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6"/>
  </p:notesMasterIdLst>
  <p:handoutMasterIdLst>
    <p:handoutMasterId r:id="rId67"/>
  </p:handoutMasterIdLst>
  <p:sldIdLst>
    <p:sldId id="296" r:id="rId5"/>
    <p:sldId id="305" r:id="rId6"/>
    <p:sldId id="307" r:id="rId7"/>
    <p:sldId id="403" r:id="rId8"/>
    <p:sldId id="295" r:id="rId9"/>
    <p:sldId id="306" r:id="rId10"/>
    <p:sldId id="309" r:id="rId11"/>
    <p:sldId id="315" r:id="rId12"/>
    <p:sldId id="404" r:id="rId13"/>
    <p:sldId id="324" r:id="rId14"/>
    <p:sldId id="325" r:id="rId15"/>
    <p:sldId id="336" r:id="rId16"/>
    <p:sldId id="359" r:id="rId17"/>
    <p:sldId id="370" r:id="rId18"/>
    <p:sldId id="372" r:id="rId19"/>
    <p:sldId id="373" r:id="rId20"/>
    <p:sldId id="397" r:id="rId21"/>
    <p:sldId id="398" r:id="rId22"/>
    <p:sldId id="405" r:id="rId23"/>
    <p:sldId id="378" r:id="rId24"/>
    <p:sldId id="401" r:id="rId25"/>
    <p:sldId id="379" r:id="rId26"/>
    <p:sldId id="333" r:id="rId27"/>
    <p:sldId id="400" r:id="rId28"/>
    <p:sldId id="347" r:id="rId29"/>
    <p:sldId id="348" r:id="rId30"/>
    <p:sldId id="349" r:id="rId31"/>
    <p:sldId id="354" r:id="rId32"/>
    <p:sldId id="353" r:id="rId33"/>
    <p:sldId id="406" r:id="rId34"/>
    <p:sldId id="317" r:id="rId35"/>
    <p:sldId id="331" r:id="rId36"/>
    <p:sldId id="337" r:id="rId37"/>
    <p:sldId id="381" r:id="rId38"/>
    <p:sldId id="338" r:id="rId39"/>
    <p:sldId id="339" r:id="rId40"/>
    <p:sldId id="334" r:id="rId41"/>
    <p:sldId id="340" r:id="rId42"/>
    <p:sldId id="344" r:id="rId43"/>
    <p:sldId id="341" r:id="rId44"/>
    <p:sldId id="335" r:id="rId45"/>
    <p:sldId id="355" r:id="rId46"/>
    <p:sldId id="402" r:id="rId47"/>
    <p:sldId id="376" r:id="rId48"/>
    <p:sldId id="407" r:id="rId49"/>
    <p:sldId id="408" r:id="rId50"/>
    <p:sldId id="387" r:id="rId51"/>
    <p:sldId id="389" r:id="rId52"/>
    <p:sldId id="390" r:id="rId53"/>
    <p:sldId id="409" r:id="rId54"/>
    <p:sldId id="360" r:id="rId55"/>
    <p:sldId id="361" r:id="rId56"/>
    <p:sldId id="363" r:id="rId57"/>
    <p:sldId id="391" r:id="rId58"/>
    <p:sldId id="362" r:id="rId59"/>
    <p:sldId id="365" r:id="rId60"/>
    <p:sldId id="411" r:id="rId61"/>
    <p:sldId id="358" r:id="rId62"/>
    <p:sldId id="328" r:id="rId63"/>
    <p:sldId id="368" r:id="rId64"/>
    <p:sldId id="369" r:id="rId6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A49BE"/>
    <a:srgbClr val="BE64FF"/>
    <a:srgbClr val="3E9288"/>
    <a:srgbClr val="E2F0D9"/>
    <a:srgbClr val="F8F8F8"/>
    <a:srgbClr val="C03835"/>
    <a:srgbClr val="54BDF0"/>
    <a:srgbClr val="3B6FBB"/>
    <a:srgbClr val="FFFFFF"/>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64" autoAdjust="0"/>
    <p:restoredTop sz="96382"/>
  </p:normalViewPr>
  <p:slideViewPr>
    <p:cSldViewPr snapToGrid="0">
      <p:cViewPr varScale="1">
        <p:scale>
          <a:sx n="149" d="100"/>
          <a:sy n="149" d="100"/>
        </p:scale>
        <p:origin x="184" y="360"/>
      </p:cViewPr>
      <p:guideLst/>
    </p:cSldViewPr>
  </p:slideViewPr>
  <p:notesTextViewPr>
    <p:cViewPr>
      <p:scale>
        <a:sx n="1" d="1"/>
        <a:sy n="1" d="1"/>
      </p:scale>
      <p:origin x="0" y="0"/>
    </p:cViewPr>
  </p:notesTextViewPr>
  <p:notesViewPr>
    <p:cSldViewPr snapToGrid="0">
      <p:cViewPr varScale="1">
        <p:scale>
          <a:sx n="49" d="100"/>
          <a:sy n="49" d="100"/>
        </p:scale>
        <p:origin x="2733" y="3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064B9691-87D6-48EF-9BFD-698344D045A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286BE10E-3BBD-4023-B684-892AE173FF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C02328F-004D-4D3A-9F80-6B7A705D1367}" type="datetimeFigureOut">
              <a:rPr kumimoji="1" lang="ja-JP" altLang="en-US" smtClean="0"/>
              <a:t>2024/10/22</a:t>
            </a:fld>
            <a:endParaRPr kumimoji="1" lang="ja-JP" altLang="en-US"/>
          </a:p>
        </p:txBody>
      </p:sp>
      <p:sp>
        <p:nvSpPr>
          <p:cNvPr id="4" name="フッター プレースホルダー 3">
            <a:extLst>
              <a:ext uri="{FF2B5EF4-FFF2-40B4-BE49-F238E27FC236}">
                <a16:creationId xmlns:a16="http://schemas.microsoft.com/office/drawing/2014/main" id="{F6367B9F-A0B4-4348-9C4B-89D15EDCB27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42CC2C2F-D89E-474B-9003-7069E7D90C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DCC25F-5D23-455B-B707-89EC30CA97BB}" type="slidenum">
              <a:rPr kumimoji="1" lang="ja-JP" altLang="en-US" smtClean="0"/>
              <a:t>‹#›</a:t>
            </a:fld>
            <a:endParaRPr kumimoji="1" lang="ja-JP" altLang="en-US"/>
          </a:p>
        </p:txBody>
      </p:sp>
    </p:spTree>
    <p:extLst>
      <p:ext uri="{BB962C8B-B14F-4D97-AF65-F5344CB8AC3E}">
        <p14:creationId xmlns:p14="http://schemas.microsoft.com/office/powerpoint/2010/main" val="34457490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00887C-0EF1-4AC1-9E9B-79863B12620D}" type="datetimeFigureOut">
              <a:rPr kumimoji="1" lang="ja-JP" altLang="en-US" smtClean="0"/>
              <a:t>2024/10/22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9A420A-BDF0-4775-9670-07D3BFB5E94B}" type="slidenum">
              <a:rPr kumimoji="1" lang="ja-JP" altLang="en-US" smtClean="0"/>
              <a:t>‹#›</a:t>
            </a:fld>
            <a:endParaRPr kumimoji="1" lang="ja-JP" altLang="en-US"/>
          </a:p>
        </p:txBody>
      </p:sp>
    </p:spTree>
    <p:extLst>
      <p:ext uri="{BB962C8B-B14F-4D97-AF65-F5344CB8AC3E}">
        <p14:creationId xmlns:p14="http://schemas.microsoft.com/office/powerpoint/2010/main" val="179967786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波形は複雑なので特徴空間で変換</a:t>
            </a:r>
          </a:p>
        </p:txBody>
      </p:sp>
      <p:sp>
        <p:nvSpPr>
          <p:cNvPr id="4" name="投影片編號版面配置區 3"/>
          <p:cNvSpPr>
            <a:spLocks noGrp="1"/>
          </p:cNvSpPr>
          <p:nvPr>
            <p:ph type="sldNum" sz="quarter" idx="5"/>
          </p:nvPr>
        </p:nvSpPr>
        <p:spPr/>
        <p:txBody>
          <a:bodyPr/>
          <a:lstStyle/>
          <a:p>
            <a:fld id="{059A420A-BDF0-4775-9670-07D3BFB5E94B}" type="slidenum">
              <a:rPr kumimoji="1" lang="ja-JP" altLang="en-US" smtClean="0"/>
              <a:t>11</a:t>
            </a:fld>
            <a:endParaRPr kumimoji="1" lang="ja-JP" altLang="en-US"/>
          </a:p>
        </p:txBody>
      </p:sp>
    </p:spTree>
    <p:extLst>
      <p:ext uri="{BB962C8B-B14F-4D97-AF65-F5344CB8AC3E}">
        <p14:creationId xmlns:p14="http://schemas.microsoft.com/office/powerpoint/2010/main" val="2580509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芸人</a:t>
            </a:r>
          </a:p>
        </p:txBody>
      </p:sp>
      <p:sp>
        <p:nvSpPr>
          <p:cNvPr id="4" name="投影片編號版面配置區 3"/>
          <p:cNvSpPr>
            <a:spLocks noGrp="1"/>
          </p:cNvSpPr>
          <p:nvPr>
            <p:ph type="sldNum" sz="quarter" idx="5"/>
          </p:nvPr>
        </p:nvSpPr>
        <p:spPr/>
        <p:txBody>
          <a:bodyPr/>
          <a:lstStyle/>
          <a:p>
            <a:fld id="{059A420A-BDF0-4775-9670-07D3BFB5E94B}" type="slidenum">
              <a:rPr kumimoji="1" lang="ja-JP" altLang="en-US" smtClean="0"/>
              <a:t>14</a:t>
            </a:fld>
            <a:endParaRPr kumimoji="1" lang="ja-JP" altLang="en-US"/>
          </a:p>
        </p:txBody>
      </p:sp>
    </p:spTree>
    <p:extLst>
      <p:ext uri="{BB962C8B-B14F-4D97-AF65-F5344CB8AC3E}">
        <p14:creationId xmlns:p14="http://schemas.microsoft.com/office/powerpoint/2010/main" val="3886707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ここまで：目標</a:t>
            </a:r>
            <a:r>
              <a:rPr kumimoji="1" lang="en-US" altLang="zh-TW" dirty="0"/>
              <a:t>15</a:t>
            </a:r>
            <a:r>
              <a:rPr kumimoji="1" lang="zh-TW" altLang="en-US" dirty="0"/>
              <a:t>分</a:t>
            </a:r>
          </a:p>
        </p:txBody>
      </p:sp>
      <p:sp>
        <p:nvSpPr>
          <p:cNvPr id="4" name="投影片編號版面配置區 3"/>
          <p:cNvSpPr>
            <a:spLocks noGrp="1"/>
          </p:cNvSpPr>
          <p:nvPr>
            <p:ph type="sldNum" sz="quarter" idx="5"/>
          </p:nvPr>
        </p:nvSpPr>
        <p:spPr/>
        <p:txBody>
          <a:bodyPr/>
          <a:lstStyle/>
          <a:p>
            <a:fld id="{059A420A-BDF0-4775-9670-07D3BFB5E94B}" type="slidenum">
              <a:rPr kumimoji="1" lang="ja-JP" altLang="en-US" smtClean="0"/>
              <a:t>19</a:t>
            </a:fld>
            <a:endParaRPr kumimoji="1" lang="ja-JP" altLang="en-US"/>
          </a:p>
        </p:txBody>
      </p:sp>
    </p:spTree>
    <p:extLst>
      <p:ext uri="{BB962C8B-B14F-4D97-AF65-F5344CB8AC3E}">
        <p14:creationId xmlns:p14="http://schemas.microsoft.com/office/powerpoint/2010/main" val="1132149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err="1"/>
              <a:t>WaveGlow</a:t>
            </a:r>
            <a:r>
              <a:rPr kumimoji="1" lang="zh-TW" altLang="en-US" dirty="0"/>
              <a:t>：一ヶ月だったり</a:t>
            </a:r>
          </a:p>
        </p:txBody>
      </p:sp>
      <p:sp>
        <p:nvSpPr>
          <p:cNvPr id="4" name="投影片編號版面配置區 3"/>
          <p:cNvSpPr>
            <a:spLocks noGrp="1"/>
          </p:cNvSpPr>
          <p:nvPr>
            <p:ph type="sldNum" sz="quarter" idx="5"/>
          </p:nvPr>
        </p:nvSpPr>
        <p:spPr/>
        <p:txBody>
          <a:bodyPr/>
          <a:lstStyle/>
          <a:p>
            <a:fld id="{059A420A-BDF0-4775-9670-07D3BFB5E94B}" type="slidenum">
              <a:rPr kumimoji="1" lang="ja-JP" altLang="en-US" smtClean="0"/>
              <a:t>28</a:t>
            </a:fld>
            <a:endParaRPr kumimoji="1" lang="ja-JP" altLang="en-US"/>
          </a:p>
        </p:txBody>
      </p:sp>
    </p:spTree>
    <p:extLst>
      <p:ext uri="{BB962C8B-B14F-4D97-AF65-F5344CB8AC3E}">
        <p14:creationId xmlns:p14="http://schemas.microsoft.com/office/powerpoint/2010/main" val="3298557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dirty="0"/>
              <a:t>ここまで：目標</a:t>
            </a:r>
            <a:r>
              <a:rPr kumimoji="1" lang="en-US" altLang="zh-TW" dirty="0"/>
              <a:t>23</a:t>
            </a:r>
            <a:r>
              <a:rPr kumimoji="1" lang="zh-TW" altLang="en-US" dirty="0"/>
              <a:t>分</a:t>
            </a:r>
          </a:p>
        </p:txBody>
      </p:sp>
      <p:sp>
        <p:nvSpPr>
          <p:cNvPr id="4" name="投影片編號版面配置區 3"/>
          <p:cNvSpPr>
            <a:spLocks noGrp="1"/>
          </p:cNvSpPr>
          <p:nvPr>
            <p:ph type="sldNum" sz="quarter" idx="5"/>
          </p:nvPr>
        </p:nvSpPr>
        <p:spPr/>
        <p:txBody>
          <a:bodyPr/>
          <a:lstStyle/>
          <a:p>
            <a:fld id="{059A420A-BDF0-4775-9670-07D3BFB5E94B}" type="slidenum">
              <a:rPr kumimoji="1" lang="ja-JP" altLang="en-US" smtClean="0"/>
              <a:t>30</a:t>
            </a:fld>
            <a:endParaRPr kumimoji="1" lang="ja-JP" altLang="en-US"/>
          </a:p>
        </p:txBody>
      </p:sp>
    </p:spTree>
    <p:extLst>
      <p:ext uri="{BB962C8B-B14F-4D97-AF65-F5344CB8AC3E}">
        <p14:creationId xmlns:p14="http://schemas.microsoft.com/office/powerpoint/2010/main" val="3144630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a:t>Encoder-decoder</a:t>
            </a:r>
            <a:r>
              <a:rPr kumimoji="1" lang="zh-TW" altLang="en-US" dirty="0"/>
              <a:t>じゃなくても可</a:t>
            </a:r>
          </a:p>
        </p:txBody>
      </p:sp>
      <p:sp>
        <p:nvSpPr>
          <p:cNvPr id="4" name="投影片編號版面配置區 3"/>
          <p:cNvSpPr>
            <a:spLocks noGrp="1"/>
          </p:cNvSpPr>
          <p:nvPr>
            <p:ph type="sldNum" sz="quarter" idx="5"/>
          </p:nvPr>
        </p:nvSpPr>
        <p:spPr/>
        <p:txBody>
          <a:bodyPr/>
          <a:lstStyle/>
          <a:p>
            <a:fld id="{059A420A-BDF0-4775-9670-07D3BFB5E94B}" type="slidenum">
              <a:rPr kumimoji="1" lang="ja-JP" altLang="en-US" smtClean="0"/>
              <a:t>38</a:t>
            </a:fld>
            <a:endParaRPr kumimoji="1" lang="ja-JP" altLang="en-US"/>
          </a:p>
        </p:txBody>
      </p:sp>
    </p:spTree>
    <p:extLst>
      <p:ext uri="{BB962C8B-B14F-4D97-AF65-F5344CB8AC3E}">
        <p14:creationId xmlns:p14="http://schemas.microsoft.com/office/powerpoint/2010/main" val="3115612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dirty="0"/>
              <a:t>ここまで：目標</a:t>
            </a:r>
            <a:r>
              <a:rPr kumimoji="1" lang="en-US" altLang="zh-TW" dirty="0"/>
              <a:t>35</a:t>
            </a:r>
            <a:r>
              <a:rPr kumimoji="1" lang="zh-TW" altLang="en-US" dirty="0"/>
              <a:t>分</a:t>
            </a:r>
          </a:p>
        </p:txBody>
      </p:sp>
      <p:sp>
        <p:nvSpPr>
          <p:cNvPr id="4" name="投影片編號版面配置區 3"/>
          <p:cNvSpPr>
            <a:spLocks noGrp="1"/>
          </p:cNvSpPr>
          <p:nvPr>
            <p:ph type="sldNum" sz="quarter" idx="5"/>
          </p:nvPr>
        </p:nvSpPr>
        <p:spPr/>
        <p:txBody>
          <a:bodyPr/>
          <a:lstStyle/>
          <a:p>
            <a:fld id="{059A420A-BDF0-4775-9670-07D3BFB5E94B}" type="slidenum">
              <a:rPr kumimoji="1" lang="ja-JP" altLang="en-US" smtClean="0"/>
              <a:t>45</a:t>
            </a:fld>
            <a:endParaRPr kumimoji="1" lang="ja-JP" altLang="en-US"/>
          </a:p>
        </p:txBody>
      </p:sp>
    </p:spTree>
    <p:extLst>
      <p:ext uri="{BB962C8B-B14F-4D97-AF65-F5344CB8AC3E}">
        <p14:creationId xmlns:p14="http://schemas.microsoft.com/office/powerpoint/2010/main" val="2609317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1524000" y="2570163"/>
            <a:ext cx="9144000" cy="2387600"/>
          </a:xfrm>
        </p:spPr>
        <p:txBody>
          <a:bodyPr anchor="b">
            <a:noAutofit/>
          </a:bodyPr>
          <a:lstStyle>
            <a:lvl1pPr algn="l">
              <a:defRPr sz="4800" b="1">
                <a:solidFill>
                  <a:schemeClr val="tx1"/>
                </a:solidFill>
                <a:latin typeface="游ゴシック" panose="020B0400000000000000" pitchFamily="50" charset="-128"/>
                <a:ea typeface="游ゴシック" panose="020B0400000000000000" pitchFamily="50" charset="-128"/>
              </a:defRPr>
            </a:lvl1pPr>
          </a:lstStyle>
          <a:p>
            <a:r>
              <a:rPr kumimoji="1" lang="ja-JP" altLang="en-US" dirty="0"/>
              <a:t>発表の内容と構成が想像できる</a:t>
            </a:r>
            <a:br>
              <a:rPr kumimoji="1" lang="en-US" altLang="ja-JP" dirty="0"/>
            </a:br>
            <a:r>
              <a:rPr kumimoji="1" lang="ja-JP" altLang="en-US" dirty="0"/>
              <a:t>発表題目をここに書く．</a:t>
            </a:r>
            <a:br>
              <a:rPr kumimoji="1" lang="en-US" altLang="ja-JP" dirty="0"/>
            </a:br>
            <a:r>
              <a:rPr kumimoji="1" lang="ja-JP" altLang="en-US" dirty="0"/>
              <a:t>単語の途中で改行しない．</a:t>
            </a:r>
          </a:p>
        </p:txBody>
      </p:sp>
      <p:sp>
        <p:nvSpPr>
          <p:cNvPr id="3" name="サブタイトル 2"/>
          <p:cNvSpPr>
            <a:spLocks noGrp="1"/>
          </p:cNvSpPr>
          <p:nvPr>
            <p:ph type="subTitle" idx="1" hasCustomPrompt="1"/>
          </p:nvPr>
        </p:nvSpPr>
        <p:spPr>
          <a:xfrm>
            <a:off x="1524000" y="5110163"/>
            <a:ext cx="9144000" cy="561975"/>
          </a:xfrm>
        </p:spPr>
        <p:txBody>
          <a:bodyPr>
            <a:noAutofit/>
          </a:bodyPr>
          <a:lstStyle>
            <a:lvl1pPr marL="0" indent="0" algn="l">
              <a:buNone/>
              <a:defRPr sz="3600">
                <a:latin typeface="游ゴシック" panose="020B0400000000000000" pitchFamily="50" charset="-128"/>
                <a:ea typeface="游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dirty="0"/>
              <a:t>発表者名</a:t>
            </a:r>
            <a:endParaRPr kumimoji="1" lang="en-US" altLang="ja-JP" dirty="0"/>
          </a:p>
        </p:txBody>
      </p:sp>
      <p:sp>
        <p:nvSpPr>
          <p:cNvPr id="11" name="テキスト プレースホルダー 10"/>
          <p:cNvSpPr>
            <a:spLocks noGrp="1"/>
          </p:cNvSpPr>
          <p:nvPr>
            <p:ph type="body" sz="quarter" idx="11" hasCustomPrompt="1"/>
          </p:nvPr>
        </p:nvSpPr>
        <p:spPr>
          <a:xfrm>
            <a:off x="1524000" y="5740400"/>
            <a:ext cx="9144000" cy="469900"/>
          </a:xfrm>
        </p:spPr>
        <p:txBody>
          <a:bodyPr/>
          <a:lstStyle>
            <a:lvl1pPr marL="0" indent="0" algn="l">
              <a:buNone/>
              <a:defRPr>
                <a:latin typeface="游ゴシック Medium" panose="020B0500000000000000" pitchFamily="50" charset="-128"/>
                <a:ea typeface="游ゴシック Medium" panose="020B0500000000000000" pitchFamily="50" charset="-128"/>
              </a:defRPr>
            </a:lvl1pPr>
          </a:lstStyle>
          <a:p>
            <a:pPr lvl="0"/>
            <a:r>
              <a:rPr kumimoji="1" lang="ja-JP" altLang="en-US" dirty="0"/>
              <a:t>身分や所属など．関連する</a:t>
            </a:r>
            <a:r>
              <a:rPr kumimoji="1" lang="en-US" altLang="ja-JP" dirty="0"/>
              <a:t>SNS</a:t>
            </a:r>
            <a:r>
              <a:rPr kumimoji="1" lang="ja-JP" altLang="en-US" dirty="0"/>
              <a:t>アカウントなども．</a:t>
            </a:r>
          </a:p>
        </p:txBody>
      </p:sp>
      <p:cxnSp>
        <p:nvCxnSpPr>
          <p:cNvPr id="13" name="直線コネクタ 12"/>
          <p:cNvCxnSpPr/>
          <p:nvPr userDrawn="1"/>
        </p:nvCxnSpPr>
        <p:spPr>
          <a:xfrm flipV="1">
            <a:off x="0" y="5029200"/>
            <a:ext cx="12192000"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テキスト プレースホルダー 14"/>
          <p:cNvSpPr>
            <a:spLocks noGrp="1"/>
          </p:cNvSpPr>
          <p:nvPr>
            <p:ph type="body" sz="quarter" idx="12" hasCustomPrompt="1"/>
          </p:nvPr>
        </p:nvSpPr>
        <p:spPr>
          <a:xfrm>
            <a:off x="8420098" y="152399"/>
            <a:ext cx="3594101" cy="378541"/>
          </a:xfrm>
          <a:ln>
            <a:noFill/>
          </a:ln>
        </p:spPr>
        <p:txBody>
          <a:bodyPr>
            <a:noAutofit/>
          </a:bodyPr>
          <a:lstStyle>
            <a:lvl1pPr marL="0" indent="0">
              <a:buNone/>
              <a:defRPr sz="2000">
                <a:solidFill>
                  <a:schemeClr val="tx2"/>
                </a:solidFill>
                <a:latin typeface="游ゴシック Medium" panose="020B0500000000000000" pitchFamily="50" charset="-128"/>
                <a:ea typeface="游ゴシック Medium" panose="020B0500000000000000" pitchFamily="50" charset="-128"/>
              </a:defRPr>
            </a:lvl1pPr>
          </a:lstStyle>
          <a:p>
            <a:pPr lvl="0"/>
            <a:r>
              <a:rPr kumimoji="1" lang="en-US" altLang="ja-JP" dirty="0"/>
              <a:t>2024/10/22 SP/SLP talk</a:t>
            </a:r>
            <a:endParaRPr kumimoji="1" lang="ja-JP" altLang="en-US" dirty="0"/>
          </a:p>
        </p:txBody>
      </p:sp>
      <p:sp>
        <p:nvSpPr>
          <p:cNvPr id="17" name="図プレースホルダー 16"/>
          <p:cNvSpPr>
            <a:spLocks noGrp="1"/>
          </p:cNvSpPr>
          <p:nvPr>
            <p:ph type="pic" sz="quarter" idx="13" hasCustomPrompt="1"/>
          </p:nvPr>
        </p:nvSpPr>
        <p:spPr>
          <a:xfrm>
            <a:off x="1523999" y="647700"/>
            <a:ext cx="9144000" cy="1841500"/>
          </a:xfrm>
        </p:spPr>
        <p:txBody>
          <a:bodyPr/>
          <a:lstStyle>
            <a:lvl1pPr marL="0" indent="0">
              <a:buNone/>
              <a:defRPr>
                <a:solidFill>
                  <a:schemeClr val="bg2"/>
                </a:solidFill>
                <a:latin typeface="游ゴシック Medium" panose="020B0500000000000000" pitchFamily="50" charset="-128"/>
                <a:ea typeface="游ゴシック Medium" panose="020B0500000000000000" pitchFamily="50" charset="-128"/>
              </a:defRPr>
            </a:lvl1pPr>
          </a:lstStyle>
          <a:p>
            <a:r>
              <a:rPr kumimoji="1" lang="ja-JP" altLang="en-US" dirty="0"/>
              <a:t>題目の説明の助けになる図や動画があれば載せる．</a:t>
            </a:r>
            <a:endParaRPr kumimoji="1" lang="en-US" altLang="ja-JP" dirty="0"/>
          </a:p>
        </p:txBody>
      </p:sp>
    </p:spTree>
    <p:extLst>
      <p:ext uri="{BB962C8B-B14F-4D97-AF65-F5344CB8AC3E}">
        <p14:creationId xmlns:p14="http://schemas.microsoft.com/office/powerpoint/2010/main" val="4212593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パラグラフスライド">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558800" y="1015999"/>
            <a:ext cx="11099800" cy="938159"/>
          </a:xfrm>
        </p:spPr>
        <p:txBody>
          <a:bodyPr>
            <a:noAutofit/>
          </a:bodyPr>
          <a:lstStyle>
            <a:lvl1pPr>
              <a:defRPr sz="3600" b="1">
                <a:solidFill>
                  <a:schemeClr val="tx1"/>
                </a:solidFill>
                <a:latin typeface="游ゴシック" panose="020B0400000000000000" pitchFamily="50" charset="-128"/>
                <a:ea typeface="游ゴシック" panose="020B0400000000000000" pitchFamily="50" charset="-128"/>
              </a:defRPr>
            </a:lvl1pPr>
          </a:lstStyle>
          <a:p>
            <a:r>
              <a:rPr kumimoji="1" lang="ja-JP" altLang="en-US" dirty="0"/>
              <a:t>話題について伝えるべきメッセージ（問いの答え）</a:t>
            </a:r>
          </a:p>
        </p:txBody>
      </p:sp>
      <p:sp>
        <p:nvSpPr>
          <p:cNvPr id="3" name="コンテンツ プレースホルダー 2"/>
          <p:cNvSpPr>
            <a:spLocks noGrp="1"/>
          </p:cNvSpPr>
          <p:nvPr>
            <p:ph idx="1" hasCustomPrompt="1"/>
          </p:nvPr>
        </p:nvSpPr>
        <p:spPr>
          <a:xfrm>
            <a:off x="558800" y="2013155"/>
            <a:ext cx="11099800" cy="4572000"/>
          </a:xfrm>
        </p:spPr>
        <p:txBody>
          <a:bodyPr/>
          <a:lstStyle>
            <a:lvl1pPr marL="457200" indent="-457200">
              <a:buFont typeface="Wingdings" panose="05000000000000000000" pitchFamily="2" charset="2"/>
              <a:buChar char="l"/>
              <a:defRPr>
                <a:solidFill>
                  <a:schemeClr val="tx1"/>
                </a:solidFill>
                <a:latin typeface="游ゴシック" panose="020B0400000000000000" pitchFamily="50" charset="-128"/>
                <a:ea typeface="游ゴシック" panose="020B0400000000000000" pitchFamily="50" charset="-128"/>
              </a:defRPr>
            </a:lvl1pPr>
            <a:lvl2pPr marL="800100" marR="0" indent="-342900" algn="l" defTabSz="914400" rtl="0" eaLnBrk="1" fontAlgn="auto" latinLnBrk="0" hangingPunct="1">
              <a:lnSpc>
                <a:spcPct val="110000"/>
              </a:lnSpc>
              <a:spcBef>
                <a:spcPts val="0"/>
              </a:spcBef>
              <a:spcAft>
                <a:spcPts val="0"/>
              </a:spcAft>
              <a:buClrTx/>
              <a:buSzTx/>
              <a:buFont typeface="Wingdings" panose="05000000000000000000" pitchFamily="2" charset="2"/>
              <a:buChar char="l"/>
              <a:tabLst/>
              <a:defRPr>
                <a:latin typeface="游ゴシック Medium" panose="020B0500000000000000" pitchFamily="50" charset="-128"/>
                <a:ea typeface="游ゴシック Medium" panose="020B0500000000000000" pitchFamily="50" charset="-128"/>
              </a:defRPr>
            </a:lvl2pPr>
          </a:lstStyle>
          <a:p>
            <a:pPr lvl="0"/>
            <a:r>
              <a:rPr kumimoji="1" lang="ja-JP" altLang="en-US" dirty="0"/>
              <a:t>メッセージの補足説明（根拠／解説／具体例）</a:t>
            </a:r>
            <a:endParaRPr kumimoji="1" lang="en-US" altLang="ja-JP" dirty="0"/>
          </a:p>
          <a:p>
            <a:pPr lvl="1"/>
            <a:r>
              <a:rPr kumimoji="1" lang="ja-JP" altLang="en-US" dirty="0"/>
              <a:t>第２段</a:t>
            </a:r>
            <a:endParaRPr kumimoji="1" lang="en-US" altLang="ja-JP" dirty="0"/>
          </a:p>
          <a:p>
            <a:pPr lvl="2"/>
            <a:r>
              <a:rPr kumimoji="1" lang="ja-JP" altLang="en-US" dirty="0"/>
              <a:t>第３段</a:t>
            </a:r>
            <a:endParaRPr kumimoji="1" lang="en-US" altLang="ja-JP" dirty="0"/>
          </a:p>
          <a:p>
            <a:pPr lvl="3"/>
            <a:r>
              <a:rPr kumimoji="1" lang="ja-JP" altLang="en-US" dirty="0"/>
              <a:t>第４段</a:t>
            </a:r>
            <a:endParaRPr kumimoji="1" lang="en-US" altLang="ja-JP" dirty="0"/>
          </a:p>
          <a:p>
            <a:pPr lvl="4"/>
            <a:r>
              <a:rPr kumimoji="1" lang="ja-JP" altLang="en-US" dirty="0"/>
              <a:t>第５弾</a:t>
            </a:r>
            <a:endParaRPr kumimoji="1" lang="en-US" altLang="ja-JP" dirty="0"/>
          </a:p>
          <a:p>
            <a:pPr lvl="3"/>
            <a:endParaRPr kumimoji="1" lang="en-US" altLang="ja-JP" dirty="0"/>
          </a:p>
          <a:p>
            <a:pPr lvl="3"/>
            <a:endParaRPr kumimoji="1" lang="en-US" altLang="ja-JP" dirty="0"/>
          </a:p>
          <a:p>
            <a:pPr lvl="1"/>
            <a:endParaRPr kumimoji="1" lang="en-US" altLang="ja-JP" dirty="0"/>
          </a:p>
          <a:p>
            <a:pPr lvl="0"/>
            <a:endParaRPr kumimoji="1" lang="en-US" altLang="ja-JP" dirty="0"/>
          </a:p>
          <a:p>
            <a:pPr lvl="0"/>
            <a:endParaRPr kumimoji="1" lang="en-US" altLang="ja-JP" dirty="0"/>
          </a:p>
          <a:p>
            <a:pPr lvl="1"/>
            <a:endParaRPr kumimoji="1" lang="en-US" altLang="ja-JP" dirty="0"/>
          </a:p>
        </p:txBody>
      </p:sp>
      <p:sp>
        <p:nvSpPr>
          <p:cNvPr id="18" name="テキスト プレースホルダー 17"/>
          <p:cNvSpPr>
            <a:spLocks noGrp="1"/>
          </p:cNvSpPr>
          <p:nvPr>
            <p:ph type="body" sz="quarter" idx="11" hasCustomPrompt="1"/>
          </p:nvPr>
        </p:nvSpPr>
        <p:spPr>
          <a:xfrm>
            <a:off x="210574" y="348226"/>
            <a:ext cx="11455400" cy="469900"/>
          </a:xfrm>
        </p:spPr>
        <p:txBody>
          <a:bodyPr/>
          <a:lstStyle>
            <a:lvl1pPr marL="0" indent="0">
              <a:buNone/>
              <a:defRPr b="0">
                <a:latin typeface="游ゴシック Medium" panose="020B0500000000000000" pitchFamily="50" charset="-128"/>
                <a:ea typeface="游ゴシック Medium" panose="020B0500000000000000"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2024/10/22 SP/SLP talk</a:t>
            </a:r>
            <a:endParaRPr kumimoji="1" lang="ja-JP" altLang="en-US" dirty="0"/>
          </a:p>
        </p:txBody>
      </p:sp>
      <p:sp>
        <p:nvSpPr>
          <p:cNvPr id="23" name="テキスト ボックス 22"/>
          <p:cNvSpPr txBox="1"/>
          <p:nvPr userDrawn="1"/>
        </p:nvSpPr>
        <p:spPr>
          <a:xfrm>
            <a:off x="11493500" y="315648"/>
            <a:ext cx="561372" cy="461665"/>
          </a:xfrm>
          <a:prstGeom prst="rect">
            <a:avLst/>
          </a:prstGeom>
          <a:noFill/>
        </p:spPr>
        <p:txBody>
          <a:bodyPr wrap="none" rtlCol="0">
            <a:spAutoFit/>
          </a:bodyPr>
          <a:lstStyle/>
          <a:p>
            <a:fld id="{86695743-78A6-41C5-8EC9-B94E39B9B94D}" type="slidenum">
              <a:rPr kumimoji="1" lang="ja-JP" altLang="en-US" sz="2400" smtClean="0">
                <a:solidFill>
                  <a:schemeClr val="tx1"/>
                </a:solidFill>
                <a:latin typeface="+mn-lt"/>
                <a:ea typeface="游ゴシック Medium" panose="020B0500000000000000" pitchFamily="50" charset="-128"/>
              </a:rPr>
              <a:t>‹#›</a:t>
            </a:fld>
            <a:endParaRPr kumimoji="1" lang="ja-JP" altLang="en-US" sz="2400" dirty="0">
              <a:solidFill>
                <a:schemeClr val="tx1"/>
              </a:solidFill>
              <a:latin typeface="+mn-lt"/>
              <a:ea typeface="游ゴシック Medium" panose="020B0500000000000000" pitchFamily="50" charset="-128"/>
            </a:endParaRPr>
          </a:p>
        </p:txBody>
      </p:sp>
      <p:cxnSp>
        <p:nvCxnSpPr>
          <p:cNvPr id="26" name="直線コネクタ 25"/>
          <p:cNvCxnSpPr/>
          <p:nvPr userDrawn="1"/>
        </p:nvCxnSpPr>
        <p:spPr>
          <a:xfrm>
            <a:off x="0" y="825500"/>
            <a:ext cx="12192000"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2984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カー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6383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dirty="0"/>
              <a:t>2024/10/22</a:t>
            </a:r>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1B92D0-3845-473E-8E13-C70357A36CF6}" type="slidenum">
              <a:rPr kumimoji="1" lang="ja-JP" altLang="en-US" smtClean="0"/>
              <a:t>‹#›</a:t>
            </a:fld>
            <a:endParaRPr kumimoji="1" lang="ja-JP" altLang="en-US"/>
          </a:p>
        </p:txBody>
      </p:sp>
    </p:spTree>
    <p:extLst>
      <p:ext uri="{BB962C8B-B14F-4D97-AF65-F5344CB8AC3E}">
        <p14:creationId xmlns:p14="http://schemas.microsoft.com/office/powerpoint/2010/main" val="3069340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446088" indent="-446088" algn="l" defTabSz="914400" rtl="0" eaLnBrk="1" latinLnBrk="0" hangingPunct="1">
        <a:lnSpc>
          <a:spcPct val="110000"/>
        </a:lnSpc>
        <a:spcBef>
          <a:spcPts val="1800"/>
        </a:spcBef>
        <a:buClr>
          <a:schemeClr val="accent4"/>
        </a:buClr>
        <a:buFont typeface="Wingdings" panose="05000000000000000000" pitchFamily="2" charset="2"/>
        <a:buChar char="l"/>
        <a:defRPr kumimoji="1" sz="2800" b="1" kern="1200">
          <a:solidFill>
            <a:schemeClr val="tx1"/>
          </a:solidFill>
          <a:latin typeface="游ゴシック" panose="020B0400000000000000" pitchFamily="50" charset="-128"/>
          <a:ea typeface="游ゴシック" panose="020B0400000000000000" pitchFamily="50" charset="-128"/>
          <a:cs typeface="+mn-cs"/>
        </a:defRPr>
      </a:lvl1pPr>
      <a:lvl2pPr marL="898525" indent="-441325" algn="l" defTabSz="914400" rtl="0" eaLnBrk="1" latinLnBrk="0" hangingPunct="1">
        <a:lnSpc>
          <a:spcPct val="110000"/>
        </a:lnSpc>
        <a:spcBef>
          <a:spcPts val="0"/>
        </a:spcBef>
        <a:buFont typeface="Wingdings" panose="05000000000000000000" pitchFamily="2" charset="2"/>
        <a:buChar char="l"/>
        <a:defRPr kumimoji="1" sz="2400" kern="1200">
          <a:solidFill>
            <a:schemeClr val="tx2"/>
          </a:solidFill>
          <a:latin typeface="+mn-lt"/>
          <a:ea typeface="+mn-ea"/>
          <a:cs typeface="+mn-cs"/>
        </a:defRPr>
      </a:lvl2pPr>
      <a:lvl3pPr marL="1252538" indent="-338138" algn="l" defTabSz="914400" rtl="0" eaLnBrk="1" latinLnBrk="0" hangingPunct="1">
        <a:lnSpc>
          <a:spcPct val="110000"/>
        </a:lnSpc>
        <a:spcBef>
          <a:spcPts val="0"/>
        </a:spcBef>
        <a:buFont typeface="Wingdings" panose="05000000000000000000" pitchFamily="2" charset="2"/>
        <a:buChar char="l"/>
        <a:defRPr kumimoji="1" sz="2000" kern="1200">
          <a:solidFill>
            <a:schemeClr val="tx2"/>
          </a:solidFill>
          <a:latin typeface="+mn-lt"/>
          <a:ea typeface="+mn-ea"/>
          <a:cs typeface="+mn-cs"/>
        </a:defRPr>
      </a:lvl3pPr>
      <a:lvl4pPr marL="1706563" indent="-334963" algn="l" defTabSz="914400" rtl="0" eaLnBrk="1" latinLnBrk="0" hangingPunct="1">
        <a:lnSpc>
          <a:spcPct val="110000"/>
        </a:lnSpc>
        <a:spcBef>
          <a:spcPts val="0"/>
        </a:spcBef>
        <a:buFont typeface="Wingdings" panose="05000000000000000000" pitchFamily="2" charset="2"/>
        <a:buChar char="l"/>
        <a:defRPr kumimoji="1" sz="1800" kern="1200">
          <a:solidFill>
            <a:schemeClr val="tx2"/>
          </a:solidFill>
          <a:latin typeface="+mn-lt"/>
          <a:ea typeface="+mn-ea"/>
          <a:cs typeface="+mn-cs"/>
        </a:defRPr>
      </a:lvl4pPr>
      <a:lvl5pPr marL="2151063" indent="-322263" algn="l" defTabSz="914400" rtl="0" eaLnBrk="1" latinLnBrk="0" hangingPunct="1">
        <a:lnSpc>
          <a:spcPct val="110000"/>
        </a:lnSpc>
        <a:spcBef>
          <a:spcPts val="0"/>
        </a:spcBef>
        <a:buFont typeface="Wingdings" panose="05000000000000000000" pitchFamily="2" charset="2"/>
        <a:buChar char="l"/>
        <a:defRPr kumimoji="1"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toda.is.i.nagoya-u.ac.jp/"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7"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vc-challenge.org/" TargetMode="Externa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unilight.github.io/"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8.wav"/><Relationship Id="rId7"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audio" Target="../media/media9.wav"/><Relationship Id="rId5" Type="http://schemas.microsoft.com/office/2007/relationships/media" Target="../media/media9.wav"/><Relationship Id="rId4" Type="http://schemas.openxmlformats.org/officeDocument/2006/relationships/audio" Target="../media/media8.wav"/><Relationship Id="rId9"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8.wav"/><Relationship Id="rId7"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audio" Target="../media/media9.wav"/><Relationship Id="rId5" Type="http://schemas.microsoft.com/office/2007/relationships/media" Target="../media/media9.wav"/><Relationship Id="rId4" Type="http://schemas.openxmlformats.org/officeDocument/2006/relationships/audio" Target="../media/media8.wav"/><Relationship Id="rId9"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11.wav"/><Relationship Id="rId7"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audio" Target="../media/media12.wav"/><Relationship Id="rId5" Type="http://schemas.microsoft.com/office/2007/relationships/media" Target="../media/media12.wav"/><Relationship Id="rId4" Type="http://schemas.openxmlformats.org/officeDocument/2006/relationships/audio" Target="../media/media11.wav"/><Relationship Id="rId9" Type="http://schemas.openxmlformats.org/officeDocument/2006/relationships/image" Target="../media/image9.png"/></Relationships>
</file>

<file path=ppt/slides/_rels/slide23.xml.rels><?xml version="1.0" encoding="UTF-8" standalone="yes"?>
<Relationships xmlns="http://schemas.openxmlformats.org/package/2006/relationships"><Relationship Id="rId2" Type="http://schemas.openxmlformats.org/officeDocument/2006/relationships/hyperlink" Target="https://github.com/unilight/seq2seq-vc"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8.wav"/><Relationship Id="rId7"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audio" Target="../media/media9.wav"/><Relationship Id="rId5" Type="http://schemas.microsoft.com/office/2007/relationships/media" Target="../media/media9.wav"/><Relationship Id="rId4" Type="http://schemas.openxmlformats.org/officeDocument/2006/relationships/audio" Target="../media/media8.wav"/><Relationship Id="rId9" Type="http://schemas.openxmlformats.org/officeDocument/2006/relationships/image" Target="../media/image9.png"/></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30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speech.ee.ntu.edu.tw/~tlkagk/courses/MLDS_2018/Lecture/GANtheory%20(v2).pdf"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blog.evjang.com/2018/01/nf1.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lilianweng.github.io/posts/2018-10-13-flow-models/" TargetMode="Externa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jstage.jst.go.jp/article/jasj/79/10/79_525/_pdf/-char/ja" TargetMode="External"/><Relationship Id="rId1" Type="http://schemas.openxmlformats.org/officeDocument/2006/relationships/slideLayout" Target="../slideLayouts/slideLayout2.xml"/><Relationship Id="rId4" Type="http://schemas.openxmlformats.org/officeDocument/2006/relationships/hyperlink" Target="https://deeplearning.cs.cmu.edu/F23/document/slides/lec23.diffusion.updated.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5.xml"/><Relationship Id="rId3" Type="http://schemas.microsoft.com/office/2007/relationships/media" Target="../media/media8.wav"/><Relationship Id="rId7"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audio" Target="../media/media9.wav"/><Relationship Id="rId5" Type="http://schemas.microsoft.com/office/2007/relationships/media" Target="../media/media9.wav"/><Relationship Id="rId10" Type="http://schemas.openxmlformats.org/officeDocument/2006/relationships/image" Target="../media/image9.png"/><Relationship Id="rId4" Type="http://schemas.openxmlformats.org/officeDocument/2006/relationships/audio" Target="../media/media8.wav"/><Relationship Id="rId9" Type="http://schemas.openxmlformats.org/officeDocument/2006/relationships/image" Target="../media/image27.png"/></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media" Target="../media/media14.wav"/><Relationship Id="rId7"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audio" Target="../media/media15.wav"/><Relationship Id="rId5" Type="http://schemas.microsoft.com/office/2007/relationships/media" Target="../media/media15.wav"/><Relationship Id="rId4" Type="http://schemas.openxmlformats.org/officeDocument/2006/relationships/audio" Target="../media/media14.wav"/><Relationship Id="rId9"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github.com/unilight/s3prl-vc"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media" Target="../media/media17.mp4"/><Relationship Id="rId7" Type="http://schemas.openxmlformats.org/officeDocument/2006/relationships/hyperlink" Target="https://yaoxunji.github.io/background_sound_vc/" TargetMode="External"/><Relationship Id="rId2" Type="http://schemas.openxmlformats.org/officeDocument/2006/relationships/video" Target="../media/media16.mp4"/><Relationship Id="rId1" Type="http://schemas.microsoft.com/office/2007/relationships/media" Target="../media/media16.mp4"/><Relationship Id="rId6" Type="http://schemas.openxmlformats.org/officeDocument/2006/relationships/image" Target="../media/image49.png"/><Relationship Id="rId5" Type="http://schemas.openxmlformats.org/officeDocument/2006/relationships/slideLayout" Target="../slideLayouts/slideLayout2.xml"/><Relationship Id="rId4" Type="http://schemas.openxmlformats.org/officeDocument/2006/relationships/video" Target="../media/media17.mp4"/></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audio" Target="../media/media21.wav"/><Relationship Id="rId13" Type="http://schemas.microsoft.com/office/2007/relationships/media" Target="../media/media24.wav"/><Relationship Id="rId3" Type="http://schemas.microsoft.com/office/2007/relationships/media" Target="../media/media19.wav"/><Relationship Id="rId7" Type="http://schemas.microsoft.com/office/2007/relationships/media" Target="../media/media21.wav"/><Relationship Id="rId12" Type="http://schemas.openxmlformats.org/officeDocument/2006/relationships/audio" Target="../media/media23.wav"/><Relationship Id="rId2" Type="http://schemas.openxmlformats.org/officeDocument/2006/relationships/audio" Target="../media/media18.wav"/><Relationship Id="rId16" Type="http://schemas.openxmlformats.org/officeDocument/2006/relationships/image" Target="../media/image9.png"/><Relationship Id="rId1" Type="http://schemas.microsoft.com/office/2007/relationships/media" Target="../media/media18.wav"/><Relationship Id="rId6" Type="http://schemas.openxmlformats.org/officeDocument/2006/relationships/audio" Target="../media/media20.wav"/><Relationship Id="rId11" Type="http://schemas.microsoft.com/office/2007/relationships/media" Target="../media/media23.wav"/><Relationship Id="rId5" Type="http://schemas.microsoft.com/office/2007/relationships/media" Target="../media/media20.wav"/><Relationship Id="rId15" Type="http://schemas.openxmlformats.org/officeDocument/2006/relationships/slideLayout" Target="../slideLayouts/slideLayout2.xml"/><Relationship Id="rId10" Type="http://schemas.openxmlformats.org/officeDocument/2006/relationships/audio" Target="../media/media22.wav"/><Relationship Id="rId4" Type="http://schemas.openxmlformats.org/officeDocument/2006/relationships/audio" Target="../media/media19.wav"/><Relationship Id="rId9" Type="http://schemas.microsoft.com/office/2007/relationships/media" Target="../media/media22.wav"/><Relationship Id="rId14" Type="http://schemas.openxmlformats.org/officeDocument/2006/relationships/audio" Target="../media/media24.wav"/></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audio" Target="../media/media4.wav"/><Relationship Id="rId13" Type="http://schemas.openxmlformats.org/officeDocument/2006/relationships/slideLayout" Target="../slideLayouts/slideLayout2.xml"/><Relationship Id="rId18" Type="http://schemas.openxmlformats.org/officeDocument/2006/relationships/image" Target="../media/image10.png"/><Relationship Id="rId3" Type="http://schemas.microsoft.com/office/2007/relationships/media" Target="../media/media2.wav"/><Relationship Id="rId21" Type="http://schemas.openxmlformats.org/officeDocument/2006/relationships/image" Target="../media/image13.png"/><Relationship Id="rId7" Type="http://schemas.microsoft.com/office/2007/relationships/media" Target="../media/media4.wav"/><Relationship Id="rId12" Type="http://schemas.openxmlformats.org/officeDocument/2006/relationships/audio" Target="../media/media6.wav"/><Relationship Id="rId17" Type="http://schemas.openxmlformats.org/officeDocument/2006/relationships/image" Target="../media/image9.png"/><Relationship Id="rId2" Type="http://schemas.openxmlformats.org/officeDocument/2006/relationships/audio" Target="../media/media1.wav"/><Relationship Id="rId16" Type="http://schemas.openxmlformats.org/officeDocument/2006/relationships/image" Target="../media/image8.png"/><Relationship Id="rId20" Type="http://schemas.openxmlformats.org/officeDocument/2006/relationships/image" Target="../media/image12.png"/><Relationship Id="rId1" Type="http://schemas.microsoft.com/office/2007/relationships/media" Target="../media/media1.wav"/><Relationship Id="rId6" Type="http://schemas.openxmlformats.org/officeDocument/2006/relationships/audio" Target="../media/media3.wav"/><Relationship Id="rId11" Type="http://schemas.microsoft.com/office/2007/relationships/media" Target="../media/media6.wav"/><Relationship Id="rId5" Type="http://schemas.microsoft.com/office/2007/relationships/media" Target="../media/media3.wav"/><Relationship Id="rId15" Type="http://schemas.openxmlformats.org/officeDocument/2006/relationships/image" Target="../media/image7.png"/><Relationship Id="rId10" Type="http://schemas.openxmlformats.org/officeDocument/2006/relationships/audio" Target="../media/media5.wav"/><Relationship Id="rId19" Type="http://schemas.openxmlformats.org/officeDocument/2006/relationships/image" Target="../media/image11.png"/><Relationship Id="rId4" Type="http://schemas.openxmlformats.org/officeDocument/2006/relationships/audio" Target="../media/media2.wav"/><Relationship Id="rId9" Type="http://schemas.microsoft.com/office/2007/relationships/media" Target="../media/media5.wav"/><Relationship Id="rId1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6F0535-4030-4C35-945F-92B453107136}"/>
              </a:ext>
            </a:extLst>
          </p:cNvPr>
          <p:cNvSpPr>
            <a:spLocks noGrp="1"/>
          </p:cNvSpPr>
          <p:nvPr>
            <p:ph type="ctrTitle"/>
          </p:nvPr>
        </p:nvSpPr>
        <p:spPr/>
        <p:txBody>
          <a:bodyPr/>
          <a:lstStyle/>
          <a:p>
            <a:r>
              <a:rPr kumimoji="1" lang="zh-TW" altLang="en-US" sz="4400" dirty="0"/>
              <a:t>深層学習</a:t>
            </a:r>
            <a:r>
              <a:rPr kumimoji="1" lang="ja-JP" altLang="en-US" sz="4400"/>
              <a:t>に</a:t>
            </a:r>
            <a:r>
              <a:rPr kumimoji="1" lang="zh-TW" altLang="en-US" sz="4400" dirty="0"/>
              <a:t>基</a:t>
            </a:r>
            <a:r>
              <a:rPr kumimoji="1" lang="ja-JP" altLang="en-US" sz="4400"/>
              <a:t>づく</a:t>
            </a:r>
            <a:br>
              <a:rPr kumimoji="1" lang="en-US" altLang="ja-JP" sz="4400" dirty="0"/>
            </a:br>
            <a:r>
              <a:rPr kumimoji="1" lang="zh-TW" altLang="en-US" sz="4400" dirty="0"/>
              <a:t>音声変換</a:t>
            </a:r>
            <a:r>
              <a:rPr kumimoji="1" lang="ja-JP" altLang="en-US" sz="4400"/>
              <a:t>の</a:t>
            </a:r>
            <a:r>
              <a:rPr kumimoji="1" lang="zh-TW" altLang="en-US" sz="4400" dirty="0"/>
              <a:t>進展</a:t>
            </a:r>
            <a:r>
              <a:rPr kumimoji="1" lang="ja-JP" altLang="en-US" sz="4400"/>
              <a:t>と</a:t>
            </a:r>
            <a:r>
              <a:rPr kumimoji="1" lang="zh-TW" altLang="en-US" sz="4400" dirty="0"/>
              <a:t>展望</a:t>
            </a:r>
            <a:endParaRPr kumimoji="1" lang="ja-JP" altLang="en-US" sz="2400" dirty="0"/>
          </a:p>
        </p:txBody>
      </p:sp>
      <p:sp>
        <p:nvSpPr>
          <p:cNvPr id="3" name="字幕 2">
            <a:extLst>
              <a:ext uri="{FF2B5EF4-FFF2-40B4-BE49-F238E27FC236}">
                <a16:creationId xmlns:a16="http://schemas.microsoft.com/office/drawing/2014/main" id="{42FD679A-CDD2-4005-984B-113143E13B1F}"/>
              </a:ext>
            </a:extLst>
          </p:cNvPr>
          <p:cNvSpPr>
            <a:spLocks noGrp="1"/>
          </p:cNvSpPr>
          <p:nvPr>
            <p:ph type="subTitle" idx="1"/>
          </p:nvPr>
        </p:nvSpPr>
        <p:spPr/>
        <p:txBody>
          <a:bodyPr/>
          <a:lstStyle/>
          <a:p>
            <a:r>
              <a:rPr lang="en-US" altLang="ja-JP" dirty="0"/>
              <a:t>HUANG Wen-Chin</a:t>
            </a:r>
            <a:endParaRPr kumimoji="1" lang="ja-JP" altLang="en-US" dirty="0"/>
          </a:p>
        </p:txBody>
      </p:sp>
      <p:sp>
        <p:nvSpPr>
          <p:cNvPr id="4" name="テキスト プレースホルダー 3">
            <a:extLst>
              <a:ext uri="{FF2B5EF4-FFF2-40B4-BE49-F238E27FC236}">
                <a16:creationId xmlns:a16="http://schemas.microsoft.com/office/drawing/2014/main" id="{47B2A5E6-B11B-4CED-B03E-250BCC27035B}"/>
              </a:ext>
            </a:extLst>
          </p:cNvPr>
          <p:cNvSpPr>
            <a:spLocks noGrp="1"/>
          </p:cNvSpPr>
          <p:nvPr>
            <p:ph type="body" sz="quarter" idx="11"/>
          </p:nvPr>
        </p:nvSpPr>
        <p:spPr/>
        <p:txBody>
          <a:bodyPr>
            <a:normAutofit fontScale="92500" lnSpcReduction="20000"/>
          </a:bodyPr>
          <a:lstStyle/>
          <a:p>
            <a:r>
              <a:rPr kumimoji="1" lang="zh-TW" altLang="en-US" dirty="0"/>
              <a:t>名古屋大学</a:t>
            </a:r>
            <a:r>
              <a:rPr kumimoji="1" lang="ja-JP" altLang="en-US"/>
              <a:t>　</a:t>
            </a:r>
            <a:r>
              <a:rPr kumimoji="1" lang="zh-TW" altLang="en-US" dirty="0"/>
              <a:t>情報学研究科</a:t>
            </a:r>
            <a:r>
              <a:rPr kumimoji="1" lang="ja-JP" altLang="en-US"/>
              <a:t>　</a:t>
            </a:r>
            <a:r>
              <a:rPr kumimoji="1" lang="zh-TW" altLang="en-US" dirty="0">
                <a:hlinkClick r:id="rId2"/>
              </a:rPr>
              <a:t>戸田研究室</a:t>
            </a:r>
            <a:r>
              <a:rPr kumimoji="1" lang="ja-JP" altLang="en-US"/>
              <a:t>　</a:t>
            </a:r>
            <a:r>
              <a:rPr kumimoji="1" lang="zh-TW" altLang="en-US" dirty="0"/>
              <a:t>助教</a:t>
            </a:r>
            <a:endParaRPr kumimoji="1" lang="ja-JP" altLang="en-US" dirty="0"/>
          </a:p>
        </p:txBody>
      </p:sp>
      <p:sp>
        <p:nvSpPr>
          <p:cNvPr id="5" name="テキスト プレースホルダー 4">
            <a:extLst>
              <a:ext uri="{FF2B5EF4-FFF2-40B4-BE49-F238E27FC236}">
                <a16:creationId xmlns:a16="http://schemas.microsoft.com/office/drawing/2014/main" id="{1F08FD74-8A95-4CC4-8A3E-A416E77C6F43}"/>
              </a:ext>
            </a:extLst>
          </p:cNvPr>
          <p:cNvSpPr>
            <a:spLocks noGrp="1"/>
          </p:cNvSpPr>
          <p:nvPr>
            <p:ph type="body" sz="quarter" idx="12"/>
          </p:nvPr>
        </p:nvSpPr>
        <p:spPr/>
        <p:txBody>
          <a:bodyPr/>
          <a:lstStyle/>
          <a:p>
            <a:pPr algn="r"/>
            <a:r>
              <a:rPr lang="en-US" altLang="zh-TW" b="0" i="0" dirty="0">
                <a:solidFill>
                  <a:srgbClr val="D1D2D3"/>
                </a:solidFill>
                <a:effectLst/>
                <a:latin typeface="Slack-Lato"/>
              </a:rPr>
              <a:t>2024/10/22 SP/SLP Talk </a:t>
            </a:r>
          </a:p>
        </p:txBody>
      </p:sp>
      <p:pic>
        <p:nvPicPr>
          <p:cNvPr id="6" name="內容版面配置區 5">
            <a:extLst>
              <a:ext uri="{FF2B5EF4-FFF2-40B4-BE49-F238E27FC236}">
                <a16:creationId xmlns:a16="http://schemas.microsoft.com/office/drawing/2014/main" id="{F0A4657F-ED1A-5E82-24F5-54A39A5ECF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3102" y="1829318"/>
            <a:ext cx="2482435" cy="2482435"/>
          </a:xfrm>
          <a:prstGeom prst="rect">
            <a:avLst/>
          </a:prstGeom>
        </p:spPr>
      </p:pic>
      <p:sp>
        <p:nvSpPr>
          <p:cNvPr id="8" name="文字方塊 7">
            <a:extLst>
              <a:ext uri="{FF2B5EF4-FFF2-40B4-BE49-F238E27FC236}">
                <a16:creationId xmlns:a16="http://schemas.microsoft.com/office/drawing/2014/main" id="{A824AE65-839E-9B32-015B-6729958C0D3A}"/>
              </a:ext>
            </a:extLst>
          </p:cNvPr>
          <p:cNvSpPr txBox="1"/>
          <p:nvPr/>
        </p:nvSpPr>
        <p:spPr>
          <a:xfrm>
            <a:off x="8970756" y="1329350"/>
            <a:ext cx="2482435" cy="523220"/>
          </a:xfrm>
          <a:prstGeom prst="rect">
            <a:avLst/>
          </a:prstGeom>
          <a:noFill/>
        </p:spPr>
        <p:txBody>
          <a:bodyPr wrap="square">
            <a:spAutoFit/>
          </a:bodyPr>
          <a:lstStyle/>
          <a:p>
            <a:pPr algn="ctr"/>
            <a:r>
              <a:rPr kumimoji="1" lang="zh-TW" altLang="en-US" sz="2800" dirty="0"/>
              <a:t>本講演の資料</a:t>
            </a:r>
            <a:endParaRPr lang="zh-TW" altLang="en-US" sz="2800" dirty="0"/>
          </a:p>
        </p:txBody>
      </p:sp>
    </p:spTree>
    <p:extLst>
      <p:ext uri="{BB962C8B-B14F-4D97-AF65-F5344CB8AC3E}">
        <p14:creationId xmlns:p14="http://schemas.microsoft.com/office/powerpoint/2010/main" val="1462107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圓角矩形 25">
            <a:extLst>
              <a:ext uri="{FF2B5EF4-FFF2-40B4-BE49-F238E27FC236}">
                <a16:creationId xmlns:a16="http://schemas.microsoft.com/office/drawing/2014/main" id="{C646D387-CF54-C35C-5330-B373D6ABC6DD}"/>
              </a:ext>
            </a:extLst>
          </p:cNvPr>
          <p:cNvSpPr/>
          <p:nvPr/>
        </p:nvSpPr>
        <p:spPr>
          <a:xfrm>
            <a:off x="2165379" y="4650855"/>
            <a:ext cx="5273178" cy="1576774"/>
          </a:xfrm>
          <a:prstGeom prst="roundRect">
            <a:avLst/>
          </a:prstGeom>
          <a:solidFill>
            <a:schemeClr val="accent1">
              <a:lumMod val="20000"/>
              <a:lumOff val="80000"/>
            </a:schemeClr>
          </a:solidFill>
          <a:ln w="38100">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DAE26D1D-D0AD-7226-D17F-80687E8F1856}"/>
              </a:ext>
            </a:extLst>
          </p:cNvPr>
          <p:cNvSpPr>
            <a:spLocks noGrp="1"/>
          </p:cNvSpPr>
          <p:nvPr>
            <p:ph type="title"/>
          </p:nvPr>
        </p:nvSpPr>
        <p:spPr/>
        <p:txBody>
          <a:bodyPr/>
          <a:lstStyle/>
          <a:p>
            <a:r>
              <a:rPr kumimoji="1" lang="zh-TW" altLang="en-US" sz="3200" dirty="0"/>
              <a:t>パラレル</a:t>
            </a:r>
            <a:r>
              <a:rPr kumimoji="1" lang="en-US" altLang="zh-TW" sz="3200" dirty="0"/>
              <a:t>VC</a:t>
            </a:r>
            <a:r>
              <a:rPr kumimoji="1" lang="zh-TW" altLang="en-US" sz="3200" dirty="0"/>
              <a:t>：</a:t>
            </a:r>
            <a:r>
              <a:rPr kumimoji="1" lang="en-US" altLang="zh-TW" sz="3200" dirty="0"/>
              <a:t>30</a:t>
            </a:r>
            <a:r>
              <a:rPr kumimoji="1" lang="zh-TW" altLang="en-US" sz="3200" dirty="0"/>
              <a:t>年前の「古典」</a:t>
            </a:r>
            <a:r>
              <a:rPr kumimoji="1" lang="en-US" altLang="zh-TW" sz="3200" dirty="0"/>
              <a:t>VC</a:t>
            </a:r>
            <a:r>
              <a:rPr kumimoji="1" lang="zh-TW" altLang="en-US" sz="3200" dirty="0"/>
              <a:t>システム</a:t>
            </a:r>
          </a:p>
        </p:txBody>
      </p:sp>
      <p:sp>
        <p:nvSpPr>
          <p:cNvPr id="4" name="文字版面配置區 3">
            <a:extLst>
              <a:ext uri="{FF2B5EF4-FFF2-40B4-BE49-F238E27FC236}">
                <a16:creationId xmlns:a16="http://schemas.microsoft.com/office/drawing/2014/main" id="{42890B8F-E2E8-2485-853E-EB63C87FAD67}"/>
              </a:ext>
            </a:extLst>
          </p:cNvPr>
          <p:cNvSpPr>
            <a:spLocks noGrp="1"/>
          </p:cNvSpPr>
          <p:nvPr>
            <p:ph type="body" sz="quarter" idx="11"/>
          </p:nvPr>
        </p:nvSpPr>
        <p:spPr/>
        <p:txBody>
          <a:bodyPr>
            <a:normAutofit fontScale="92500" lnSpcReduction="20000"/>
          </a:bodyPr>
          <a:lstStyle/>
          <a:p>
            <a:r>
              <a:rPr kumimoji="1" lang="zh-TW" altLang="en-US" dirty="0"/>
              <a:t>基本的</a:t>
            </a:r>
            <a:r>
              <a:rPr kumimoji="1" lang="ja-JP" altLang="en-US"/>
              <a:t>な</a:t>
            </a:r>
            <a:r>
              <a:rPr kumimoji="1" lang="zh-TW" altLang="en-US" dirty="0"/>
              <a:t>仕組</a:t>
            </a:r>
            <a:r>
              <a:rPr kumimoji="1" lang="ja-JP" altLang="en-US"/>
              <a:t>み</a:t>
            </a:r>
          </a:p>
        </p:txBody>
      </p:sp>
      <p:sp>
        <p:nvSpPr>
          <p:cNvPr id="3" name="內容版面配置區 2">
            <a:extLst>
              <a:ext uri="{FF2B5EF4-FFF2-40B4-BE49-F238E27FC236}">
                <a16:creationId xmlns:a16="http://schemas.microsoft.com/office/drawing/2014/main" id="{32A51E05-1654-1B8C-73DB-F9A448CE78B7}"/>
              </a:ext>
            </a:extLst>
          </p:cNvPr>
          <p:cNvSpPr>
            <a:spLocks noGrp="1"/>
          </p:cNvSpPr>
          <p:nvPr>
            <p:ph idx="1"/>
          </p:nvPr>
        </p:nvSpPr>
        <p:spPr/>
        <p:txBody>
          <a:bodyPr/>
          <a:lstStyle/>
          <a:p>
            <a:r>
              <a:rPr lang="en-US" altLang="zh-TW" dirty="0"/>
              <a:t>(1) </a:t>
            </a:r>
            <a:r>
              <a:rPr lang="zh-TW" altLang="en-US" dirty="0"/>
              <a:t>パラレルデータを集める</a:t>
            </a:r>
            <a:r>
              <a:rPr lang="en-US" altLang="zh-TW" dirty="0"/>
              <a:t>(2) </a:t>
            </a:r>
            <a:r>
              <a:rPr lang="zh-TW" altLang="en-US" dirty="0"/>
              <a:t>変換関数を求める</a:t>
            </a:r>
            <a:endParaRPr lang="en-US" altLang="zh-TW" dirty="0"/>
          </a:p>
        </p:txBody>
      </p:sp>
      <p:pic>
        <p:nvPicPr>
          <p:cNvPr id="5" name="Picture 2" descr="å°äºéãçåçæå°çµæ">
            <a:extLst>
              <a:ext uri="{FF2B5EF4-FFF2-40B4-BE49-F238E27FC236}">
                <a16:creationId xmlns:a16="http://schemas.microsoft.com/office/drawing/2014/main" id="{45545D08-CF04-274F-6E8E-94F1927D90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782" r="15219"/>
          <a:stretch/>
        </p:blipFill>
        <p:spPr bwMode="auto">
          <a:xfrm>
            <a:off x="9074387" y="2801583"/>
            <a:ext cx="1611993" cy="14176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è¶ãã¯ã¿ã¤åå¤å£°æ©ãçåçæå°çµæ">
            <a:extLst>
              <a:ext uri="{FF2B5EF4-FFF2-40B4-BE49-F238E27FC236}">
                <a16:creationId xmlns:a16="http://schemas.microsoft.com/office/drawing/2014/main" id="{628917A8-C503-4BF1-F398-FD4C8DFAB5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94" r="24604"/>
          <a:stretch/>
        </p:blipFill>
        <p:spPr bwMode="auto">
          <a:xfrm>
            <a:off x="1648350" y="2801583"/>
            <a:ext cx="1620629" cy="1417694"/>
          </a:xfrm>
          <a:prstGeom prst="rect">
            <a:avLst/>
          </a:prstGeom>
          <a:noFill/>
          <a:extLst>
            <a:ext uri="{909E8E84-426E-40DD-AFC4-6F175D3DCCD1}">
              <a14:hiddenFill xmlns:a14="http://schemas.microsoft.com/office/drawing/2010/main">
                <a:solidFill>
                  <a:srgbClr val="FFFFFF"/>
                </a:solidFill>
              </a14:hiddenFill>
            </a:ext>
          </a:extLst>
        </p:spPr>
      </p:pic>
      <p:sp>
        <p:nvSpPr>
          <p:cNvPr id="8" name="圓角矩形圖說文字 7">
            <a:extLst>
              <a:ext uri="{FF2B5EF4-FFF2-40B4-BE49-F238E27FC236}">
                <a16:creationId xmlns:a16="http://schemas.microsoft.com/office/drawing/2014/main" id="{7C8B6449-506C-3E1D-182C-22D3222064ED}"/>
              </a:ext>
            </a:extLst>
          </p:cNvPr>
          <p:cNvSpPr/>
          <p:nvPr/>
        </p:nvSpPr>
        <p:spPr>
          <a:xfrm>
            <a:off x="3586696" y="2972988"/>
            <a:ext cx="3979964" cy="594360"/>
          </a:xfrm>
          <a:prstGeom prst="wedgeRoundRectCallout">
            <a:avLst>
              <a:gd name="adj1" fmla="val -53419"/>
              <a:gd name="adj2" fmla="val 29418"/>
              <a:gd name="adj3" fmla="val 16667"/>
            </a:avLst>
          </a:prstGeom>
          <a:solidFill>
            <a:srgbClr val="3E92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400" b="1" i="0" u="sng">
                <a:solidFill>
                  <a:srgbClr val="FFFFFF"/>
                </a:solidFill>
                <a:effectLst/>
                <a:latin typeface="Google Sans"/>
              </a:rPr>
              <a:t>た</a:t>
            </a:r>
            <a:r>
              <a:rPr lang="ja-JP" altLang="en-US" sz="2400" b="0" i="0">
                <a:solidFill>
                  <a:srgbClr val="FFFFFF"/>
                </a:solidFill>
                <a:effectLst/>
                <a:latin typeface="Google Sans"/>
              </a:rPr>
              <a:t>ったひとつの</a:t>
            </a:r>
            <a:r>
              <a:rPr lang="zh-TW" altLang="en-US" sz="2400" b="0" i="0" dirty="0">
                <a:solidFill>
                  <a:srgbClr val="FFFFFF"/>
                </a:solidFill>
                <a:effectLst/>
                <a:latin typeface="Google Sans"/>
              </a:rPr>
              <a:t>真実見抜</a:t>
            </a:r>
            <a:r>
              <a:rPr lang="ja-JP" altLang="en-US" sz="2400" b="0" i="0">
                <a:solidFill>
                  <a:srgbClr val="FFFFFF"/>
                </a:solidFill>
                <a:effectLst/>
                <a:latin typeface="Google Sans"/>
              </a:rPr>
              <a:t>く</a:t>
            </a:r>
            <a:endParaRPr kumimoji="1" lang="en" altLang="ja-JP" sz="2400" dirty="0"/>
          </a:p>
        </p:txBody>
      </p:sp>
      <p:sp>
        <p:nvSpPr>
          <p:cNvPr id="12" name="圓角矩形圖說文字 11">
            <a:extLst>
              <a:ext uri="{FF2B5EF4-FFF2-40B4-BE49-F238E27FC236}">
                <a16:creationId xmlns:a16="http://schemas.microsoft.com/office/drawing/2014/main" id="{FA90BA62-949A-D535-D0AF-F7F6F1435A7F}"/>
              </a:ext>
            </a:extLst>
          </p:cNvPr>
          <p:cNvSpPr/>
          <p:nvPr/>
        </p:nvSpPr>
        <p:spPr>
          <a:xfrm>
            <a:off x="4642066" y="3706974"/>
            <a:ext cx="3979964" cy="594360"/>
          </a:xfrm>
          <a:prstGeom prst="wedgeRoundRectCallout">
            <a:avLst>
              <a:gd name="adj1" fmla="val 57149"/>
              <a:gd name="adj2" fmla="val -28274"/>
              <a:gd name="adj3" fmla="val 16667"/>
            </a:avLst>
          </a:prstGeom>
          <a:solidFill>
            <a:srgbClr val="3B6F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400" b="1" i="0" u="sng">
                <a:solidFill>
                  <a:srgbClr val="FFFFFF"/>
                </a:solidFill>
                <a:effectLst/>
                <a:latin typeface="Google Sans"/>
              </a:rPr>
              <a:t>た</a:t>
            </a:r>
            <a:r>
              <a:rPr lang="ja-JP" altLang="en-US" sz="2400" b="0" i="0">
                <a:solidFill>
                  <a:srgbClr val="FFFFFF"/>
                </a:solidFill>
                <a:effectLst/>
                <a:latin typeface="Google Sans"/>
              </a:rPr>
              <a:t>ったひとつの</a:t>
            </a:r>
            <a:r>
              <a:rPr lang="zh-TW" altLang="en-US" sz="2400" b="0" i="0" dirty="0">
                <a:solidFill>
                  <a:srgbClr val="FFFFFF"/>
                </a:solidFill>
                <a:effectLst/>
                <a:latin typeface="Google Sans"/>
              </a:rPr>
              <a:t>真実見抜</a:t>
            </a:r>
            <a:r>
              <a:rPr lang="ja-JP" altLang="en-US" sz="2400" b="0" i="0">
                <a:solidFill>
                  <a:srgbClr val="FFFFFF"/>
                </a:solidFill>
                <a:effectLst/>
                <a:latin typeface="Google Sans"/>
              </a:rPr>
              <a:t>く</a:t>
            </a:r>
            <a:endParaRPr kumimoji="1" lang="en" altLang="ja-JP" sz="2400" dirty="0"/>
          </a:p>
        </p:txBody>
      </p:sp>
      <p:pic>
        <p:nvPicPr>
          <p:cNvPr id="9218" name="Picture 2" descr="AIのキャラクター（疑問に思う顔）">
            <a:extLst>
              <a:ext uri="{FF2B5EF4-FFF2-40B4-BE49-F238E27FC236}">
                <a16:creationId xmlns:a16="http://schemas.microsoft.com/office/drawing/2014/main" id="{3FA97521-400F-5F0B-4039-009E166C20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336" y="4804571"/>
            <a:ext cx="1278890" cy="14508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C43F63B1-AEFB-BCF2-8143-DE900E8FBB96}"/>
              </a:ext>
            </a:extLst>
          </p:cNvPr>
          <p:cNvPicPr>
            <a:picLocks noChangeAspect="1" noChangeArrowheads="1"/>
          </p:cNvPicPr>
          <p:nvPr/>
        </p:nvPicPr>
        <p:blipFill rotWithShape="1">
          <a:blip r:embed="rId5">
            <a:duotone>
              <a:schemeClr val="accent6">
                <a:shade val="45000"/>
                <a:satMod val="135000"/>
              </a:schemeClr>
              <a:prstClr val="white"/>
            </a:duotone>
            <a:extLst>
              <a:ext uri="{28A0092B-C50C-407E-A947-70E740481C1C}">
                <a14:useLocalDpi xmlns:a14="http://schemas.microsoft.com/office/drawing/2010/main" val="0"/>
              </a:ext>
            </a:extLst>
          </a:blip>
          <a:srcRect t="24213" b="23715"/>
          <a:stretch/>
        </p:blipFill>
        <p:spPr bwMode="auto">
          <a:xfrm>
            <a:off x="2427373" y="4836142"/>
            <a:ext cx="1505427" cy="7839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B55B1685-B573-616C-BD3E-9D55D498B15A}"/>
              </a:ext>
            </a:extLst>
          </p:cNvPr>
          <p:cNvPicPr>
            <a:picLocks noChangeAspect="1" noChangeArrowheads="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t="24213" b="23715"/>
          <a:stretch/>
        </p:blipFill>
        <p:spPr bwMode="auto">
          <a:xfrm>
            <a:off x="5753600" y="4818543"/>
            <a:ext cx="1505427" cy="783906"/>
          </a:xfrm>
          <a:prstGeom prst="rect">
            <a:avLst/>
          </a:prstGeom>
          <a:noFill/>
          <a:extLst>
            <a:ext uri="{909E8E84-426E-40DD-AFC4-6F175D3DCCD1}">
              <a14:hiddenFill xmlns:a14="http://schemas.microsoft.com/office/drawing/2010/main">
                <a:solidFill>
                  <a:srgbClr val="FFFFFF"/>
                </a:solidFill>
              </a14:hiddenFill>
            </a:ext>
          </a:extLst>
        </p:spPr>
      </p:pic>
      <p:sp>
        <p:nvSpPr>
          <p:cNvPr id="17" name="文字方塊 16">
            <a:extLst>
              <a:ext uri="{FF2B5EF4-FFF2-40B4-BE49-F238E27FC236}">
                <a16:creationId xmlns:a16="http://schemas.microsoft.com/office/drawing/2014/main" id="{E4DD9FA3-9CC2-44CD-F048-F52F8AA05DA2}"/>
              </a:ext>
            </a:extLst>
          </p:cNvPr>
          <p:cNvSpPr txBox="1"/>
          <p:nvPr/>
        </p:nvSpPr>
        <p:spPr>
          <a:xfrm>
            <a:off x="2818448" y="5748230"/>
            <a:ext cx="723275" cy="461665"/>
          </a:xfrm>
          <a:prstGeom prst="rect">
            <a:avLst/>
          </a:prstGeom>
          <a:noFill/>
        </p:spPr>
        <p:txBody>
          <a:bodyPr wrap="none" rtlCol="0">
            <a:spAutoFit/>
          </a:bodyPr>
          <a:lstStyle/>
          <a:p>
            <a:r>
              <a:rPr kumimoji="1" lang="en-US" altLang="zh-TW" sz="2400" dirty="0">
                <a:solidFill>
                  <a:srgbClr val="3E9288"/>
                </a:solidFill>
              </a:rPr>
              <a:t>“</a:t>
            </a:r>
            <a:r>
              <a:rPr kumimoji="1" lang="zh-TW" altLang="en-US" sz="2400" dirty="0">
                <a:solidFill>
                  <a:srgbClr val="3E9288"/>
                </a:solidFill>
              </a:rPr>
              <a:t>た</a:t>
            </a:r>
            <a:r>
              <a:rPr kumimoji="1" lang="en-US" altLang="zh-TW" sz="2400" dirty="0">
                <a:solidFill>
                  <a:srgbClr val="3E9288"/>
                </a:solidFill>
              </a:rPr>
              <a:t>”</a:t>
            </a:r>
            <a:endParaRPr kumimoji="1" lang="zh-TW" altLang="en-US" sz="2400" dirty="0">
              <a:solidFill>
                <a:srgbClr val="3E9288"/>
              </a:solidFill>
            </a:endParaRPr>
          </a:p>
        </p:txBody>
      </p:sp>
      <p:sp>
        <p:nvSpPr>
          <p:cNvPr id="18" name="文字方塊 17">
            <a:extLst>
              <a:ext uri="{FF2B5EF4-FFF2-40B4-BE49-F238E27FC236}">
                <a16:creationId xmlns:a16="http://schemas.microsoft.com/office/drawing/2014/main" id="{F3039267-92D8-A127-EEA1-3491F18763C8}"/>
              </a:ext>
            </a:extLst>
          </p:cNvPr>
          <p:cNvSpPr txBox="1"/>
          <p:nvPr/>
        </p:nvSpPr>
        <p:spPr>
          <a:xfrm>
            <a:off x="6144675" y="5746426"/>
            <a:ext cx="723275" cy="461665"/>
          </a:xfrm>
          <a:prstGeom prst="rect">
            <a:avLst/>
          </a:prstGeom>
          <a:noFill/>
        </p:spPr>
        <p:txBody>
          <a:bodyPr wrap="none" rtlCol="0">
            <a:spAutoFit/>
          </a:bodyPr>
          <a:lstStyle/>
          <a:p>
            <a:r>
              <a:rPr kumimoji="1" lang="en-US" altLang="zh-TW" sz="2400" dirty="0">
                <a:solidFill>
                  <a:srgbClr val="3B6FBB"/>
                </a:solidFill>
              </a:rPr>
              <a:t>“</a:t>
            </a:r>
            <a:r>
              <a:rPr kumimoji="1" lang="zh-TW" altLang="en-US" sz="2400" dirty="0">
                <a:solidFill>
                  <a:srgbClr val="3B6FBB"/>
                </a:solidFill>
              </a:rPr>
              <a:t>た</a:t>
            </a:r>
            <a:r>
              <a:rPr kumimoji="1" lang="en-US" altLang="zh-TW" sz="2400" dirty="0">
                <a:solidFill>
                  <a:srgbClr val="3B6FBB"/>
                </a:solidFill>
              </a:rPr>
              <a:t>”</a:t>
            </a:r>
            <a:endParaRPr kumimoji="1" lang="zh-TW" altLang="en-US" sz="2400" dirty="0">
              <a:solidFill>
                <a:srgbClr val="3B6FBB"/>
              </a:solidFill>
            </a:endParaRPr>
          </a:p>
        </p:txBody>
      </p:sp>
      <p:cxnSp>
        <p:nvCxnSpPr>
          <p:cNvPr id="21" name="直線箭頭接點 20">
            <a:extLst>
              <a:ext uri="{FF2B5EF4-FFF2-40B4-BE49-F238E27FC236}">
                <a16:creationId xmlns:a16="http://schemas.microsoft.com/office/drawing/2014/main" id="{8A50298C-E7AF-58E1-1B84-B5BDED1EF06C}"/>
              </a:ext>
            </a:extLst>
          </p:cNvPr>
          <p:cNvCxnSpPr>
            <a:cxnSpLocks/>
          </p:cNvCxnSpPr>
          <p:nvPr/>
        </p:nvCxnSpPr>
        <p:spPr>
          <a:xfrm flipH="1">
            <a:off x="3268979" y="3706974"/>
            <a:ext cx="571501" cy="884884"/>
          </a:xfrm>
          <a:prstGeom prst="straightConnector1">
            <a:avLst/>
          </a:prstGeom>
          <a:ln w="38100">
            <a:solidFill>
              <a:schemeClr val="bg1">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箭頭接點 23">
            <a:extLst>
              <a:ext uri="{FF2B5EF4-FFF2-40B4-BE49-F238E27FC236}">
                <a16:creationId xmlns:a16="http://schemas.microsoft.com/office/drawing/2014/main" id="{BC0207C1-12A8-E477-7BF7-17CABDC53513}"/>
              </a:ext>
            </a:extLst>
          </p:cNvPr>
          <p:cNvCxnSpPr>
            <a:cxnSpLocks/>
          </p:cNvCxnSpPr>
          <p:nvPr/>
        </p:nvCxnSpPr>
        <p:spPr>
          <a:xfrm>
            <a:off x="4910427" y="4335649"/>
            <a:ext cx="1533505" cy="202491"/>
          </a:xfrm>
          <a:prstGeom prst="straightConnector1">
            <a:avLst/>
          </a:prstGeom>
          <a:ln w="38100">
            <a:solidFill>
              <a:schemeClr val="bg1">
                <a:lumMod val="1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9" name="圖片 28">
            <a:extLst>
              <a:ext uri="{FF2B5EF4-FFF2-40B4-BE49-F238E27FC236}">
                <a16:creationId xmlns:a16="http://schemas.microsoft.com/office/drawing/2014/main" id="{8CB71C2A-A724-BD77-2137-2235019FC18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285" b="95364" l="7143" r="94689">
                        <a14:foregroundMark x1="33883" y1="80795" x2="33883" y2="80795"/>
                        <a14:foregroundMark x1="82418" y1="54636" x2="82418" y2="54636"/>
                        <a14:foregroundMark x1="40293" y1="11921" x2="40293" y2="11921"/>
                        <a14:foregroundMark x1="7326" y1="66556" x2="7326" y2="66556"/>
                        <a14:foregroundMark x1="91026" y1="68212" x2="91026" y2="68212"/>
                        <a14:foregroundMark x1="38278" y1="96026" x2="38278" y2="96026"/>
                        <a14:foregroundMark x1="39194" y1="7285" x2="39194" y2="7285"/>
                        <a14:foregroundMark x1="94689" y1="69205" x2="94689" y2="69205"/>
                      </a14:backgroundRemoval>
                    </a14:imgEffect>
                  </a14:imgLayer>
                </a14:imgProps>
              </a:ext>
            </a:extLst>
          </a:blip>
          <a:stretch>
            <a:fillRect/>
          </a:stretch>
        </p:blipFill>
        <p:spPr>
          <a:xfrm>
            <a:off x="4194794" y="5421830"/>
            <a:ext cx="1211217" cy="669941"/>
          </a:xfrm>
          <a:prstGeom prst="rect">
            <a:avLst/>
          </a:prstGeom>
        </p:spPr>
      </p:pic>
      <p:sp>
        <p:nvSpPr>
          <p:cNvPr id="31" name="向右箭號 30">
            <a:extLst>
              <a:ext uri="{FF2B5EF4-FFF2-40B4-BE49-F238E27FC236}">
                <a16:creationId xmlns:a16="http://schemas.microsoft.com/office/drawing/2014/main" id="{9E24E428-EA60-14B3-FC82-D8B5C2CD65CE}"/>
              </a:ext>
            </a:extLst>
          </p:cNvPr>
          <p:cNvSpPr/>
          <p:nvPr/>
        </p:nvSpPr>
        <p:spPr>
          <a:xfrm>
            <a:off x="4131445" y="5003389"/>
            <a:ext cx="1366584" cy="449409"/>
          </a:xfrm>
          <a:prstGeom prst="striped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 name="文字方塊 6">
            <a:extLst>
              <a:ext uri="{FF2B5EF4-FFF2-40B4-BE49-F238E27FC236}">
                <a16:creationId xmlns:a16="http://schemas.microsoft.com/office/drawing/2014/main" id="{C2A2CD0A-2409-9F4C-8BD9-CA904CF65A72}"/>
              </a:ext>
            </a:extLst>
          </p:cNvPr>
          <p:cNvSpPr txBox="1"/>
          <p:nvPr/>
        </p:nvSpPr>
        <p:spPr>
          <a:xfrm>
            <a:off x="8831468" y="1675851"/>
            <a:ext cx="2907142" cy="369332"/>
          </a:xfrm>
          <a:prstGeom prst="rect">
            <a:avLst/>
          </a:prstGeom>
          <a:noFill/>
        </p:spPr>
        <p:txBody>
          <a:bodyPr wrap="none" rtlCol="0">
            <a:spAutoFit/>
          </a:bodyPr>
          <a:lstStyle/>
          <a:p>
            <a:pPr algn="r"/>
            <a:r>
              <a:rPr kumimoji="1" lang="en-US" altLang="zh-TW" dirty="0"/>
              <a:t>[Abe+ ‘90] </a:t>
            </a:r>
            <a:r>
              <a:rPr lang="en-US" altLang="zh-TW" dirty="0"/>
              <a:t>[</a:t>
            </a:r>
            <a:r>
              <a:rPr lang="en-US" altLang="zh-TW" dirty="0" err="1"/>
              <a:t>Stylianou</a:t>
            </a:r>
            <a:r>
              <a:rPr lang="en-US" altLang="zh-TW" dirty="0"/>
              <a:t>+ ‘98]</a:t>
            </a:r>
            <a:endParaRPr kumimoji="1" lang="zh-TW" altLang="en-US" dirty="0"/>
          </a:p>
        </p:txBody>
      </p:sp>
      <p:sp>
        <p:nvSpPr>
          <p:cNvPr id="11" name="テキスト ボックス 33">
            <a:extLst>
              <a:ext uri="{FF2B5EF4-FFF2-40B4-BE49-F238E27FC236}">
                <a16:creationId xmlns:a16="http://schemas.microsoft.com/office/drawing/2014/main" id="{21B197C0-CDEB-14CA-787B-87F449CA4432}"/>
              </a:ext>
            </a:extLst>
          </p:cNvPr>
          <p:cNvSpPr txBox="1"/>
          <p:nvPr/>
        </p:nvSpPr>
        <p:spPr>
          <a:xfrm>
            <a:off x="7638001" y="4663551"/>
            <a:ext cx="4219244" cy="1631216"/>
          </a:xfrm>
          <a:prstGeom prst="rect">
            <a:avLst/>
          </a:prstGeom>
          <a:solidFill>
            <a:srgbClr val="C03835"/>
          </a:solidFill>
        </p:spPr>
        <p:txBody>
          <a:bodyPr wrap="square">
            <a:spAutoFit/>
          </a:bodyPr>
          <a:lstStyle/>
          <a:p>
            <a:r>
              <a:rPr lang="zh-TW" altLang="en-US" sz="2000" b="1" dirty="0">
                <a:solidFill>
                  <a:schemeClr val="bg1"/>
                </a:solidFill>
                <a:latin typeface="游ゴシック" panose="020B0400000000000000" pitchFamily="50" charset="-128"/>
                <a:ea typeface="游ゴシック" panose="020B0400000000000000" pitchFamily="50" charset="-128"/>
              </a:rPr>
              <a:t>パラレルデータ：</a:t>
            </a:r>
            <a:endParaRPr lang="en-US" altLang="zh-TW" sz="2000" b="1" dirty="0">
              <a:solidFill>
                <a:schemeClr val="bg1"/>
              </a:solidFill>
              <a:latin typeface="游ゴシック" panose="020B0400000000000000" pitchFamily="50" charset="-128"/>
              <a:ea typeface="游ゴシック" panose="020B0400000000000000" pitchFamily="50" charset="-128"/>
            </a:endParaRPr>
          </a:p>
          <a:p>
            <a:pPr marL="342900" indent="-342900">
              <a:buFont typeface="Arial" panose="020B0604020202020204" pitchFamily="34" charset="0"/>
              <a:buChar char="•"/>
            </a:pPr>
            <a:r>
              <a:rPr lang="zh-TW" altLang="en-US" sz="2000" b="1" dirty="0">
                <a:solidFill>
                  <a:schemeClr val="bg1"/>
                </a:solidFill>
                <a:latin typeface="游ゴシック" panose="020B0400000000000000" pitchFamily="50" charset="-128"/>
                <a:ea typeface="游ゴシック" panose="020B0400000000000000" pitchFamily="50" charset="-128"/>
              </a:rPr>
              <a:t>入力話者と目標話者の同じ発話セット</a:t>
            </a:r>
            <a:endParaRPr lang="en-US" altLang="zh-TW" sz="2000" b="1" dirty="0">
              <a:solidFill>
                <a:schemeClr val="bg1"/>
              </a:solidFill>
              <a:latin typeface="游ゴシック" panose="020B0400000000000000" pitchFamily="50" charset="-128"/>
              <a:ea typeface="游ゴシック" panose="020B0400000000000000" pitchFamily="50" charset="-128"/>
            </a:endParaRPr>
          </a:p>
          <a:p>
            <a:pPr marL="342900" indent="-342900">
              <a:buFont typeface="Arial" panose="020B0604020202020204" pitchFamily="34" charset="0"/>
              <a:buChar char="•"/>
            </a:pPr>
            <a:r>
              <a:rPr lang="zh-TW" altLang="en-US" sz="2000" b="1" dirty="0">
                <a:solidFill>
                  <a:schemeClr val="bg1"/>
                </a:solidFill>
                <a:latin typeface="游ゴシック" panose="020B0400000000000000" pitchFamily="50" charset="-128"/>
                <a:ea typeface="游ゴシック" panose="020B0400000000000000" pitchFamily="50" charset="-128"/>
              </a:rPr>
              <a:t>文献上のデフォルト設定：</a:t>
            </a:r>
            <a:r>
              <a:rPr lang="en-US" altLang="zh-TW" sz="2000" b="1" dirty="0">
                <a:solidFill>
                  <a:schemeClr val="bg1"/>
                </a:solidFill>
                <a:latin typeface="游ゴシック" panose="020B0400000000000000" pitchFamily="50" charset="-128"/>
                <a:ea typeface="游ゴシック" panose="020B0400000000000000" pitchFamily="50" charset="-128"/>
              </a:rPr>
              <a:t>5</a:t>
            </a:r>
            <a:r>
              <a:rPr lang="zh-TW" altLang="en-US" sz="2000" b="1" dirty="0">
                <a:solidFill>
                  <a:schemeClr val="bg1"/>
                </a:solidFill>
                <a:latin typeface="游ゴシック" panose="020B0400000000000000" pitchFamily="50" charset="-128"/>
                <a:ea typeface="游ゴシック" panose="020B0400000000000000" pitchFamily="50" charset="-128"/>
              </a:rPr>
              <a:t>分</a:t>
            </a:r>
            <a:endParaRPr lang="en-US" altLang="zh-TW" sz="2000" b="1" dirty="0">
              <a:solidFill>
                <a:schemeClr val="bg1"/>
              </a:solidFill>
              <a:latin typeface="游ゴシック" panose="020B0400000000000000" pitchFamily="50" charset="-128"/>
              <a:ea typeface="游ゴシック" panose="020B0400000000000000" pitchFamily="50" charset="-128"/>
            </a:endParaRPr>
          </a:p>
          <a:p>
            <a:pPr marL="342900" indent="-342900">
              <a:buFont typeface="Arial" panose="020B0604020202020204" pitchFamily="34" charset="0"/>
              <a:buChar char="•"/>
            </a:pPr>
            <a:r>
              <a:rPr lang="zh-TW" altLang="en-US" sz="2000" b="1" dirty="0">
                <a:solidFill>
                  <a:schemeClr val="bg1"/>
                </a:solidFill>
                <a:latin typeface="游ゴシック" panose="020B0400000000000000" pitchFamily="50" charset="-128"/>
                <a:ea typeface="游ゴシック" panose="020B0400000000000000" pitchFamily="50" charset="-128"/>
              </a:rPr>
              <a:t>実際、</a:t>
            </a:r>
            <a:r>
              <a:rPr lang="en-US" altLang="zh-TW" sz="2000" b="1" dirty="0">
                <a:solidFill>
                  <a:schemeClr val="bg1"/>
                </a:solidFill>
                <a:latin typeface="游ゴシック" panose="020B0400000000000000" pitchFamily="50" charset="-128"/>
                <a:ea typeface="游ゴシック" panose="020B0400000000000000" pitchFamily="50" charset="-128"/>
              </a:rPr>
              <a:t>5</a:t>
            </a:r>
            <a:r>
              <a:rPr lang="zh-TW" altLang="en-US" sz="2000" b="1" dirty="0">
                <a:solidFill>
                  <a:schemeClr val="bg1"/>
                </a:solidFill>
                <a:latin typeface="游ゴシック" panose="020B0400000000000000" pitchFamily="50" charset="-128"/>
                <a:ea typeface="游ゴシック" panose="020B0400000000000000" pitchFamily="50" charset="-128"/>
              </a:rPr>
              <a:t>分でも長いかも</a:t>
            </a:r>
            <a:r>
              <a:rPr lang="en-US" altLang="zh-TW" sz="2000" b="1" dirty="0">
                <a:solidFill>
                  <a:schemeClr val="bg1"/>
                </a:solidFill>
                <a:latin typeface="游ゴシック" panose="020B0400000000000000" pitchFamily="50" charset="-128"/>
                <a:ea typeface="游ゴシック" panose="020B0400000000000000" pitchFamily="50" charset="-128"/>
              </a:rPr>
              <a:t>…</a:t>
            </a:r>
            <a:endParaRPr lang="en-US" altLang="ja-JP" sz="2000" b="1"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2542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p:bldP spid="18" grpId="0"/>
      <p:bldP spid="31"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DFE814B-BE2A-9C2E-1859-73BFD900DC97}"/>
              </a:ext>
            </a:extLst>
          </p:cNvPr>
          <p:cNvSpPr>
            <a:spLocks noGrp="1"/>
          </p:cNvSpPr>
          <p:nvPr>
            <p:ph type="title"/>
          </p:nvPr>
        </p:nvSpPr>
        <p:spPr/>
        <p:txBody>
          <a:bodyPr/>
          <a:lstStyle/>
          <a:p>
            <a:r>
              <a:rPr kumimoji="1" lang="zh-TW" altLang="en-US" sz="3200" dirty="0"/>
              <a:t>パラレル</a:t>
            </a:r>
            <a:r>
              <a:rPr kumimoji="1" lang="en-US" altLang="zh-TW" sz="3200" dirty="0"/>
              <a:t>VC</a:t>
            </a:r>
            <a:r>
              <a:rPr kumimoji="1" lang="zh-TW" altLang="en-US" sz="3200" dirty="0"/>
              <a:t>：</a:t>
            </a:r>
            <a:r>
              <a:rPr kumimoji="1" lang="en-US" altLang="zh-TW" sz="3200" dirty="0"/>
              <a:t>30</a:t>
            </a:r>
            <a:r>
              <a:rPr kumimoji="1" lang="zh-TW" altLang="en-US" sz="3200" dirty="0"/>
              <a:t>年前の「古典」</a:t>
            </a:r>
            <a:r>
              <a:rPr kumimoji="1" lang="en-US" altLang="zh-TW" sz="3200" dirty="0"/>
              <a:t>VC</a:t>
            </a:r>
            <a:r>
              <a:rPr kumimoji="1" lang="zh-TW" altLang="en-US" sz="3200" dirty="0"/>
              <a:t>システム</a:t>
            </a:r>
          </a:p>
        </p:txBody>
      </p:sp>
      <p:sp>
        <p:nvSpPr>
          <p:cNvPr id="3" name="內容版面配置區 2">
            <a:extLst>
              <a:ext uri="{FF2B5EF4-FFF2-40B4-BE49-F238E27FC236}">
                <a16:creationId xmlns:a16="http://schemas.microsoft.com/office/drawing/2014/main" id="{7AD76DAA-2305-D650-C5AC-3620E6BCA81E}"/>
              </a:ext>
            </a:extLst>
          </p:cNvPr>
          <p:cNvSpPr>
            <a:spLocks noGrp="1"/>
          </p:cNvSpPr>
          <p:nvPr>
            <p:ph idx="1"/>
          </p:nvPr>
        </p:nvSpPr>
        <p:spPr/>
        <p:txBody>
          <a:bodyPr/>
          <a:lstStyle/>
          <a:p>
            <a:r>
              <a:rPr lang="zh-TW" altLang="en-US" dirty="0"/>
              <a:t>音声変換の３ステップ</a:t>
            </a:r>
            <a:endParaRPr kumimoji="1" lang="en-US" altLang="zh-TW" dirty="0"/>
          </a:p>
          <a:p>
            <a:pPr lvl="1"/>
            <a:r>
              <a:rPr lang="zh-TW" altLang="en-US" dirty="0"/>
              <a:t>特徴抽出、特徴空間での変換、波形生成</a:t>
            </a:r>
            <a:endParaRPr lang="en-US" altLang="zh-TW" dirty="0"/>
          </a:p>
        </p:txBody>
      </p:sp>
      <p:sp>
        <p:nvSpPr>
          <p:cNvPr id="4" name="文字版面配置區 3">
            <a:extLst>
              <a:ext uri="{FF2B5EF4-FFF2-40B4-BE49-F238E27FC236}">
                <a16:creationId xmlns:a16="http://schemas.microsoft.com/office/drawing/2014/main" id="{8E37A3A7-60A7-A51A-6015-F3543C9B7C88}"/>
              </a:ext>
            </a:extLst>
          </p:cNvPr>
          <p:cNvSpPr>
            <a:spLocks noGrp="1"/>
          </p:cNvSpPr>
          <p:nvPr>
            <p:ph type="body" sz="quarter" idx="11"/>
          </p:nvPr>
        </p:nvSpPr>
        <p:spPr/>
        <p:txBody>
          <a:bodyPr>
            <a:normAutofit fontScale="92500" lnSpcReduction="20000"/>
          </a:bodyPr>
          <a:lstStyle/>
          <a:p>
            <a:r>
              <a:rPr kumimoji="1" lang="zh-TW" altLang="en-US" dirty="0"/>
              <a:t>基本的</a:t>
            </a:r>
            <a:r>
              <a:rPr kumimoji="1" lang="ja-JP" altLang="en-US"/>
              <a:t>な</a:t>
            </a:r>
            <a:r>
              <a:rPr kumimoji="1" lang="zh-TW" altLang="en-US" dirty="0"/>
              <a:t>仕組</a:t>
            </a:r>
            <a:r>
              <a:rPr kumimoji="1" lang="ja-JP" altLang="en-US"/>
              <a:t>み</a:t>
            </a:r>
          </a:p>
        </p:txBody>
      </p:sp>
      <p:pic>
        <p:nvPicPr>
          <p:cNvPr id="6" name="圖片 5">
            <a:extLst>
              <a:ext uri="{FF2B5EF4-FFF2-40B4-BE49-F238E27FC236}">
                <a16:creationId xmlns:a16="http://schemas.microsoft.com/office/drawing/2014/main" id="{62881E1A-25A8-5AF9-11CF-E81A1E3D87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2074" y="3320488"/>
            <a:ext cx="7772400" cy="3404439"/>
          </a:xfrm>
          <a:prstGeom prst="rect">
            <a:avLst/>
          </a:prstGeom>
        </p:spPr>
      </p:pic>
      <p:sp>
        <p:nvSpPr>
          <p:cNvPr id="7" name="文字方塊 6">
            <a:extLst>
              <a:ext uri="{FF2B5EF4-FFF2-40B4-BE49-F238E27FC236}">
                <a16:creationId xmlns:a16="http://schemas.microsoft.com/office/drawing/2014/main" id="{E9CEEE94-FA9B-CFDA-4FC2-1E3DD3C1B83B}"/>
              </a:ext>
            </a:extLst>
          </p:cNvPr>
          <p:cNvSpPr txBox="1"/>
          <p:nvPr/>
        </p:nvSpPr>
        <p:spPr>
          <a:xfrm>
            <a:off x="8831468" y="1675851"/>
            <a:ext cx="2907142" cy="369332"/>
          </a:xfrm>
          <a:prstGeom prst="rect">
            <a:avLst/>
          </a:prstGeom>
          <a:noFill/>
        </p:spPr>
        <p:txBody>
          <a:bodyPr wrap="none" rtlCol="0">
            <a:spAutoFit/>
          </a:bodyPr>
          <a:lstStyle/>
          <a:p>
            <a:pPr algn="r"/>
            <a:r>
              <a:rPr kumimoji="1" lang="en-US" altLang="zh-TW" dirty="0"/>
              <a:t>[Abe+ ‘90] </a:t>
            </a:r>
            <a:r>
              <a:rPr lang="en-US" altLang="zh-TW" dirty="0"/>
              <a:t>[</a:t>
            </a:r>
            <a:r>
              <a:rPr lang="en-US" altLang="zh-TW" dirty="0" err="1"/>
              <a:t>Stylianou</a:t>
            </a:r>
            <a:r>
              <a:rPr lang="en-US" altLang="zh-TW" dirty="0"/>
              <a:t>+ ‘98]</a:t>
            </a:r>
            <a:endParaRPr kumimoji="1" lang="zh-TW" altLang="en-US" dirty="0"/>
          </a:p>
        </p:txBody>
      </p:sp>
    </p:spTree>
    <p:extLst>
      <p:ext uri="{BB962C8B-B14F-4D97-AF65-F5344CB8AC3E}">
        <p14:creationId xmlns:p14="http://schemas.microsoft.com/office/powerpoint/2010/main" val="4241239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E94667D-F417-50DB-5F1A-5A85021EE1EA}"/>
              </a:ext>
            </a:extLst>
          </p:cNvPr>
          <p:cNvSpPr>
            <a:spLocks noGrp="1"/>
          </p:cNvSpPr>
          <p:nvPr>
            <p:ph type="title"/>
          </p:nvPr>
        </p:nvSpPr>
        <p:spPr/>
        <p:txBody>
          <a:bodyPr/>
          <a:lstStyle/>
          <a:p>
            <a:r>
              <a:rPr kumimoji="1" lang="zh-TW" altLang="en-US" sz="3200" dirty="0"/>
              <a:t>パラレル</a:t>
            </a:r>
            <a:r>
              <a:rPr kumimoji="1" lang="en-US" altLang="zh-TW" sz="3200" dirty="0"/>
              <a:t>VC</a:t>
            </a:r>
            <a:r>
              <a:rPr kumimoji="1" lang="zh-TW" altLang="en-US" sz="3200" dirty="0"/>
              <a:t>：</a:t>
            </a:r>
            <a:r>
              <a:rPr kumimoji="1" lang="en-US" altLang="zh-TW" sz="3200" dirty="0"/>
              <a:t>30</a:t>
            </a:r>
            <a:r>
              <a:rPr kumimoji="1" lang="zh-TW" altLang="en-US" sz="3200" dirty="0"/>
              <a:t>年前の「古典」</a:t>
            </a:r>
            <a:r>
              <a:rPr kumimoji="1" lang="en-US" altLang="zh-TW" sz="3200" dirty="0"/>
              <a:t>VC</a:t>
            </a:r>
            <a:r>
              <a:rPr kumimoji="1" lang="zh-TW" altLang="en-US" sz="3200" dirty="0"/>
              <a:t>システム</a:t>
            </a:r>
          </a:p>
        </p:txBody>
      </p:sp>
      <p:sp>
        <p:nvSpPr>
          <p:cNvPr id="3" name="內容版面配置區 2">
            <a:extLst>
              <a:ext uri="{FF2B5EF4-FFF2-40B4-BE49-F238E27FC236}">
                <a16:creationId xmlns:a16="http://schemas.microsoft.com/office/drawing/2014/main" id="{217EF79D-E07D-B8DA-A629-3136470F4D6B}"/>
              </a:ext>
            </a:extLst>
          </p:cNvPr>
          <p:cNvSpPr>
            <a:spLocks noGrp="1"/>
          </p:cNvSpPr>
          <p:nvPr>
            <p:ph idx="1"/>
          </p:nvPr>
        </p:nvSpPr>
        <p:spPr/>
        <p:txBody>
          <a:bodyPr/>
          <a:lstStyle/>
          <a:p>
            <a:r>
              <a:rPr lang="zh-TW" altLang="en-US" dirty="0"/>
              <a:t>アライメント</a:t>
            </a:r>
            <a:endParaRPr lang="en-US" altLang="zh-TW" dirty="0"/>
          </a:p>
          <a:p>
            <a:pPr lvl="1"/>
            <a:r>
              <a:rPr kumimoji="1" lang="zh-TW" altLang="en-US" dirty="0"/>
              <a:t>入力と出力発話の長さが違う</a:t>
            </a:r>
            <a:endParaRPr kumimoji="1" lang="en-US" altLang="zh-TW" dirty="0"/>
          </a:p>
          <a:p>
            <a:pPr lvl="1"/>
            <a:r>
              <a:rPr lang="zh-TW" altLang="en-US" dirty="0"/>
              <a:t>目標関数を計算するために、特徴量のアライメントを求める必要がある</a:t>
            </a:r>
            <a:endParaRPr kumimoji="1" lang="zh-TW" altLang="en-US" dirty="0"/>
          </a:p>
        </p:txBody>
      </p:sp>
      <p:sp>
        <p:nvSpPr>
          <p:cNvPr id="4" name="文字版面配置區 3">
            <a:extLst>
              <a:ext uri="{FF2B5EF4-FFF2-40B4-BE49-F238E27FC236}">
                <a16:creationId xmlns:a16="http://schemas.microsoft.com/office/drawing/2014/main" id="{AD4197C6-3E2C-7972-4A49-4D4FE2235F38}"/>
              </a:ext>
            </a:extLst>
          </p:cNvPr>
          <p:cNvSpPr>
            <a:spLocks noGrp="1"/>
          </p:cNvSpPr>
          <p:nvPr>
            <p:ph type="body" sz="quarter" idx="11"/>
          </p:nvPr>
        </p:nvSpPr>
        <p:spPr/>
        <p:txBody>
          <a:bodyPr>
            <a:normAutofit fontScale="92500" lnSpcReduction="20000"/>
          </a:bodyPr>
          <a:lstStyle/>
          <a:p>
            <a:r>
              <a:rPr kumimoji="1" lang="zh-TW" altLang="en-US" dirty="0"/>
              <a:t>基本的</a:t>
            </a:r>
            <a:r>
              <a:rPr kumimoji="1" lang="ja-JP" altLang="en-US"/>
              <a:t>な</a:t>
            </a:r>
            <a:r>
              <a:rPr kumimoji="1" lang="zh-TW" altLang="en-US" dirty="0"/>
              <a:t>仕組</a:t>
            </a:r>
            <a:r>
              <a:rPr kumimoji="1" lang="ja-JP" altLang="en-US"/>
              <a:t>み</a:t>
            </a:r>
          </a:p>
        </p:txBody>
      </p:sp>
      <p:sp>
        <p:nvSpPr>
          <p:cNvPr id="5" name="文字方塊 4">
            <a:extLst>
              <a:ext uri="{FF2B5EF4-FFF2-40B4-BE49-F238E27FC236}">
                <a16:creationId xmlns:a16="http://schemas.microsoft.com/office/drawing/2014/main" id="{7383485F-CDCB-62CC-B8DE-2DC4E576A5B5}"/>
              </a:ext>
            </a:extLst>
          </p:cNvPr>
          <p:cNvSpPr txBox="1"/>
          <p:nvPr/>
        </p:nvSpPr>
        <p:spPr>
          <a:xfrm>
            <a:off x="8831468" y="1675851"/>
            <a:ext cx="2907142" cy="369332"/>
          </a:xfrm>
          <a:prstGeom prst="rect">
            <a:avLst/>
          </a:prstGeom>
          <a:noFill/>
        </p:spPr>
        <p:txBody>
          <a:bodyPr wrap="none" rtlCol="0">
            <a:spAutoFit/>
          </a:bodyPr>
          <a:lstStyle/>
          <a:p>
            <a:pPr algn="r"/>
            <a:r>
              <a:rPr kumimoji="1" lang="en-US" altLang="zh-TW" dirty="0"/>
              <a:t>[Abe+ ‘90] </a:t>
            </a:r>
            <a:r>
              <a:rPr lang="en-US" altLang="zh-TW" dirty="0"/>
              <a:t>[</a:t>
            </a:r>
            <a:r>
              <a:rPr lang="en-US" altLang="zh-TW" dirty="0" err="1"/>
              <a:t>Stylianou</a:t>
            </a:r>
            <a:r>
              <a:rPr lang="en-US" altLang="zh-TW" dirty="0"/>
              <a:t>+ ‘98]</a:t>
            </a:r>
            <a:endParaRPr kumimoji="1" lang="zh-TW" altLang="en-US" dirty="0"/>
          </a:p>
        </p:txBody>
      </p:sp>
      <p:sp>
        <p:nvSpPr>
          <p:cNvPr id="8" name="圓角矩形圖說文字 7">
            <a:extLst>
              <a:ext uri="{FF2B5EF4-FFF2-40B4-BE49-F238E27FC236}">
                <a16:creationId xmlns:a16="http://schemas.microsoft.com/office/drawing/2014/main" id="{AFB3C2DC-2903-EFCE-CFC2-9E641F410ED1}"/>
              </a:ext>
            </a:extLst>
          </p:cNvPr>
          <p:cNvSpPr/>
          <p:nvPr/>
        </p:nvSpPr>
        <p:spPr>
          <a:xfrm>
            <a:off x="2850563" y="3902405"/>
            <a:ext cx="1234800" cy="360000"/>
          </a:xfrm>
          <a:prstGeom prst="wedgeRoundRectCallout">
            <a:avLst>
              <a:gd name="adj1" fmla="val -55494"/>
              <a:gd name="adj2" fmla="val 16703"/>
              <a:gd name="adj3" fmla="val 16667"/>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1400" dirty="0">
                <a:solidFill>
                  <a:schemeClr val="tx1"/>
                </a:solidFill>
                <a:latin typeface="Helvetica" pitchFamily="2" charset="0"/>
              </a:rPr>
              <a:t>How are you</a:t>
            </a:r>
            <a:endParaRPr kumimoji="1" lang="zh-TW" altLang="en-US" sz="1400" dirty="0">
              <a:solidFill>
                <a:schemeClr val="tx1"/>
              </a:solidFill>
              <a:latin typeface="Helvetica" pitchFamily="2" charset="0"/>
            </a:endParaRPr>
          </a:p>
        </p:txBody>
      </p:sp>
      <p:pic>
        <p:nvPicPr>
          <p:cNvPr id="9" name="圖片 8">
            <a:extLst>
              <a:ext uri="{FF2B5EF4-FFF2-40B4-BE49-F238E27FC236}">
                <a16:creationId xmlns:a16="http://schemas.microsoft.com/office/drawing/2014/main" id="{EC884328-5D56-15FF-8A70-22EC6398CCFB}"/>
              </a:ext>
            </a:extLst>
          </p:cNvPr>
          <p:cNvPicPr>
            <a:picLocks noChangeAspect="1"/>
          </p:cNvPicPr>
          <p:nvPr/>
        </p:nvPicPr>
        <p:blipFill rotWithShape="1">
          <a:blip r:embed="rId2">
            <a:duotone>
              <a:schemeClr val="accent1">
                <a:shade val="45000"/>
                <a:satMod val="135000"/>
              </a:schemeClr>
              <a:prstClr val="white"/>
            </a:duotone>
          </a:blip>
          <a:srcRect l="8922" t="14610" r="81915" b="71360"/>
          <a:stretch/>
        </p:blipFill>
        <p:spPr>
          <a:xfrm>
            <a:off x="2211960" y="3748215"/>
            <a:ext cx="423215" cy="648000"/>
          </a:xfrm>
          <a:prstGeom prst="rect">
            <a:avLst/>
          </a:prstGeom>
        </p:spPr>
      </p:pic>
      <p:sp>
        <p:nvSpPr>
          <p:cNvPr id="10" name="文字方塊 9">
            <a:extLst>
              <a:ext uri="{FF2B5EF4-FFF2-40B4-BE49-F238E27FC236}">
                <a16:creationId xmlns:a16="http://schemas.microsoft.com/office/drawing/2014/main" id="{ABAD979C-823D-1256-6780-C03C8292F1C7}"/>
              </a:ext>
            </a:extLst>
          </p:cNvPr>
          <p:cNvSpPr txBox="1"/>
          <p:nvPr/>
        </p:nvSpPr>
        <p:spPr>
          <a:xfrm>
            <a:off x="1108557" y="3759240"/>
            <a:ext cx="928460" cy="646331"/>
          </a:xfrm>
          <a:prstGeom prst="rect">
            <a:avLst/>
          </a:prstGeom>
          <a:noFill/>
        </p:spPr>
        <p:txBody>
          <a:bodyPr wrap="none" rtlCol="0">
            <a:spAutoFit/>
          </a:bodyPr>
          <a:lstStyle/>
          <a:p>
            <a:pPr algn="ctr"/>
            <a:r>
              <a:rPr kumimoji="1" lang="en-US" altLang="zh-TW" u="sng" dirty="0">
                <a:latin typeface="Helvetica" pitchFamily="2" charset="0"/>
                <a:ea typeface="MS Gothic" panose="020B0609070205080204" pitchFamily="49" charset="-128"/>
              </a:rPr>
              <a:t>Source</a:t>
            </a:r>
            <a:br>
              <a:rPr kumimoji="1" lang="en-US" altLang="zh-TW" u="sng" dirty="0">
                <a:latin typeface="Helvetica" pitchFamily="2" charset="0"/>
                <a:ea typeface="MS Gothic" panose="020B0609070205080204" pitchFamily="49" charset="-128"/>
              </a:rPr>
            </a:br>
            <a:r>
              <a:rPr kumimoji="1" lang="en-US" altLang="zh-TW" u="sng" dirty="0">
                <a:latin typeface="Helvetica" pitchFamily="2" charset="0"/>
                <a:ea typeface="MS Gothic" panose="020B0609070205080204" pitchFamily="49" charset="-128"/>
              </a:rPr>
              <a:t>speech</a:t>
            </a:r>
            <a:endParaRPr kumimoji="1" lang="zh-TW" altLang="en-US" u="sng" dirty="0">
              <a:latin typeface="Helvetica" pitchFamily="2" charset="0"/>
              <a:ea typeface="MS Gothic" panose="020B0609070205080204" pitchFamily="49" charset="-128"/>
            </a:endParaRPr>
          </a:p>
        </p:txBody>
      </p:sp>
      <p:pic>
        <p:nvPicPr>
          <p:cNvPr id="11" name="圖片 10">
            <a:extLst>
              <a:ext uri="{FF2B5EF4-FFF2-40B4-BE49-F238E27FC236}">
                <a16:creationId xmlns:a16="http://schemas.microsoft.com/office/drawing/2014/main" id="{D3547CA9-4CA1-172E-911E-3731B6AF08CA}"/>
              </a:ext>
            </a:extLst>
          </p:cNvPr>
          <p:cNvPicPr>
            <a:picLocks noChangeAspect="1"/>
          </p:cNvPicPr>
          <p:nvPr/>
        </p:nvPicPr>
        <p:blipFill rotWithShape="1">
          <a:blip r:embed="rId2">
            <a:duotone>
              <a:schemeClr val="accent2">
                <a:shade val="45000"/>
                <a:satMod val="135000"/>
              </a:schemeClr>
              <a:prstClr val="white"/>
            </a:duotone>
          </a:blip>
          <a:srcRect l="32359" t="14610" r="56578" b="71360"/>
          <a:stretch/>
        </p:blipFill>
        <p:spPr>
          <a:xfrm>
            <a:off x="2162012" y="5113199"/>
            <a:ext cx="510990" cy="648000"/>
          </a:xfrm>
          <a:prstGeom prst="rect">
            <a:avLst/>
          </a:prstGeom>
        </p:spPr>
      </p:pic>
      <p:sp>
        <p:nvSpPr>
          <p:cNvPr id="12" name="圓角矩形圖說文字 11">
            <a:extLst>
              <a:ext uri="{FF2B5EF4-FFF2-40B4-BE49-F238E27FC236}">
                <a16:creationId xmlns:a16="http://schemas.microsoft.com/office/drawing/2014/main" id="{FD6C2917-19FE-20AE-8FBA-2D015BC3C3CA}"/>
              </a:ext>
            </a:extLst>
          </p:cNvPr>
          <p:cNvSpPr/>
          <p:nvPr/>
        </p:nvSpPr>
        <p:spPr>
          <a:xfrm flipH="1">
            <a:off x="2837338" y="5298143"/>
            <a:ext cx="1260000" cy="360000"/>
          </a:xfrm>
          <a:prstGeom prst="wedgeRoundRectCallout">
            <a:avLst>
              <a:gd name="adj1" fmla="val 54866"/>
              <a:gd name="adj2" fmla="val -592"/>
              <a:gd name="adj3" fmla="val 16667"/>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1400" dirty="0">
                <a:solidFill>
                  <a:sysClr val="windowText" lastClr="000000"/>
                </a:solidFill>
                <a:latin typeface="Helvetica" pitchFamily="2" charset="0"/>
              </a:rPr>
              <a:t>How are you</a:t>
            </a:r>
            <a:endParaRPr kumimoji="1" lang="zh-TW" altLang="en-US" sz="1400" dirty="0">
              <a:solidFill>
                <a:sysClr val="windowText" lastClr="000000"/>
              </a:solidFill>
              <a:latin typeface="Helvetica" pitchFamily="2" charset="0"/>
            </a:endParaRPr>
          </a:p>
        </p:txBody>
      </p:sp>
      <p:sp>
        <p:nvSpPr>
          <p:cNvPr id="13" name="文字方塊 12">
            <a:extLst>
              <a:ext uri="{FF2B5EF4-FFF2-40B4-BE49-F238E27FC236}">
                <a16:creationId xmlns:a16="http://schemas.microsoft.com/office/drawing/2014/main" id="{322E85BB-6DA7-D75D-69C4-0AEF7D07701E}"/>
              </a:ext>
            </a:extLst>
          </p:cNvPr>
          <p:cNvSpPr txBox="1"/>
          <p:nvPr/>
        </p:nvSpPr>
        <p:spPr>
          <a:xfrm>
            <a:off x="1108557" y="5154978"/>
            <a:ext cx="928459" cy="646331"/>
          </a:xfrm>
          <a:prstGeom prst="rect">
            <a:avLst/>
          </a:prstGeom>
          <a:noFill/>
        </p:spPr>
        <p:txBody>
          <a:bodyPr wrap="none" rtlCol="0">
            <a:spAutoFit/>
          </a:bodyPr>
          <a:lstStyle/>
          <a:p>
            <a:pPr algn="ctr"/>
            <a:r>
              <a:rPr kumimoji="1" lang="en-US" altLang="zh-TW" u="sng" dirty="0">
                <a:latin typeface="Helvetica" pitchFamily="2" charset="0"/>
                <a:ea typeface="MS Gothic" panose="020B0609070205080204" pitchFamily="49" charset="-128"/>
              </a:rPr>
              <a:t>Target</a:t>
            </a:r>
            <a:br>
              <a:rPr kumimoji="1" lang="en-US" altLang="zh-TW" u="sng" dirty="0">
                <a:latin typeface="Helvetica" pitchFamily="2" charset="0"/>
                <a:ea typeface="MS Gothic" panose="020B0609070205080204" pitchFamily="49" charset="-128"/>
              </a:rPr>
            </a:br>
            <a:r>
              <a:rPr kumimoji="1" lang="en-US" altLang="zh-TW" u="sng" dirty="0">
                <a:latin typeface="Helvetica" pitchFamily="2" charset="0"/>
                <a:ea typeface="MS Gothic" panose="020B0609070205080204" pitchFamily="49" charset="-128"/>
              </a:rPr>
              <a:t>speech</a:t>
            </a:r>
            <a:endParaRPr kumimoji="1" lang="zh-TW" altLang="en-US" u="sng" dirty="0">
              <a:latin typeface="Helvetica" pitchFamily="2" charset="0"/>
              <a:ea typeface="MS Gothic" panose="020B0609070205080204" pitchFamily="49" charset="-128"/>
            </a:endParaRPr>
          </a:p>
        </p:txBody>
      </p:sp>
      <p:sp>
        <p:nvSpPr>
          <p:cNvPr id="14" name="矩形 13">
            <a:extLst>
              <a:ext uri="{FF2B5EF4-FFF2-40B4-BE49-F238E27FC236}">
                <a16:creationId xmlns:a16="http://schemas.microsoft.com/office/drawing/2014/main" id="{7CEAD788-27C4-9F7D-D4EA-DF44706C4AC3}"/>
              </a:ext>
            </a:extLst>
          </p:cNvPr>
          <p:cNvSpPr/>
          <p:nvPr/>
        </p:nvSpPr>
        <p:spPr>
          <a:xfrm flipH="1">
            <a:off x="4486729" y="3859432"/>
            <a:ext cx="142240" cy="46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dirty="0"/>
              <a:t>1</a:t>
            </a:r>
            <a:endParaRPr kumimoji="1" lang="zh-TW" altLang="en-US" dirty="0"/>
          </a:p>
        </p:txBody>
      </p:sp>
      <p:sp>
        <p:nvSpPr>
          <p:cNvPr id="15" name="矩形 14">
            <a:extLst>
              <a:ext uri="{FF2B5EF4-FFF2-40B4-BE49-F238E27FC236}">
                <a16:creationId xmlns:a16="http://schemas.microsoft.com/office/drawing/2014/main" id="{B340AC7E-817C-3F64-5B3F-70D77E5371CA}"/>
              </a:ext>
            </a:extLst>
          </p:cNvPr>
          <p:cNvSpPr/>
          <p:nvPr/>
        </p:nvSpPr>
        <p:spPr>
          <a:xfrm flipH="1">
            <a:off x="4821120" y="3859432"/>
            <a:ext cx="142240" cy="46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dirty="0"/>
              <a:t>2</a:t>
            </a:r>
            <a:endParaRPr kumimoji="1" lang="zh-TW" altLang="en-US" dirty="0"/>
          </a:p>
        </p:txBody>
      </p:sp>
      <p:sp>
        <p:nvSpPr>
          <p:cNvPr id="16" name="矩形 15">
            <a:extLst>
              <a:ext uri="{FF2B5EF4-FFF2-40B4-BE49-F238E27FC236}">
                <a16:creationId xmlns:a16="http://schemas.microsoft.com/office/drawing/2014/main" id="{836C58FC-6564-6224-98CC-63C3F873E44A}"/>
              </a:ext>
            </a:extLst>
          </p:cNvPr>
          <p:cNvSpPr/>
          <p:nvPr/>
        </p:nvSpPr>
        <p:spPr>
          <a:xfrm flipH="1">
            <a:off x="5155511" y="3859432"/>
            <a:ext cx="142240" cy="46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dirty="0"/>
              <a:t>3</a:t>
            </a:r>
            <a:endParaRPr kumimoji="1" lang="zh-TW" altLang="en-US" dirty="0"/>
          </a:p>
        </p:txBody>
      </p:sp>
      <p:sp>
        <p:nvSpPr>
          <p:cNvPr id="17" name="矩形 16">
            <a:extLst>
              <a:ext uri="{FF2B5EF4-FFF2-40B4-BE49-F238E27FC236}">
                <a16:creationId xmlns:a16="http://schemas.microsoft.com/office/drawing/2014/main" id="{A446AA65-1085-53DC-80B5-A9C840163A72}"/>
              </a:ext>
            </a:extLst>
          </p:cNvPr>
          <p:cNvSpPr/>
          <p:nvPr/>
        </p:nvSpPr>
        <p:spPr>
          <a:xfrm flipH="1">
            <a:off x="5489902" y="3859432"/>
            <a:ext cx="142240" cy="46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dirty="0"/>
              <a:t>4</a:t>
            </a:r>
            <a:endParaRPr kumimoji="1" lang="zh-TW" altLang="en-US" dirty="0"/>
          </a:p>
        </p:txBody>
      </p:sp>
      <p:sp>
        <p:nvSpPr>
          <p:cNvPr id="18" name="矩形 17">
            <a:extLst>
              <a:ext uri="{FF2B5EF4-FFF2-40B4-BE49-F238E27FC236}">
                <a16:creationId xmlns:a16="http://schemas.microsoft.com/office/drawing/2014/main" id="{6DBCBB30-85D3-3F8F-8245-C41809006C42}"/>
              </a:ext>
            </a:extLst>
          </p:cNvPr>
          <p:cNvSpPr/>
          <p:nvPr/>
        </p:nvSpPr>
        <p:spPr>
          <a:xfrm flipH="1">
            <a:off x="5824293" y="3859432"/>
            <a:ext cx="142240" cy="46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dirty="0"/>
              <a:t>5</a:t>
            </a:r>
            <a:endParaRPr kumimoji="1" lang="zh-TW" altLang="en-US" dirty="0"/>
          </a:p>
        </p:txBody>
      </p:sp>
      <p:sp>
        <p:nvSpPr>
          <p:cNvPr id="19" name="矩形 18">
            <a:extLst>
              <a:ext uri="{FF2B5EF4-FFF2-40B4-BE49-F238E27FC236}">
                <a16:creationId xmlns:a16="http://schemas.microsoft.com/office/drawing/2014/main" id="{CC001F7C-7DC2-9413-D54B-446B0627529C}"/>
              </a:ext>
            </a:extLst>
          </p:cNvPr>
          <p:cNvSpPr/>
          <p:nvPr/>
        </p:nvSpPr>
        <p:spPr>
          <a:xfrm flipH="1">
            <a:off x="6158683" y="3859432"/>
            <a:ext cx="142240" cy="46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dirty="0"/>
              <a:t>6</a:t>
            </a:r>
            <a:endParaRPr kumimoji="1" lang="zh-TW" altLang="en-US" dirty="0"/>
          </a:p>
        </p:txBody>
      </p:sp>
      <p:sp>
        <p:nvSpPr>
          <p:cNvPr id="20" name="矩形 19">
            <a:extLst>
              <a:ext uri="{FF2B5EF4-FFF2-40B4-BE49-F238E27FC236}">
                <a16:creationId xmlns:a16="http://schemas.microsoft.com/office/drawing/2014/main" id="{80B6B3AA-1417-F99A-8299-482994AF3DD0}"/>
              </a:ext>
            </a:extLst>
          </p:cNvPr>
          <p:cNvSpPr/>
          <p:nvPr/>
        </p:nvSpPr>
        <p:spPr>
          <a:xfrm flipH="1">
            <a:off x="4810998" y="5253263"/>
            <a:ext cx="142240" cy="46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dirty="0"/>
              <a:t>1</a:t>
            </a:r>
            <a:endParaRPr kumimoji="1" lang="zh-TW" altLang="en-US" dirty="0"/>
          </a:p>
        </p:txBody>
      </p:sp>
      <p:sp>
        <p:nvSpPr>
          <p:cNvPr id="21" name="矩形 20">
            <a:extLst>
              <a:ext uri="{FF2B5EF4-FFF2-40B4-BE49-F238E27FC236}">
                <a16:creationId xmlns:a16="http://schemas.microsoft.com/office/drawing/2014/main" id="{17E3132A-A05C-4440-13B0-FA33787758B4}"/>
              </a:ext>
            </a:extLst>
          </p:cNvPr>
          <p:cNvSpPr/>
          <p:nvPr/>
        </p:nvSpPr>
        <p:spPr>
          <a:xfrm flipH="1">
            <a:off x="5148182" y="5253263"/>
            <a:ext cx="142240" cy="46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dirty="0"/>
              <a:t>2</a:t>
            </a:r>
            <a:endParaRPr kumimoji="1" lang="zh-TW" altLang="en-US" dirty="0"/>
          </a:p>
        </p:txBody>
      </p:sp>
      <p:sp>
        <p:nvSpPr>
          <p:cNvPr id="22" name="矩形 21">
            <a:extLst>
              <a:ext uri="{FF2B5EF4-FFF2-40B4-BE49-F238E27FC236}">
                <a16:creationId xmlns:a16="http://schemas.microsoft.com/office/drawing/2014/main" id="{A1D7FD8E-D62E-BD04-69D0-0E216C847B3B}"/>
              </a:ext>
            </a:extLst>
          </p:cNvPr>
          <p:cNvSpPr/>
          <p:nvPr/>
        </p:nvSpPr>
        <p:spPr>
          <a:xfrm flipH="1">
            <a:off x="5485366" y="5253263"/>
            <a:ext cx="142240" cy="46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dirty="0"/>
              <a:t>3</a:t>
            </a:r>
            <a:endParaRPr kumimoji="1" lang="zh-TW" altLang="en-US" dirty="0"/>
          </a:p>
        </p:txBody>
      </p:sp>
      <p:sp>
        <p:nvSpPr>
          <p:cNvPr id="23" name="矩形 22">
            <a:extLst>
              <a:ext uri="{FF2B5EF4-FFF2-40B4-BE49-F238E27FC236}">
                <a16:creationId xmlns:a16="http://schemas.microsoft.com/office/drawing/2014/main" id="{CC98382D-BC79-660B-2538-31465118958D}"/>
              </a:ext>
            </a:extLst>
          </p:cNvPr>
          <p:cNvSpPr/>
          <p:nvPr/>
        </p:nvSpPr>
        <p:spPr>
          <a:xfrm flipH="1">
            <a:off x="5822550" y="5253263"/>
            <a:ext cx="142240" cy="46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dirty="0"/>
              <a:t>4</a:t>
            </a:r>
            <a:endParaRPr kumimoji="1" lang="zh-TW" altLang="en-US" dirty="0"/>
          </a:p>
        </p:txBody>
      </p:sp>
      <p:cxnSp>
        <p:nvCxnSpPr>
          <p:cNvPr id="24" name="直線箭頭接點 23">
            <a:extLst>
              <a:ext uri="{FF2B5EF4-FFF2-40B4-BE49-F238E27FC236}">
                <a16:creationId xmlns:a16="http://schemas.microsoft.com/office/drawing/2014/main" id="{ADF10DCD-0219-4337-671F-FFDBDC2C89B0}"/>
              </a:ext>
            </a:extLst>
          </p:cNvPr>
          <p:cNvCxnSpPr>
            <a:cxnSpLocks/>
            <a:stCxn id="14" idx="2"/>
            <a:endCxn id="20" idx="0"/>
          </p:cNvCxnSpPr>
          <p:nvPr/>
        </p:nvCxnSpPr>
        <p:spPr>
          <a:xfrm>
            <a:off x="4557849" y="4327432"/>
            <a:ext cx="324269" cy="925831"/>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箭頭接點 24">
            <a:extLst>
              <a:ext uri="{FF2B5EF4-FFF2-40B4-BE49-F238E27FC236}">
                <a16:creationId xmlns:a16="http://schemas.microsoft.com/office/drawing/2014/main" id="{5DCAC588-EAAC-F0C7-F961-F5F5D19EFEA7}"/>
              </a:ext>
            </a:extLst>
          </p:cNvPr>
          <p:cNvCxnSpPr>
            <a:cxnSpLocks/>
            <a:stCxn id="15" idx="2"/>
            <a:endCxn id="20" idx="0"/>
          </p:cNvCxnSpPr>
          <p:nvPr/>
        </p:nvCxnSpPr>
        <p:spPr>
          <a:xfrm flipH="1">
            <a:off x="4882118" y="4327432"/>
            <a:ext cx="10122" cy="925831"/>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直線箭頭接點 25">
            <a:extLst>
              <a:ext uri="{FF2B5EF4-FFF2-40B4-BE49-F238E27FC236}">
                <a16:creationId xmlns:a16="http://schemas.microsoft.com/office/drawing/2014/main" id="{8926E7C0-4E99-EBFF-E442-0FB2C5319CF6}"/>
              </a:ext>
            </a:extLst>
          </p:cNvPr>
          <p:cNvCxnSpPr>
            <a:cxnSpLocks/>
            <a:stCxn id="16" idx="2"/>
            <a:endCxn id="21" idx="0"/>
          </p:cNvCxnSpPr>
          <p:nvPr/>
        </p:nvCxnSpPr>
        <p:spPr>
          <a:xfrm flipH="1">
            <a:off x="5219302" y="4327432"/>
            <a:ext cx="7329" cy="925831"/>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直線箭頭接點 26">
            <a:extLst>
              <a:ext uri="{FF2B5EF4-FFF2-40B4-BE49-F238E27FC236}">
                <a16:creationId xmlns:a16="http://schemas.microsoft.com/office/drawing/2014/main" id="{7270DB0E-9251-1FB0-60D6-21E0402F0EB2}"/>
              </a:ext>
            </a:extLst>
          </p:cNvPr>
          <p:cNvCxnSpPr>
            <a:cxnSpLocks/>
            <a:stCxn id="17" idx="2"/>
            <a:endCxn id="22" idx="0"/>
          </p:cNvCxnSpPr>
          <p:nvPr/>
        </p:nvCxnSpPr>
        <p:spPr>
          <a:xfrm flipH="1">
            <a:off x="5556486" y="4327432"/>
            <a:ext cx="4536" cy="925831"/>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直線箭頭接點 27">
            <a:extLst>
              <a:ext uri="{FF2B5EF4-FFF2-40B4-BE49-F238E27FC236}">
                <a16:creationId xmlns:a16="http://schemas.microsoft.com/office/drawing/2014/main" id="{597EDA2C-4633-1E78-9774-E45F1F824332}"/>
              </a:ext>
            </a:extLst>
          </p:cNvPr>
          <p:cNvCxnSpPr>
            <a:cxnSpLocks/>
            <a:stCxn id="18" idx="2"/>
            <a:endCxn id="22" idx="0"/>
          </p:cNvCxnSpPr>
          <p:nvPr/>
        </p:nvCxnSpPr>
        <p:spPr>
          <a:xfrm flipH="1">
            <a:off x="5556486" y="4327432"/>
            <a:ext cx="338927" cy="925831"/>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直線箭頭接點 28">
            <a:extLst>
              <a:ext uri="{FF2B5EF4-FFF2-40B4-BE49-F238E27FC236}">
                <a16:creationId xmlns:a16="http://schemas.microsoft.com/office/drawing/2014/main" id="{E399B567-3740-27FE-BC3E-606FC8E2768F}"/>
              </a:ext>
            </a:extLst>
          </p:cNvPr>
          <p:cNvCxnSpPr>
            <a:cxnSpLocks/>
            <a:stCxn id="19" idx="2"/>
            <a:endCxn id="23" idx="0"/>
          </p:cNvCxnSpPr>
          <p:nvPr/>
        </p:nvCxnSpPr>
        <p:spPr>
          <a:xfrm flipH="1">
            <a:off x="5893670" y="4327432"/>
            <a:ext cx="336133" cy="925831"/>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向右箭號 29">
            <a:extLst>
              <a:ext uri="{FF2B5EF4-FFF2-40B4-BE49-F238E27FC236}">
                <a16:creationId xmlns:a16="http://schemas.microsoft.com/office/drawing/2014/main" id="{6B861EF6-0911-DA8D-EF56-7FE8984E8816}"/>
              </a:ext>
            </a:extLst>
          </p:cNvPr>
          <p:cNvSpPr/>
          <p:nvPr/>
        </p:nvSpPr>
        <p:spPr>
          <a:xfrm>
            <a:off x="6531213" y="3984968"/>
            <a:ext cx="584200" cy="277437"/>
          </a:xfrm>
          <a:prstGeom prst="rightArrow">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a16="http://schemas.microsoft.com/office/drawing/2014/main" id="{2427EF27-B33B-34C3-2345-75DCB388445F}"/>
              </a:ext>
            </a:extLst>
          </p:cNvPr>
          <p:cNvSpPr/>
          <p:nvPr/>
        </p:nvSpPr>
        <p:spPr>
          <a:xfrm flipH="1">
            <a:off x="7383424" y="3859432"/>
            <a:ext cx="142240" cy="46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dirty="0"/>
              <a:t>1</a:t>
            </a:r>
            <a:endParaRPr kumimoji="1" lang="zh-TW" altLang="en-US" dirty="0"/>
          </a:p>
        </p:txBody>
      </p:sp>
      <p:sp>
        <p:nvSpPr>
          <p:cNvPr id="32" name="矩形 31">
            <a:extLst>
              <a:ext uri="{FF2B5EF4-FFF2-40B4-BE49-F238E27FC236}">
                <a16:creationId xmlns:a16="http://schemas.microsoft.com/office/drawing/2014/main" id="{D42EBC3A-3CB7-D4C4-50D9-4767659F50E5}"/>
              </a:ext>
            </a:extLst>
          </p:cNvPr>
          <p:cNvSpPr/>
          <p:nvPr/>
        </p:nvSpPr>
        <p:spPr>
          <a:xfrm flipH="1">
            <a:off x="7717815" y="3859432"/>
            <a:ext cx="142240" cy="46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dirty="0"/>
              <a:t>2</a:t>
            </a:r>
            <a:endParaRPr kumimoji="1" lang="zh-TW" altLang="en-US" dirty="0"/>
          </a:p>
        </p:txBody>
      </p:sp>
      <p:sp>
        <p:nvSpPr>
          <p:cNvPr id="33" name="矩形 32">
            <a:extLst>
              <a:ext uri="{FF2B5EF4-FFF2-40B4-BE49-F238E27FC236}">
                <a16:creationId xmlns:a16="http://schemas.microsoft.com/office/drawing/2014/main" id="{27AC19E9-E5D0-F6B7-C2CC-C1BF01787700}"/>
              </a:ext>
            </a:extLst>
          </p:cNvPr>
          <p:cNvSpPr/>
          <p:nvPr/>
        </p:nvSpPr>
        <p:spPr>
          <a:xfrm flipH="1">
            <a:off x="8052206" y="3859432"/>
            <a:ext cx="142240" cy="46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dirty="0"/>
              <a:t>3</a:t>
            </a:r>
            <a:endParaRPr kumimoji="1" lang="zh-TW" altLang="en-US" dirty="0"/>
          </a:p>
        </p:txBody>
      </p:sp>
      <p:sp>
        <p:nvSpPr>
          <p:cNvPr id="34" name="矩形 33">
            <a:extLst>
              <a:ext uri="{FF2B5EF4-FFF2-40B4-BE49-F238E27FC236}">
                <a16:creationId xmlns:a16="http://schemas.microsoft.com/office/drawing/2014/main" id="{B7B5E9B7-864D-1193-EEDE-1E3AA64A93EA}"/>
              </a:ext>
            </a:extLst>
          </p:cNvPr>
          <p:cNvSpPr/>
          <p:nvPr/>
        </p:nvSpPr>
        <p:spPr>
          <a:xfrm flipH="1">
            <a:off x="8386597" y="3859432"/>
            <a:ext cx="142240" cy="46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dirty="0"/>
              <a:t>4</a:t>
            </a:r>
            <a:endParaRPr kumimoji="1" lang="zh-TW" altLang="en-US" dirty="0"/>
          </a:p>
        </p:txBody>
      </p:sp>
      <p:sp>
        <p:nvSpPr>
          <p:cNvPr id="35" name="矩形 34">
            <a:extLst>
              <a:ext uri="{FF2B5EF4-FFF2-40B4-BE49-F238E27FC236}">
                <a16:creationId xmlns:a16="http://schemas.microsoft.com/office/drawing/2014/main" id="{151B9A0C-17A3-7E86-FDA6-C5C2B5762082}"/>
              </a:ext>
            </a:extLst>
          </p:cNvPr>
          <p:cNvSpPr/>
          <p:nvPr/>
        </p:nvSpPr>
        <p:spPr>
          <a:xfrm flipH="1">
            <a:off x="8720988" y="3859432"/>
            <a:ext cx="142240" cy="46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dirty="0"/>
              <a:t>5</a:t>
            </a:r>
            <a:endParaRPr kumimoji="1" lang="zh-TW" altLang="en-US" dirty="0"/>
          </a:p>
        </p:txBody>
      </p:sp>
      <p:sp>
        <p:nvSpPr>
          <p:cNvPr id="36" name="矩形 35">
            <a:extLst>
              <a:ext uri="{FF2B5EF4-FFF2-40B4-BE49-F238E27FC236}">
                <a16:creationId xmlns:a16="http://schemas.microsoft.com/office/drawing/2014/main" id="{E944212F-346E-097A-7383-B61121E00667}"/>
              </a:ext>
            </a:extLst>
          </p:cNvPr>
          <p:cNvSpPr/>
          <p:nvPr/>
        </p:nvSpPr>
        <p:spPr>
          <a:xfrm flipH="1">
            <a:off x="9055378" y="3859432"/>
            <a:ext cx="142240" cy="46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dirty="0"/>
              <a:t>6</a:t>
            </a:r>
            <a:endParaRPr kumimoji="1" lang="zh-TW" altLang="en-US" dirty="0"/>
          </a:p>
        </p:txBody>
      </p:sp>
      <p:sp>
        <p:nvSpPr>
          <p:cNvPr id="37" name="矩形 36">
            <a:extLst>
              <a:ext uri="{FF2B5EF4-FFF2-40B4-BE49-F238E27FC236}">
                <a16:creationId xmlns:a16="http://schemas.microsoft.com/office/drawing/2014/main" id="{480EF9DC-1B26-EE4F-E1E9-E7B64EC0F387}"/>
              </a:ext>
            </a:extLst>
          </p:cNvPr>
          <p:cNvSpPr/>
          <p:nvPr/>
        </p:nvSpPr>
        <p:spPr>
          <a:xfrm flipH="1">
            <a:off x="7707693" y="5253263"/>
            <a:ext cx="142240" cy="46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dirty="0"/>
              <a:t>1</a:t>
            </a:r>
            <a:endParaRPr kumimoji="1" lang="zh-TW" altLang="en-US" dirty="0"/>
          </a:p>
        </p:txBody>
      </p:sp>
      <p:sp>
        <p:nvSpPr>
          <p:cNvPr id="38" name="矩形 37">
            <a:extLst>
              <a:ext uri="{FF2B5EF4-FFF2-40B4-BE49-F238E27FC236}">
                <a16:creationId xmlns:a16="http://schemas.microsoft.com/office/drawing/2014/main" id="{13F647DC-AE17-8800-3599-7AB05A7559F8}"/>
              </a:ext>
            </a:extLst>
          </p:cNvPr>
          <p:cNvSpPr/>
          <p:nvPr/>
        </p:nvSpPr>
        <p:spPr>
          <a:xfrm flipH="1">
            <a:off x="8044877" y="5253263"/>
            <a:ext cx="142240" cy="46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dirty="0"/>
              <a:t>2</a:t>
            </a:r>
            <a:endParaRPr kumimoji="1" lang="zh-TW" altLang="en-US" dirty="0"/>
          </a:p>
        </p:txBody>
      </p:sp>
      <p:sp>
        <p:nvSpPr>
          <p:cNvPr id="39" name="矩形 38">
            <a:extLst>
              <a:ext uri="{FF2B5EF4-FFF2-40B4-BE49-F238E27FC236}">
                <a16:creationId xmlns:a16="http://schemas.microsoft.com/office/drawing/2014/main" id="{1C6EAB86-BB46-8081-57D9-F28CF991887A}"/>
              </a:ext>
            </a:extLst>
          </p:cNvPr>
          <p:cNvSpPr/>
          <p:nvPr/>
        </p:nvSpPr>
        <p:spPr>
          <a:xfrm flipH="1">
            <a:off x="8382061" y="5253263"/>
            <a:ext cx="142240" cy="46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dirty="0"/>
              <a:t>3</a:t>
            </a:r>
            <a:endParaRPr kumimoji="1" lang="zh-TW" altLang="en-US" dirty="0"/>
          </a:p>
        </p:txBody>
      </p:sp>
      <p:sp>
        <p:nvSpPr>
          <p:cNvPr id="40" name="矩形 39">
            <a:extLst>
              <a:ext uri="{FF2B5EF4-FFF2-40B4-BE49-F238E27FC236}">
                <a16:creationId xmlns:a16="http://schemas.microsoft.com/office/drawing/2014/main" id="{080CF5EE-B055-62DC-1102-BBC42CB38F0C}"/>
              </a:ext>
            </a:extLst>
          </p:cNvPr>
          <p:cNvSpPr/>
          <p:nvPr/>
        </p:nvSpPr>
        <p:spPr>
          <a:xfrm flipH="1">
            <a:off x="9049524" y="5253263"/>
            <a:ext cx="142240" cy="46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dirty="0"/>
              <a:t>4</a:t>
            </a:r>
            <a:endParaRPr kumimoji="1" lang="zh-TW" altLang="en-US" dirty="0"/>
          </a:p>
        </p:txBody>
      </p:sp>
      <p:sp>
        <p:nvSpPr>
          <p:cNvPr id="41" name="矩形 40">
            <a:extLst>
              <a:ext uri="{FF2B5EF4-FFF2-40B4-BE49-F238E27FC236}">
                <a16:creationId xmlns:a16="http://schemas.microsoft.com/office/drawing/2014/main" id="{D1D23889-5A43-4F6A-9AF6-9FD996821459}"/>
              </a:ext>
            </a:extLst>
          </p:cNvPr>
          <p:cNvSpPr/>
          <p:nvPr/>
        </p:nvSpPr>
        <p:spPr>
          <a:xfrm flipH="1">
            <a:off x="7377838" y="5253263"/>
            <a:ext cx="142240" cy="46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dirty="0"/>
              <a:t>1</a:t>
            </a:r>
            <a:endParaRPr kumimoji="1" lang="zh-TW" altLang="en-US" dirty="0"/>
          </a:p>
        </p:txBody>
      </p:sp>
      <p:sp>
        <p:nvSpPr>
          <p:cNvPr id="42" name="矩形 41">
            <a:extLst>
              <a:ext uri="{FF2B5EF4-FFF2-40B4-BE49-F238E27FC236}">
                <a16:creationId xmlns:a16="http://schemas.microsoft.com/office/drawing/2014/main" id="{59400C3B-4768-5730-D962-CDAA4DC43B12}"/>
              </a:ext>
            </a:extLst>
          </p:cNvPr>
          <p:cNvSpPr/>
          <p:nvPr/>
        </p:nvSpPr>
        <p:spPr>
          <a:xfrm flipH="1">
            <a:off x="8720489" y="5253262"/>
            <a:ext cx="142240" cy="46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dirty="0"/>
              <a:t>3</a:t>
            </a:r>
            <a:endParaRPr kumimoji="1" lang="zh-TW" altLang="en-US" dirty="0"/>
          </a:p>
        </p:txBody>
      </p:sp>
      <p:sp>
        <p:nvSpPr>
          <p:cNvPr id="43" name="向右箭號 42">
            <a:extLst>
              <a:ext uri="{FF2B5EF4-FFF2-40B4-BE49-F238E27FC236}">
                <a16:creationId xmlns:a16="http://schemas.microsoft.com/office/drawing/2014/main" id="{DB1777C2-0709-064E-9124-DD96329FDA92}"/>
              </a:ext>
            </a:extLst>
          </p:cNvPr>
          <p:cNvSpPr/>
          <p:nvPr/>
        </p:nvSpPr>
        <p:spPr>
          <a:xfrm>
            <a:off x="6531213" y="5380706"/>
            <a:ext cx="584200" cy="277437"/>
          </a:xfrm>
          <a:prstGeom prst="rightArrow">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4" name="右大括弧 43">
            <a:extLst>
              <a:ext uri="{FF2B5EF4-FFF2-40B4-BE49-F238E27FC236}">
                <a16:creationId xmlns:a16="http://schemas.microsoft.com/office/drawing/2014/main" id="{20A038B3-F0DA-775B-2C71-1E689F67995B}"/>
              </a:ext>
            </a:extLst>
          </p:cNvPr>
          <p:cNvSpPr/>
          <p:nvPr/>
        </p:nvSpPr>
        <p:spPr>
          <a:xfrm rot="16200000">
            <a:off x="8225871" y="2917345"/>
            <a:ext cx="144000" cy="168379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dirty="0"/>
          </a:p>
        </p:txBody>
      </p:sp>
      <p:sp>
        <p:nvSpPr>
          <p:cNvPr id="45" name="右大括弧 44">
            <a:extLst>
              <a:ext uri="{FF2B5EF4-FFF2-40B4-BE49-F238E27FC236}">
                <a16:creationId xmlns:a16="http://schemas.microsoft.com/office/drawing/2014/main" id="{ABB503E8-D310-6937-A197-B908560949F0}"/>
              </a:ext>
            </a:extLst>
          </p:cNvPr>
          <p:cNvSpPr/>
          <p:nvPr/>
        </p:nvSpPr>
        <p:spPr>
          <a:xfrm rot="5400000" flipV="1">
            <a:off x="8206749" y="4978362"/>
            <a:ext cx="144000" cy="1683790"/>
          </a:xfrm>
          <a:prstGeom prst="rightBrace">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46" name="文字方塊 45">
            <a:extLst>
              <a:ext uri="{FF2B5EF4-FFF2-40B4-BE49-F238E27FC236}">
                <a16:creationId xmlns:a16="http://schemas.microsoft.com/office/drawing/2014/main" id="{724BEC00-6908-8ABA-5502-9BAB2848B587}"/>
              </a:ext>
            </a:extLst>
          </p:cNvPr>
          <p:cNvSpPr txBox="1"/>
          <p:nvPr/>
        </p:nvSpPr>
        <p:spPr>
          <a:xfrm>
            <a:off x="7707693" y="3393341"/>
            <a:ext cx="1189749" cy="307777"/>
          </a:xfrm>
          <a:prstGeom prst="rect">
            <a:avLst/>
          </a:prstGeom>
          <a:noFill/>
        </p:spPr>
        <p:txBody>
          <a:bodyPr wrap="none" rtlCol="0">
            <a:spAutoFit/>
          </a:bodyPr>
          <a:lstStyle/>
          <a:p>
            <a:r>
              <a:rPr kumimoji="1" lang="en-US" altLang="zh-TW" sz="1400" dirty="0">
                <a:latin typeface="Helvetica" pitchFamily="2" charset="0"/>
              </a:rPr>
              <a:t>Same length</a:t>
            </a:r>
            <a:endParaRPr kumimoji="1" lang="zh-TW" altLang="en-US" sz="1400" dirty="0">
              <a:latin typeface="Helvetica" pitchFamily="2" charset="0"/>
            </a:endParaRPr>
          </a:p>
        </p:txBody>
      </p:sp>
      <p:sp>
        <p:nvSpPr>
          <p:cNvPr id="47" name="文字方塊 46">
            <a:extLst>
              <a:ext uri="{FF2B5EF4-FFF2-40B4-BE49-F238E27FC236}">
                <a16:creationId xmlns:a16="http://schemas.microsoft.com/office/drawing/2014/main" id="{D65FD3F2-3063-179E-21D4-93BE0A847021}"/>
              </a:ext>
            </a:extLst>
          </p:cNvPr>
          <p:cNvSpPr txBox="1"/>
          <p:nvPr/>
        </p:nvSpPr>
        <p:spPr>
          <a:xfrm>
            <a:off x="7717815" y="5889962"/>
            <a:ext cx="1189749" cy="307777"/>
          </a:xfrm>
          <a:prstGeom prst="rect">
            <a:avLst/>
          </a:prstGeom>
          <a:noFill/>
        </p:spPr>
        <p:txBody>
          <a:bodyPr wrap="none" rtlCol="0">
            <a:spAutoFit/>
          </a:bodyPr>
          <a:lstStyle/>
          <a:p>
            <a:r>
              <a:rPr kumimoji="1" lang="en-US" altLang="zh-TW" sz="1400" dirty="0">
                <a:latin typeface="Helvetica" pitchFamily="2" charset="0"/>
              </a:rPr>
              <a:t>Same length</a:t>
            </a:r>
            <a:endParaRPr kumimoji="1" lang="zh-TW" altLang="en-US" sz="1400" dirty="0">
              <a:latin typeface="Helvetica" pitchFamily="2" charset="0"/>
            </a:endParaRPr>
          </a:p>
        </p:txBody>
      </p:sp>
      <p:cxnSp>
        <p:nvCxnSpPr>
          <p:cNvPr id="48" name="直線箭頭接點 47">
            <a:extLst>
              <a:ext uri="{FF2B5EF4-FFF2-40B4-BE49-F238E27FC236}">
                <a16:creationId xmlns:a16="http://schemas.microsoft.com/office/drawing/2014/main" id="{675C9FB7-7100-7D19-7FFC-0817915D22EA}"/>
              </a:ext>
            </a:extLst>
          </p:cNvPr>
          <p:cNvCxnSpPr>
            <a:cxnSpLocks/>
          </p:cNvCxnSpPr>
          <p:nvPr/>
        </p:nvCxnSpPr>
        <p:spPr>
          <a:xfrm>
            <a:off x="8285933" y="4357742"/>
            <a:ext cx="0" cy="83701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圓角矩形 48">
            <a:extLst>
              <a:ext uri="{FF2B5EF4-FFF2-40B4-BE49-F238E27FC236}">
                <a16:creationId xmlns:a16="http://schemas.microsoft.com/office/drawing/2014/main" id="{A18EB9D9-C3C4-568F-4DAE-8BE2678BCFAB}"/>
              </a:ext>
            </a:extLst>
          </p:cNvPr>
          <p:cNvSpPr/>
          <p:nvPr/>
        </p:nvSpPr>
        <p:spPr>
          <a:xfrm>
            <a:off x="7437890" y="4462597"/>
            <a:ext cx="1683794" cy="554504"/>
          </a:xfrm>
          <a:prstGeom prst="roundRect">
            <a:avLst/>
          </a:prstGeom>
          <a:solidFill>
            <a:schemeClr val="bg1"/>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tx1"/>
                </a:solidFill>
                <a:latin typeface="Helvetica" pitchFamily="2" charset="0"/>
              </a:rPr>
              <a:t>Conversion function</a:t>
            </a:r>
            <a:endParaRPr kumimoji="1" lang="zh-TW" altLang="en-US" sz="1400" dirty="0">
              <a:solidFill>
                <a:schemeClr val="tx1"/>
              </a:solidFill>
              <a:latin typeface="Helvetica" pitchFamily="2" charset="0"/>
            </a:endParaRPr>
          </a:p>
        </p:txBody>
      </p:sp>
      <p:sp>
        <p:nvSpPr>
          <p:cNvPr id="50" name="文字方塊 49">
            <a:extLst>
              <a:ext uri="{FF2B5EF4-FFF2-40B4-BE49-F238E27FC236}">
                <a16:creationId xmlns:a16="http://schemas.microsoft.com/office/drawing/2014/main" id="{5AE6262F-1664-0830-95C6-2D80046197FB}"/>
              </a:ext>
            </a:extLst>
          </p:cNvPr>
          <p:cNvSpPr txBox="1"/>
          <p:nvPr/>
        </p:nvSpPr>
        <p:spPr>
          <a:xfrm>
            <a:off x="4564101" y="4509017"/>
            <a:ext cx="1608692" cy="523220"/>
          </a:xfrm>
          <a:prstGeom prst="rect">
            <a:avLst/>
          </a:prstGeom>
          <a:solidFill>
            <a:schemeClr val="bg1"/>
          </a:solidFill>
          <a:ln>
            <a:solidFill>
              <a:schemeClr val="tx1"/>
            </a:solidFill>
            <a:prstDash val="dash"/>
          </a:ln>
        </p:spPr>
        <p:txBody>
          <a:bodyPr wrap="square" rtlCol="0">
            <a:spAutoFit/>
          </a:bodyPr>
          <a:lstStyle/>
          <a:p>
            <a:pPr algn="ctr"/>
            <a:r>
              <a:rPr kumimoji="1" lang="en-US" altLang="zh-TW" sz="1400" dirty="0">
                <a:latin typeface="Helvetica" pitchFamily="2" charset="0"/>
              </a:rPr>
              <a:t>Time alignment obtained by DTW</a:t>
            </a:r>
            <a:endParaRPr kumimoji="1" lang="zh-TW" altLang="en-US" sz="1400" dirty="0">
              <a:latin typeface="Helvetica" pitchFamily="2" charset="0"/>
            </a:endParaRPr>
          </a:p>
        </p:txBody>
      </p:sp>
      <p:sp>
        <p:nvSpPr>
          <p:cNvPr id="51" name="テキスト ボックス 33">
            <a:extLst>
              <a:ext uri="{FF2B5EF4-FFF2-40B4-BE49-F238E27FC236}">
                <a16:creationId xmlns:a16="http://schemas.microsoft.com/office/drawing/2014/main" id="{BFB46FA5-E5CB-80C3-3FCF-DFD1B1621835}"/>
              </a:ext>
            </a:extLst>
          </p:cNvPr>
          <p:cNvSpPr txBox="1"/>
          <p:nvPr/>
        </p:nvSpPr>
        <p:spPr>
          <a:xfrm>
            <a:off x="9394858" y="4072215"/>
            <a:ext cx="2596390" cy="954107"/>
          </a:xfrm>
          <a:prstGeom prst="rect">
            <a:avLst/>
          </a:prstGeom>
          <a:solidFill>
            <a:srgbClr val="C03835"/>
          </a:solidFill>
        </p:spPr>
        <p:txBody>
          <a:bodyPr wrap="square">
            <a:spAutoFit/>
          </a:bodyPr>
          <a:lstStyle/>
          <a:p>
            <a:pPr algn="ctr"/>
            <a:r>
              <a:rPr lang="zh-TW" altLang="en-US" sz="1400" b="1" dirty="0">
                <a:solidFill>
                  <a:schemeClr val="bg1"/>
                </a:solidFill>
                <a:latin typeface="游ゴシック" panose="020B0400000000000000" pitchFamily="50" charset="-128"/>
                <a:ea typeface="游ゴシック" panose="020B0400000000000000" pitchFamily="50" charset="-128"/>
              </a:rPr>
              <a:t>変換関数はどの機械学習モデルでも実装可能だが、</a:t>
            </a:r>
            <a:r>
              <a:rPr lang="en-US" altLang="ja-JP" sz="1400" b="1" dirty="0">
                <a:solidFill>
                  <a:schemeClr val="bg1"/>
                </a:solidFill>
                <a:latin typeface="游ゴシック" panose="020B0400000000000000" pitchFamily="50" charset="-128"/>
                <a:ea typeface="游ゴシック" panose="020B0400000000000000" pitchFamily="50" charset="-128"/>
              </a:rPr>
              <a:t>Gaussian mixture model</a:t>
            </a:r>
            <a:r>
              <a:rPr lang="ja-JP" altLang="en-US" sz="1400" b="1">
                <a:solidFill>
                  <a:schemeClr val="bg1"/>
                </a:solidFill>
                <a:latin typeface="游ゴシック" panose="020B0400000000000000" pitchFamily="50" charset="-128"/>
                <a:ea typeface="游ゴシック" panose="020B0400000000000000" pitchFamily="50" charset="-128"/>
              </a:rPr>
              <a:t>（</a:t>
            </a:r>
            <a:r>
              <a:rPr lang="en-US" altLang="ja-JP" sz="1400" b="1" dirty="0">
                <a:solidFill>
                  <a:schemeClr val="bg1"/>
                </a:solidFill>
                <a:latin typeface="游ゴシック" panose="020B0400000000000000" pitchFamily="50" charset="-128"/>
                <a:ea typeface="游ゴシック" panose="020B0400000000000000" pitchFamily="50" charset="-128"/>
              </a:rPr>
              <a:t>GMM</a:t>
            </a:r>
            <a:r>
              <a:rPr lang="ja-JP" altLang="en-US" sz="1400" b="1">
                <a:solidFill>
                  <a:schemeClr val="bg1"/>
                </a:solidFill>
                <a:latin typeface="游ゴシック" panose="020B0400000000000000" pitchFamily="50" charset="-128"/>
                <a:ea typeface="游ゴシック" panose="020B0400000000000000" pitchFamily="50" charset="-128"/>
              </a:rPr>
              <a:t>）を</a:t>
            </a:r>
            <a:r>
              <a:rPr lang="zh-TW" altLang="en-US" sz="1400" b="1" dirty="0">
                <a:solidFill>
                  <a:schemeClr val="bg1"/>
                </a:solidFill>
                <a:latin typeface="游ゴシック" panose="020B0400000000000000" pitchFamily="50" charset="-128"/>
                <a:ea typeface="游ゴシック" panose="020B0400000000000000" pitchFamily="50" charset="-128"/>
              </a:rPr>
              <a:t>使うことが多い</a:t>
            </a:r>
            <a:endParaRPr lang="en-US" altLang="ja-JP" sz="1400" b="1" dirty="0">
              <a:solidFill>
                <a:schemeClr val="bg1"/>
              </a:solidFill>
              <a:latin typeface="游ゴシック" panose="020B0400000000000000" pitchFamily="50" charset="-128"/>
              <a:ea typeface="游ゴシック" panose="020B0400000000000000" pitchFamily="50" charset="-128"/>
            </a:endParaRPr>
          </a:p>
        </p:txBody>
      </p:sp>
      <p:sp>
        <p:nvSpPr>
          <p:cNvPr id="53" name="テキスト ボックス 33">
            <a:extLst>
              <a:ext uri="{FF2B5EF4-FFF2-40B4-BE49-F238E27FC236}">
                <a16:creationId xmlns:a16="http://schemas.microsoft.com/office/drawing/2014/main" id="{807EE6E1-4B71-C8D3-FD2C-DC75AD67DF5F}"/>
              </a:ext>
            </a:extLst>
          </p:cNvPr>
          <p:cNvSpPr txBox="1"/>
          <p:nvPr/>
        </p:nvSpPr>
        <p:spPr>
          <a:xfrm>
            <a:off x="2673002" y="5977096"/>
            <a:ext cx="4897455" cy="523220"/>
          </a:xfrm>
          <a:prstGeom prst="rect">
            <a:avLst/>
          </a:prstGeom>
          <a:solidFill>
            <a:srgbClr val="3E9288"/>
          </a:solidFill>
        </p:spPr>
        <p:txBody>
          <a:bodyPr wrap="square">
            <a:spAutoFit/>
          </a:bodyPr>
          <a:lstStyle/>
          <a:p>
            <a:r>
              <a:rPr lang="zh-TW" altLang="en-US" sz="1400" b="1" dirty="0">
                <a:solidFill>
                  <a:schemeClr val="bg1"/>
                </a:solidFill>
                <a:latin typeface="游ゴシック" panose="020B0400000000000000" pitchFamily="50" charset="-128"/>
                <a:ea typeface="游ゴシック" panose="020B0400000000000000" pitchFamily="50" charset="-128"/>
              </a:rPr>
              <a:t>入力と目標発話の内容が同じ</a:t>
            </a:r>
            <a:endParaRPr lang="en-US" altLang="zh-TW" sz="1400" b="1" dirty="0">
              <a:solidFill>
                <a:schemeClr val="bg1"/>
              </a:solidFill>
              <a:latin typeface="游ゴシック" panose="020B0400000000000000" pitchFamily="50" charset="-128"/>
              <a:ea typeface="游ゴシック" panose="020B0400000000000000" pitchFamily="50" charset="-128"/>
            </a:endParaRPr>
          </a:p>
          <a:p>
            <a:r>
              <a:rPr lang="zh-TW" altLang="en-US" sz="1400" b="1" dirty="0">
                <a:solidFill>
                  <a:schemeClr val="bg1"/>
                </a:solidFill>
                <a:latin typeface="游ゴシック" panose="020B0400000000000000" pitchFamily="50" charset="-128"/>
                <a:ea typeface="游ゴシック" panose="020B0400000000000000" pitchFamily="50" charset="-128"/>
              </a:rPr>
              <a:t>→同じ内容（例えば音素）の特徴量同士がアラインされる</a:t>
            </a:r>
            <a:endParaRPr lang="en-US" altLang="ja-JP" sz="1400" b="1" dirty="0">
              <a:solidFill>
                <a:schemeClr val="bg1"/>
              </a:solidFill>
              <a:latin typeface="游ゴシック" panose="020B0400000000000000" pitchFamily="50" charset="-128"/>
              <a:ea typeface="游ゴシック" panose="020B0400000000000000" pitchFamily="50" charset="-128"/>
            </a:endParaRPr>
          </a:p>
        </p:txBody>
      </p:sp>
      <p:sp>
        <p:nvSpPr>
          <p:cNvPr id="6" name="テキスト ボックス 33">
            <a:extLst>
              <a:ext uri="{FF2B5EF4-FFF2-40B4-BE49-F238E27FC236}">
                <a16:creationId xmlns:a16="http://schemas.microsoft.com/office/drawing/2014/main" id="{A20E7501-1432-720F-AF90-0B1F6E1B7790}"/>
              </a:ext>
            </a:extLst>
          </p:cNvPr>
          <p:cNvSpPr txBox="1"/>
          <p:nvPr/>
        </p:nvSpPr>
        <p:spPr>
          <a:xfrm>
            <a:off x="9645867" y="5378925"/>
            <a:ext cx="2237766" cy="738664"/>
          </a:xfrm>
          <a:prstGeom prst="rect">
            <a:avLst/>
          </a:prstGeom>
          <a:solidFill>
            <a:schemeClr val="accent1"/>
          </a:solidFill>
        </p:spPr>
        <p:txBody>
          <a:bodyPr wrap="square">
            <a:spAutoFit/>
          </a:bodyPr>
          <a:lstStyle/>
          <a:p>
            <a:r>
              <a:rPr lang="zh-TW" altLang="en-US" sz="1400" b="1" dirty="0">
                <a:solidFill>
                  <a:schemeClr val="bg1"/>
                </a:solidFill>
                <a:latin typeface="游ゴシック" panose="020B0400000000000000" pitchFamily="50" charset="-128"/>
                <a:ea typeface="游ゴシック" panose="020B0400000000000000" pitchFamily="50" charset="-128"/>
              </a:rPr>
              <a:t>フレームベース変換関数</a:t>
            </a:r>
            <a:endParaRPr lang="en-US" altLang="zh-TW" sz="1400" b="1" dirty="0">
              <a:solidFill>
                <a:schemeClr val="bg1"/>
              </a:solidFill>
              <a:latin typeface="游ゴシック" panose="020B0400000000000000" pitchFamily="50" charset="-128"/>
              <a:ea typeface="游ゴシック" panose="020B0400000000000000" pitchFamily="50" charset="-128"/>
            </a:endParaRPr>
          </a:p>
          <a:p>
            <a:r>
              <a:rPr lang="zh-TW" altLang="en-US" sz="1400" b="1" dirty="0">
                <a:solidFill>
                  <a:schemeClr val="bg1"/>
                </a:solidFill>
                <a:latin typeface="游ゴシック" panose="020B0400000000000000" pitchFamily="50" charset="-128"/>
                <a:ea typeface="游ゴシック" panose="020B0400000000000000" pitchFamily="50" charset="-128"/>
              </a:rPr>
              <a:t>→変換音声の長さ</a:t>
            </a:r>
            <a:br>
              <a:rPr lang="en-US" altLang="zh-TW" sz="1400" b="1" dirty="0">
                <a:solidFill>
                  <a:schemeClr val="bg1"/>
                </a:solidFill>
                <a:latin typeface="游ゴシック" panose="020B0400000000000000" pitchFamily="50" charset="-128"/>
                <a:ea typeface="游ゴシック" panose="020B0400000000000000" pitchFamily="50" charset="-128"/>
              </a:rPr>
            </a:br>
            <a:r>
              <a:rPr lang="zh-TW" altLang="en-US" sz="1400" b="1" dirty="0">
                <a:solidFill>
                  <a:schemeClr val="bg1"/>
                </a:solidFill>
                <a:latin typeface="游ゴシック" panose="020B0400000000000000" pitchFamily="50" charset="-128"/>
                <a:ea typeface="游ゴシック" panose="020B0400000000000000" pitchFamily="50" charset="-128"/>
              </a:rPr>
              <a:t>＝入力音声の長さ</a:t>
            </a:r>
            <a:r>
              <a:rPr lang="en-US" altLang="ja-JP" sz="1400" b="1" dirty="0">
                <a:solidFill>
                  <a:schemeClr val="bg1"/>
                </a:solidFill>
                <a:latin typeface="游ゴシック" panose="020B0400000000000000" pitchFamily="50" charset="-128"/>
                <a:ea typeface="游ゴシック" panose="020B0400000000000000" pitchFamily="50" charset="-128"/>
                <a:sym typeface="Wingdings" pitchFamily="2" charset="2"/>
              </a:rPr>
              <a:t></a:t>
            </a:r>
            <a:endParaRPr lang="en-US" altLang="ja-JP" sz="1400"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4215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2"/>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4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49"/>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51"/>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2" grpId="0" animBg="1"/>
      <p:bldP spid="13" grpId="0"/>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p:bldP spid="47" grpId="0"/>
      <p:bldP spid="49" grpId="0" animBg="1"/>
      <p:bldP spid="50" grpId="0" animBg="1"/>
      <p:bldP spid="51" grpId="0" animBg="1"/>
      <p:bldP spid="53"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DC1911E-7EE9-1735-6B26-3B446C5A4711}"/>
              </a:ext>
            </a:extLst>
          </p:cNvPr>
          <p:cNvSpPr>
            <a:spLocks noGrp="1"/>
          </p:cNvSpPr>
          <p:nvPr>
            <p:ph type="title"/>
          </p:nvPr>
        </p:nvSpPr>
        <p:spPr/>
        <p:txBody>
          <a:bodyPr/>
          <a:lstStyle/>
          <a:p>
            <a:r>
              <a:rPr kumimoji="1" lang="zh-TW" altLang="en-US" sz="3200" dirty="0"/>
              <a:t>「対応可能な話者」による</a:t>
            </a:r>
            <a:r>
              <a:rPr kumimoji="1" lang="en-US" altLang="zh-TW" sz="3200" dirty="0"/>
              <a:t>VC</a:t>
            </a:r>
            <a:r>
              <a:rPr kumimoji="1" lang="zh-TW" altLang="en-US" sz="3200" dirty="0"/>
              <a:t>タスク分類</a:t>
            </a:r>
          </a:p>
        </p:txBody>
      </p:sp>
      <p:sp>
        <p:nvSpPr>
          <p:cNvPr id="3" name="內容版面配置區 2">
            <a:extLst>
              <a:ext uri="{FF2B5EF4-FFF2-40B4-BE49-F238E27FC236}">
                <a16:creationId xmlns:a16="http://schemas.microsoft.com/office/drawing/2014/main" id="{D793F741-95A9-65F1-F4F0-092DD0CAD6FA}"/>
              </a:ext>
            </a:extLst>
          </p:cNvPr>
          <p:cNvSpPr>
            <a:spLocks noGrp="1"/>
          </p:cNvSpPr>
          <p:nvPr>
            <p:ph idx="1"/>
          </p:nvPr>
        </p:nvSpPr>
        <p:spPr/>
        <p:txBody>
          <a:bodyPr>
            <a:normAutofit/>
          </a:bodyPr>
          <a:lstStyle/>
          <a:p>
            <a:r>
              <a:rPr kumimoji="1" lang="en-US" altLang="zh-TW" dirty="0"/>
              <a:t>One-to-one VC (</a:t>
            </a:r>
            <a:r>
              <a:rPr kumimoji="1" lang="zh-TW" altLang="en-US" dirty="0"/>
              <a:t>一対一）</a:t>
            </a:r>
            <a:endParaRPr kumimoji="1" lang="en-US" altLang="zh-TW" dirty="0"/>
          </a:p>
          <a:p>
            <a:pPr lvl="1"/>
            <a:r>
              <a:rPr lang="zh-TW" altLang="en-US" dirty="0"/>
              <a:t>既知入力話者</a:t>
            </a:r>
            <a:r>
              <a:rPr lang="en-US" altLang="zh-TW" b="1" dirty="0">
                <a:solidFill>
                  <a:srgbClr val="FF0000"/>
                </a:solidFill>
              </a:rPr>
              <a:t>1</a:t>
            </a:r>
            <a:r>
              <a:rPr lang="zh-TW" altLang="en-US" b="1" dirty="0">
                <a:solidFill>
                  <a:srgbClr val="FF0000"/>
                </a:solidFill>
              </a:rPr>
              <a:t>名</a:t>
            </a:r>
            <a:r>
              <a:rPr lang="zh-TW" altLang="en-US" dirty="0"/>
              <a:t>から既知目標話者</a:t>
            </a:r>
            <a:r>
              <a:rPr lang="en-US" altLang="zh-TW" dirty="0"/>
              <a:t>1</a:t>
            </a:r>
            <a:r>
              <a:rPr lang="zh-TW" altLang="en-US" dirty="0"/>
              <a:t>名への変換が可能</a:t>
            </a:r>
            <a:endParaRPr kumimoji="1" lang="en-US" altLang="zh-TW" dirty="0"/>
          </a:p>
          <a:p>
            <a:pPr lvl="1"/>
            <a:r>
              <a:rPr lang="zh-TW" altLang="en-US" dirty="0"/>
              <a:t>古典的パラレル</a:t>
            </a:r>
            <a:r>
              <a:rPr lang="en-US" altLang="zh-TW" dirty="0"/>
              <a:t>VC</a:t>
            </a:r>
            <a:r>
              <a:rPr lang="zh-TW" altLang="en-US" dirty="0"/>
              <a:t>はこれ</a:t>
            </a:r>
            <a:endParaRPr lang="en-US" altLang="zh-TW" dirty="0"/>
          </a:p>
          <a:p>
            <a:r>
              <a:rPr kumimoji="1" lang="en-US" altLang="zh-TW" dirty="0"/>
              <a:t>Many-to-one </a:t>
            </a:r>
            <a:r>
              <a:rPr lang="en-US" altLang="zh-TW" dirty="0"/>
              <a:t>VC (</a:t>
            </a:r>
            <a:r>
              <a:rPr lang="zh-TW" altLang="en-US" dirty="0"/>
              <a:t>多対一）</a:t>
            </a:r>
            <a:endParaRPr kumimoji="1" lang="en-US" altLang="zh-TW" dirty="0"/>
          </a:p>
          <a:p>
            <a:pPr lvl="1"/>
            <a:r>
              <a:rPr lang="zh-TW" altLang="en-US" dirty="0"/>
              <a:t>既知入力話者複</a:t>
            </a:r>
            <a:r>
              <a:rPr lang="zh-TW" altLang="en-US" b="1" dirty="0">
                <a:solidFill>
                  <a:srgbClr val="FF0000"/>
                </a:solidFill>
              </a:rPr>
              <a:t>数名</a:t>
            </a:r>
            <a:r>
              <a:rPr lang="zh-TW" altLang="en-US" dirty="0"/>
              <a:t>から既知目標話者</a:t>
            </a:r>
            <a:r>
              <a:rPr lang="en-US" altLang="zh-TW" dirty="0"/>
              <a:t>1</a:t>
            </a:r>
            <a:r>
              <a:rPr lang="zh-TW" altLang="en-US" dirty="0"/>
              <a:t>名への変換が可能</a:t>
            </a:r>
            <a:endParaRPr lang="en-US" altLang="zh-TW" dirty="0"/>
          </a:p>
          <a:p>
            <a:r>
              <a:rPr lang="en-US" altLang="zh-TW" dirty="0"/>
              <a:t>Any-to-one VC</a:t>
            </a:r>
          </a:p>
          <a:p>
            <a:pPr lvl="1"/>
            <a:r>
              <a:rPr lang="zh-TW" altLang="en-US" b="1" dirty="0">
                <a:solidFill>
                  <a:srgbClr val="FF0000"/>
                </a:solidFill>
              </a:rPr>
              <a:t>任意未知入力話者</a:t>
            </a:r>
            <a:r>
              <a:rPr lang="zh-TW" altLang="en-US" dirty="0"/>
              <a:t>から既知目標話者</a:t>
            </a:r>
            <a:r>
              <a:rPr lang="en-US" altLang="zh-TW" dirty="0"/>
              <a:t>1</a:t>
            </a:r>
            <a:r>
              <a:rPr lang="zh-TW" altLang="en-US" dirty="0"/>
              <a:t>名への変換が可能</a:t>
            </a:r>
            <a:endParaRPr lang="en-US" altLang="zh-TW" dirty="0"/>
          </a:p>
        </p:txBody>
      </p:sp>
      <p:sp>
        <p:nvSpPr>
          <p:cNvPr id="4" name="文字版面配置區 3">
            <a:extLst>
              <a:ext uri="{FF2B5EF4-FFF2-40B4-BE49-F238E27FC236}">
                <a16:creationId xmlns:a16="http://schemas.microsoft.com/office/drawing/2014/main" id="{0616A0E3-254B-86EA-C8DE-9E29935A276A}"/>
              </a:ext>
            </a:extLst>
          </p:cNvPr>
          <p:cNvSpPr>
            <a:spLocks noGrp="1"/>
          </p:cNvSpPr>
          <p:nvPr>
            <p:ph type="body" sz="quarter" idx="11"/>
          </p:nvPr>
        </p:nvSpPr>
        <p:spPr/>
        <p:txBody>
          <a:bodyPr>
            <a:normAutofit fontScale="92500" lnSpcReduction="20000"/>
          </a:bodyPr>
          <a:lstStyle/>
          <a:p>
            <a:r>
              <a:rPr kumimoji="1" lang="zh-TW" altLang="en-US" dirty="0"/>
              <a:t>基本的</a:t>
            </a:r>
            <a:r>
              <a:rPr kumimoji="1" lang="ja-JP" altLang="en-US"/>
              <a:t>な</a:t>
            </a:r>
            <a:r>
              <a:rPr kumimoji="1" lang="zh-TW" altLang="en-US" dirty="0"/>
              <a:t>仕組</a:t>
            </a:r>
            <a:r>
              <a:rPr kumimoji="1" lang="ja-JP" altLang="en-US"/>
              <a:t>み</a:t>
            </a:r>
          </a:p>
        </p:txBody>
      </p:sp>
      <p:sp>
        <p:nvSpPr>
          <p:cNvPr id="5" name="テキスト ボックス 33">
            <a:extLst>
              <a:ext uri="{FF2B5EF4-FFF2-40B4-BE49-F238E27FC236}">
                <a16:creationId xmlns:a16="http://schemas.microsoft.com/office/drawing/2014/main" id="{9A5CCAC5-CD2B-CC6A-D0D7-A7D69CF14CAD}"/>
              </a:ext>
            </a:extLst>
          </p:cNvPr>
          <p:cNvSpPr txBox="1"/>
          <p:nvPr/>
        </p:nvSpPr>
        <p:spPr>
          <a:xfrm>
            <a:off x="4071514" y="6140442"/>
            <a:ext cx="4048971" cy="369332"/>
          </a:xfrm>
          <a:prstGeom prst="rect">
            <a:avLst/>
          </a:prstGeom>
          <a:solidFill>
            <a:srgbClr val="C03835"/>
          </a:solidFill>
        </p:spPr>
        <p:txBody>
          <a:bodyPr wrap="square">
            <a:spAutoFit/>
          </a:bodyPr>
          <a:lstStyle/>
          <a:p>
            <a:pPr algn="ctr"/>
            <a:r>
              <a:rPr lang="zh-TW" altLang="en-US" b="1" dirty="0">
                <a:solidFill>
                  <a:schemeClr val="bg1"/>
                </a:solidFill>
                <a:latin typeface="游ゴシック" panose="020B0400000000000000" pitchFamily="50" charset="-128"/>
                <a:ea typeface="游ゴシック" panose="020B0400000000000000" pitchFamily="50" charset="-128"/>
              </a:rPr>
              <a:t>モデル学習に使ったデータで分類</a:t>
            </a:r>
            <a:endParaRPr lang="en-US" altLang="ja-JP" b="1"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01916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0BC02E1-259F-F43C-5164-53BA58F20066}"/>
              </a:ext>
            </a:extLst>
          </p:cNvPr>
          <p:cNvSpPr>
            <a:spLocks noGrp="1"/>
          </p:cNvSpPr>
          <p:nvPr>
            <p:ph type="title"/>
          </p:nvPr>
        </p:nvSpPr>
        <p:spPr/>
        <p:txBody>
          <a:bodyPr/>
          <a:lstStyle/>
          <a:p>
            <a:r>
              <a:rPr kumimoji="1" lang="zh-TW" altLang="en-US" dirty="0"/>
              <a:t>究極目標：</a:t>
            </a:r>
            <a:r>
              <a:rPr kumimoji="1" lang="en-US" altLang="zh-TW" dirty="0"/>
              <a:t>any-to-any VC</a:t>
            </a:r>
            <a:endParaRPr kumimoji="1" lang="zh-TW" altLang="en-US" dirty="0"/>
          </a:p>
        </p:txBody>
      </p:sp>
      <p:sp>
        <p:nvSpPr>
          <p:cNvPr id="3" name="內容版面配置區 2">
            <a:extLst>
              <a:ext uri="{FF2B5EF4-FFF2-40B4-BE49-F238E27FC236}">
                <a16:creationId xmlns:a16="http://schemas.microsoft.com/office/drawing/2014/main" id="{54848217-876C-E15C-930E-4FCF696CE4DD}"/>
              </a:ext>
            </a:extLst>
          </p:cNvPr>
          <p:cNvSpPr>
            <a:spLocks noGrp="1"/>
          </p:cNvSpPr>
          <p:nvPr>
            <p:ph idx="1"/>
          </p:nvPr>
        </p:nvSpPr>
        <p:spPr/>
        <p:txBody>
          <a:bodyPr>
            <a:normAutofit/>
          </a:bodyPr>
          <a:lstStyle/>
          <a:p>
            <a:r>
              <a:rPr lang="zh-TW" altLang="en-US" dirty="0"/>
              <a:t>いわゆる「</a:t>
            </a:r>
            <a:r>
              <a:rPr lang="en-US" altLang="zh-TW" dirty="0"/>
              <a:t>one-shot VC</a:t>
            </a:r>
            <a:r>
              <a:rPr lang="zh-TW" altLang="en-US" dirty="0"/>
              <a:t>」</a:t>
            </a:r>
            <a:endParaRPr lang="en-US" altLang="zh-TW" dirty="0"/>
          </a:p>
          <a:p>
            <a:pPr lvl="1"/>
            <a:r>
              <a:rPr lang="zh-TW" altLang="en-US" dirty="0"/>
              <a:t>目標話者の</a:t>
            </a:r>
            <a:r>
              <a:rPr lang="en-US" altLang="zh-TW" dirty="0"/>
              <a:t>1</a:t>
            </a:r>
            <a:r>
              <a:rPr lang="zh-TW" altLang="en-US" dirty="0"/>
              <a:t>つの発話で変換可能</a:t>
            </a:r>
            <a:endParaRPr kumimoji="1" lang="en-US" altLang="zh-TW" dirty="0"/>
          </a:p>
          <a:p>
            <a:pPr lvl="1"/>
            <a:r>
              <a:rPr kumimoji="1" lang="zh-TW" altLang="en-US" dirty="0"/>
              <a:t>例：コナンは服部の声に変換したい</a:t>
            </a:r>
            <a:endParaRPr kumimoji="1" lang="en-US" altLang="zh-TW" dirty="0"/>
          </a:p>
          <a:p>
            <a:pPr lvl="1"/>
            <a:r>
              <a:rPr kumimoji="1" lang="zh-TW" altLang="en-US" dirty="0"/>
              <a:t>（あらゆる原因で）大量な服部音声の収録は難しい</a:t>
            </a:r>
            <a:endParaRPr kumimoji="1" lang="en-US" altLang="zh-TW" dirty="0"/>
          </a:p>
          <a:p>
            <a:pPr lvl="1"/>
            <a:endParaRPr lang="en-US" altLang="zh-TW" dirty="0"/>
          </a:p>
          <a:p>
            <a:endParaRPr lang="en-US" altLang="zh-TW" dirty="0"/>
          </a:p>
          <a:p>
            <a:r>
              <a:rPr lang="en-US" altLang="zh-TW" dirty="0"/>
              <a:t>Any-to-any VC</a:t>
            </a:r>
            <a:r>
              <a:rPr lang="zh-TW" altLang="en-US" dirty="0"/>
              <a:t>：人間にとって簡単だが、機械にとっては難しい！</a:t>
            </a:r>
            <a:endParaRPr lang="en-US" altLang="zh-TW" dirty="0"/>
          </a:p>
          <a:p>
            <a:pPr lvl="1"/>
            <a:r>
              <a:rPr lang="zh-TW" altLang="en-US" dirty="0"/>
              <a:t>人間：</a:t>
            </a:r>
            <a:r>
              <a:rPr lang="en-US" altLang="zh-TW" dirty="0"/>
              <a:t>1</a:t>
            </a:r>
            <a:r>
              <a:rPr lang="zh-TW" altLang="en-US" dirty="0"/>
              <a:t>つの発話を聞いて、その人の喋り方を想像できる！</a:t>
            </a:r>
            <a:endParaRPr lang="en-US" altLang="zh-TW" dirty="0"/>
          </a:p>
          <a:p>
            <a:pPr lvl="1"/>
            <a:r>
              <a:rPr kumimoji="1" lang="zh-TW" altLang="en-US" dirty="0"/>
              <a:t>機械は想像力を（まだ）持っていない</a:t>
            </a:r>
            <a:endParaRPr kumimoji="1" lang="en-US" altLang="zh-TW" dirty="0"/>
          </a:p>
        </p:txBody>
      </p:sp>
      <p:sp>
        <p:nvSpPr>
          <p:cNvPr id="4" name="文字版面配置區 3">
            <a:extLst>
              <a:ext uri="{FF2B5EF4-FFF2-40B4-BE49-F238E27FC236}">
                <a16:creationId xmlns:a16="http://schemas.microsoft.com/office/drawing/2014/main" id="{4D511C95-8AFD-49F9-0142-D085ED321E18}"/>
              </a:ext>
            </a:extLst>
          </p:cNvPr>
          <p:cNvSpPr>
            <a:spLocks noGrp="1"/>
          </p:cNvSpPr>
          <p:nvPr>
            <p:ph type="body" sz="quarter" idx="11"/>
          </p:nvPr>
        </p:nvSpPr>
        <p:spPr/>
        <p:txBody>
          <a:bodyPr>
            <a:normAutofit fontScale="92500" lnSpcReduction="20000"/>
          </a:bodyPr>
          <a:lstStyle/>
          <a:p>
            <a:r>
              <a:rPr kumimoji="1" lang="zh-TW" altLang="en-US" dirty="0"/>
              <a:t>基本的</a:t>
            </a:r>
            <a:r>
              <a:rPr kumimoji="1" lang="ja-JP" altLang="en-US"/>
              <a:t>な</a:t>
            </a:r>
            <a:r>
              <a:rPr kumimoji="1" lang="zh-TW" altLang="en-US" dirty="0"/>
              <a:t>仕組</a:t>
            </a:r>
            <a:r>
              <a:rPr kumimoji="1" lang="ja-JP" altLang="en-US"/>
              <a:t>み</a:t>
            </a:r>
          </a:p>
        </p:txBody>
      </p:sp>
      <p:sp>
        <p:nvSpPr>
          <p:cNvPr id="8" name="圓角矩形圖說文字 7">
            <a:extLst>
              <a:ext uri="{FF2B5EF4-FFF2-40B4-BE49-F238E27FC236}">
                <a16:creationId xmlns:a16="http://schemas.microsoft.com/office/drawing/2014/main" id="{0C7CB40B-8E8D-1954-0B14-0A235A8DFF0A}"/>
              </a:ext>
            </a:extLst>
          </p:cNvPr>
          <p:cNvSpPr/>
          <p:nvPr/>
        </p:nvSpPr>
        <p:spPr>
          <a:xfrm>
            <a:off x="1875728" y="4195962"/>
            <a:ext cx="3996601" cy="554737"/>
          </a:xfrm>
          <a:prstGeom prst="wedgeRoundRectCallout">
            <a:avLst>
              <a:gd name="adj1" fmla="val 57149"/>
              <a:gd name="adj2" fmla="val -28274"/>
              <a:gd name="adj3" fmla="val 16667"/>
            </a:avLst>
          </a:prstGeom>
          <a:solidFill>
            <a:srgbClr val="3B6F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400" b="1" i="0">
                <a:solidFill>
                  <a:srgbClr val="FFFFFF"/>
                </a:solidFill>
                <a:effectLst/>
                <a:latin typeface="Google Sans"/>
              </a:rPr>
              <a:t>た</a:t>
            </a:r>
            <a:r>
              <a:rPr lang="ja-JP" altLang="en-US" sz="2400" b="0" i="0">
                <a:solidFill>
                  <a:srgbClr val="FFFFFF"/>
                </a:solidFill>
                <a:effectLst/>
                <a:latin typeface="Google Sans"/>
              </a:rPr>
              <a:t>ったひとつの</a:t>
            </a:r>
            <a:r>
              <a:rPr lang="zh-TW" altLang="en-US" sz="2400" b="0" i="0" dirty="0">
                <a:solidFill>
                  <a:srgbClr val="FFFFFF"/>
                </a:solidFill>
                <a:effectLst/>
                <a:latin typeface="Google Sans"/>
              </a:rPr>
              <a:t>真実見抜</a:t>
            </a:r>
            <a:r>
              <a:rPr lang="ja-JP" altLang="en-US" sz="2400" b="0" i="0">
                <a:solidFill>
                  <a:srgbClr val="FFFFFF"/>
                </a:solidFill>
                <a:effectLst/>
                <a:latin typeface="Google Sans"/>
              </a:rPr>
              <a:t>く</a:t>
            </a:r>
            <a:endParaRPr kumimoji="1" lang="en" altLang="ja-JP" sz="2400" dirty="0"/>
          </a:p>
        </p:txBody>
      </p:sp>
      <p:pic>
        <p:nvPicPr>
          <p:cNvPr id="9" name="Picture 2" descr="AIのキャラクター（疑問に思う顔）">
            <a:extLst>
              <a:ext uri="{FF2B5EF4-FFF2-40B4-BE49-F238E27FC236}">
                <a16:creationId xmlns:a16="http://schemas.microsoft.com/office/drawing/2014/main" id="{E8AD3130-C2C1-4330-3F3F-95F78A4319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937" y="4020701"/>
            <a:ext cx="698301" cy="7921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服部平次 | 名探偵コナン Wiki | Fandom">
            <a:extLst>
              <a:ext uri="{FF2B5EF4-FFF2-40B4-BE49-F238E27FC236}">
                <a16:creationId xmlns:a16="http://schemas.microsoft.com/office/drawing/2014/main" id="{D4A4D591-664C-6FEE-60D9-0A84E1D0F9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960" r="21271" b="79327"/>
          <a:stretch/>
        </p:blipFill>
        <p:spPr bwMode="auto">
          <a:xfrm>
            <a:off x="5910649" y="3801920"/>
            <a:ext cx="1562450" cy="1072951"/>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33">
            <a:extLst>
              <a:ext uri="{FF2B5EF4-FFF2-40B4-BE49-F238E27FC236}">
                <a16:creationId xmlns:a16="http://schemas.microsoft.com/office/drawing/2014/main" id="{224EC9EF-5487-A8C1-649A-CA2F61F97346}"/>
              </a:ext>
            </a:extLst>
          </p:cNvPr>
          <p:cNvSpPr txBox="1"/>
          <p:nvPr/>
        </p:nvSpPr>
        <p:spPr>
          <a:xfrm>
            <a:off x="8123813" y="3846525"/>
            <a:ext cx="3897854" cy="707886"/>
          </a:xfrm>
          <a:prstGeom prst="rect">
            <a:avLst/>
          </a:prstGeom>
          <a:solidFill>
            <a:srgbClr val="3E9288"/>
          </a:solidFill>
        </p:spPr>
        <p:txBody>
          <a:bodyPr wrap="square">
            <a:spAutoFit/>
          </a:bodyPr>
          <a:lstStyle/>
          <a:p>
            <a:pPr algn="ctr"/>
            <a:r>
              <a:rPr lang="zh-TW" altLang="en-US" sz="2000" b="1" dirty="0">
                <a:solidFill>
                  <a:schemeClr val="bg1"/>
                </a:solidFill>
                <a:latin typeface="游ゴシック" panose="020B0400000000000000" pitchFamily="50" charset="-128"/>
                <a:ea typeface="游ゴシック" panose="020B0400000000000000" pitchFamily="50" charset="-128"/>
              </a:rPr>
              <a:t>個人意見：</a:t>
            </a:r>
            <a:endParaRPr lang="en-US" altLang="zh-TW" sz="2000" b="1" dirty="0">
              <a:solidFill>
                <a:schemeClr val="bg1"/>
              </a:solidFill>
              <a:latin typeface="游ゴシック" panose="020B0400000000000000" pitchFamily="50" charset="-128"/>
              <a:ea typeface="游ゴシック" panose="020B0400000000000000" pitchFamily="50" charset="-128"/>
            </a:endParaRPr>
          </a:p>
          <a:p>
            <a:pPr algn="ctr"/>
            <a:r>
              <a:rPr lang="en-US" altLang="ja-JP" sz="2000" b="1" dirty="0">
                <a:solidFill>
                  <a:schemeClr val="bg1"/>
                </a:solidFill>
                <a:latin typeface="游ゴシック" panose="020B0400000000000000" pitchFamily="50" charset="-128"/>
                <a:ea typeface="游ゴシック" panose="020B0400000000000000" pitchFamily="50" charset="-128"/>
              </a:rPr>
              <a:t>“Zero-shot VC”</a:t>
            </a:r>
            <a:r>
              <a:rPr lang="ja-JP" altLang="en-US" sz="2000" b="1">
                <a:solidFill>
                  <a:schemeClr val="bg1"/>
                </a:solidFill>
                <a:latin typeface="游ゴシック" panose="020B0400000000000000" pitchFamily="50" charset="-128"/>
                <a:ea typeface="游ゴシック" panose="020B0400000000000000" pitchFamily="50" charset="-128"/>
              </a:rPr>
              <a:t>は</a:t>
            </a:r>
            <a:r>
              <a:rPr lang="zh-TW" altLang="en-US" sz="2000" b="1" dirty="0">
                <a:solidFill>
                  <a:schemeClr val="bg1"/>
                </a:solidFill>
                <a:latin typeface="游ゴシック" panose="020B0400000000000000" pitchFamily="50" charset="-128"/>
                <a:ea typeface="游ゴシック" panose="020B0400000000000000" pitchFamily="50" charset="-128"/>
              </a:rPr>
              <a:t>存在しない</a:t>
            </a:r>
            <a:endParaRPr lang="en-US" altLang="ja-JP" sz="2000" b="1" dirty="0">
              <a:solidFill>
                <a:schemeClr val="bg1"/>
              </a:solidFill>
              <a:latin typeface="游ゴシック" panose="020B0400000000000000" pitchFamily="50" charset="-128"/>
              <a:ea typeface="游ゴシック" panose="020B0400000000000000" pitchFamily="50" charset="-128"/>
            </a:endParaRPr>
          </a:p>
        </p:txBody>
      </p:sp>
      <p:pic>
        <p:nvPicPr>
          <p:cNvPr id="15" name="圖片 14">
            <a:extLst>
              <a:ext uri="{FF2B5EF4-FFF2-40B4-BE49-F238E27FC236}">
                <a16:creationId xmlns:a16="http://schemas.microsoft.com/office/drawing/2014/main" id="{3490453D-4990-CED7-F189-F02E4182CC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03876" y="1184610"/>
            <a:ext cx="2369364" cy="2300258"/>
          </a:xfrm>
          <a:prstGeom prst="rect">
            <a:avLst/>
          </a:prstGeom>
        </p:spPr>
      </p:pic>
    </p:spTree>
    <p:extLst>
      <p:ext uri="{BB962C8B-B14F-4D97-AF65-F5344CB8AC3E}">
        <p14:creationId xmlns:p14="http://schemas.microsoft.com/office/powerpoint/2010/main" val="326137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13C0159-0D63-F9EE-8F1C-F35D68E9A2EC}"/>
              </a:ext>
            </a:extLst>
          </p:cNvPr>
          <p:cNvSpPr>
            <a:spLocks noGrp="1"/>
          </p:cNvSpPr>
          <p:nvPr>
            <p:ph type="title"/>
          </p:nvPr>
        </p:nvSpPr>
        <p:spPr/>
        <p:txBody>
          <a:bodyPr/>
          <a:lstStyle/>
          <a:p>
            <a:r>
              <a:rPr kumimoji="1" lang="zh-TW" altLang="en-US" sz="3200" dirty="0"/>
              <a:t>音声変換（＆合成）の評価</a:t>
            </a:r>
          </a:p>
        </p:txBody>
      </p:sp>
      <p:sp>
        <p:nvSpPr>
          <p:cNvPr id="48" name="內容版面配置區 47">
            <a:extLst>
              <a:ext uri="{FF2B5EF4-FFF2-40B4-BE49-F238E27FC236}">
                <a16:creationId xmlns:a16="http://schemas.microsoft.com/office/drawing/2014/main" id="{F3EE7CD5-E974-5AAF-ECBC-BC99769E1833}"/>
              </a:ext>
            </a:extLst>
          </p:cNvPr>
          <p:cNvSpPr>
            <a:spLocks noGrp="1"/>
          </p:cNvSpPr>
          <p:nvPr>
            <p:ph idx="1"/>
          </p:nvPr>
        </p:nvSpPr>
        <p:spPr/>
        <p:txBody>
          <a:bodyPr>
            <a:normAutofit/>
          </a:bodyPr>
          <a:lstStyle/>
          <a:p>
            <a:r>
              <a:rPr lang="zh-TW" altLang="en-US" dirty="0"/>
              <a:t>人間による主観評価：絶対に正しい</a:t>
            </a:r>
            <a:endParaRPr lang="en-US" altLang="zh-TW" dirty="0"/>
          </a:p>
          <a:p>
            <a:pPr lvl="1"/>
            <a:r>
              <a:rPr lang="zh-TW" altLang="en-US" dirty="0"/>
              <a:t>結局、音声を聞くのは人間</a:t>
            </a:r>
            <a:endParaRPr lang="en-US" altLang="zh-TW" dirty="0"/>
          </a:p>
          <a:p>
            <a:r>
              <a:rPr lang="zh-TW" altLang="en-US" dirty="0"/>
              <a:t>客観評価：あくまで参考</a:t>
            </a:r>
            <a:endParaRPr lang="en-US" altLang="zh-TW" u="sng" dirty="0">
              <a:solidFill>
                <a:srgbClr val="C00000"/>
              </a:solidFill>
            </a:endParaRPr>
          </a:p>
          <a:p>
            <a:pPr lvl="1"/>
            <a:r>
              <a:rPr lang="zh-TW" altLang="en-US" dirty="0"/>
              <a:t>例：合成音声と正解音声の音響特徴空間の最小二乗誤差</a:t>
            </a:r>
            <a:endParaRPr lang="en-US" altLang="zh-TW" dirty="0"/>
          </a:p>
          <a:p>
            <a:pPr lvl="1"/>
            <a:r>
              <a:rPr lang="zh-TW" altLang="en-US" dirty="0"/>
              <a:t>主観評価との相関性が高くないと考えられる</a:t>
            </a:r>
            <a:br>
              <a:rPr lang="en-US" altLang="zh-TW" dirty="0"/>
            </a:br>
            <a:r>
              <a:rPr lang="zh-TW" altLang="en-US" dirty="0"/>
              <a:t>⇨</a:t>
            </a:r>
            <a:r>
              <a:rPr lang="en-US" altLang="zh-TW" dirty="0"/>
              <a:t> </a:t>
            </a:r>
            <a:r>
              <a:rPr lang="zh-TW" altLang="en-US" dirty="0"/>
              <a:t>「客観評価で</a:t>
            </a:r>
            <a:r>
              <a:rPr lang="en-US" altLang="zh-TW" dirty="0"/>
              <a:t>A &gt; B</a:t>
            </a:r>
            <a:r>
              <a:rPr lang="zh-TW" altLang="en-US" dirty="0"/>
              <a:t>」だとしても、「主観評価で</a:t>
            </a:r>
            <a:r>
              <a:rPr lang="en-US" altLang="zh-TW" dirty="0"/>
              <a:t>A &gt; B</a:t>
            </a:r>
            <a:r>
              <a:rPr lang="zh-TW" altLang="en-US" dirty="0"/>
              <a:t>」に限らない</a:t>
            </a:r>
            <a:endParaRPr lang="en-US" altLang="zh-TW" dirty="0"/>
          </a:p>
          <a:p>
            <a:r>
              <a:rPr lang="zh-TW" altLang="en-US" dirty="0"/>
              <a:t>主観実験：</a:t>
            </a:r>
            <a:r>
              <a:rPr lang="en-US" altLang="zh-TW" dirty="0"/>
              <a:t>Mean opinion score (MOS) </a:t>
            </a:r>
            <a:r>
              <a:rPr lang="zh-TW" altLang="en-US" dirty="0"/>
              <a:t>というテストで実施</a:t>
            </a:r>
            <a:endParaRPr lang="en-US" altLang="zh-TW" dirty="0"/>
          </a:p>
          <a:p>
            <a:pPr lvl="1"/>
            <a:r>
              <a:rPr lang="zh-TW" altLang="en-US" dirty="0"/>
              <a:t>サンプルに聞く</a:t>
            </a:r>
            <a:r>
              <a:rPr lang="en-US" altLang="zh-TW" dirty="0"/>
              <a:t> </a:t>
            </a:r>
            <a:r>
              <a:rPr lang="zh-TW" altLang="en-US" dirty="0"/>
              <a:t>⇨</a:t>
            </a:r>
            <a:r>
              <a:rPr lang="en-US" altLang="zh-TW" dirty="0"/>
              <a:t> </a:t>
            </a:r>
            <a:r>
              <a:rPr lang="zh-TW" altLang="en-US" dirty="0"/>
              <a:t>評価をつける</a:t>
            </a:r>
            <a:r>
              <a:rPr lang="en-US" altLang="zh-TW" dirty="0"/>
              <a:t> (1</a:t>
            </a:r>
            <a:r>
              <a:rPr lang="zh-TW" altLang="en-US" dirty="0"/>
              <a:t>点</a:t>
            </a:r>
            <a:r>
              <a:rPr lang="en-US" altLang="zh-TW" dirty="0"/>
              <a:t>〜5</a:t>
            </a:r>
            <a:r>
              <a:rPr lang="zh-TW" altLang="en-US" dirty="0"/>
              <a:t>点</a:t>
            </a:r>
            <a:r>
              <a:rPr lang="en-US" altLang="zh-TW" dirty="0"/>
              <a:t>)</a:t>
            </a:r>
          </a:p>
        </p:txBody>
      </p:sp>
      <p:sp>
        <p:nvSpPr>
          <p:cNvPr id="4" name="文字版面配置區 3">
            <a:extLst>
              <a:ext uri="{FF2B5EF4-FFF2-40B4-BE49-F238E27FC236}">
                <a16:creationId xmlns:a16="http://schemas.microsoft.com/office/drawing/2014/main" id="{DFDC9F17-4608-6317-2AA8-0AE3CF4A8C0B}"/>
              </a:ext>
            </a:extLst>
          </p:cNvPr>
          <p:cNvSpPr>
            <a:spLocks noGrp="1"/>
          </p:cNvSpPr>
          <p:nvPr>
            <p:ph type="body" sz="quarter" idx="11"/>
          </p:nvPr>
        </p:nvSpPr>
        <p:spPr/>
        <p:txBody>
          <a:bodyPr>
            <a:normAutofit fontScale="92500" lnSpcReduction="20000"/>
          </a:bodyPr>
          <a:lstStyle/>
          <a:p>
            <a:r>
              <a:rPr kumimoji="1" lang="zh-TW" altLang="en-US" dirty="0"/>
              <a:t>基本的</a:t>
            </a:r>
            <a:r>
              <a:rPr kumimoji="1" lang="ja-JP" altLang="en-US"/>
              <a:t>な</a:t>
            </a:r>
            <a:r>
              <a:rPr kumimoji="1" lang="zh-TW" altLang="en-US" dirty="0"/>
              <a:t>仕組</a:t>
            </a:r>
            <a:r>
              <a:rPr kumimoji="1" lang="ja-JP" altLang="en-US"/>
              <a:t>み</a:t>
            </a:r>
          </a:p>
        </p:txBody>
      </p:sp>
      <p:sp>
        <p:nvSpPr>
          <p:cNvPr id="49" name="文字方塊 48">
            <a:extLst>
              <a:ext uri="{FF2B5EF4-FFF2-40B4-BE49-F238E27FC236}">
                <a16:creationId xmlns:a16="http://schemas.microsoft.com/office/drawing/2014/main" id="{9FA8D83B-A69F-EDAF-75C3-15F4E1A379C3}"/>
              </a:ext>
            </a:extLst>
          </p:cNvPr>
          <p:cNvSpPr txBox="1"/>
          <p:nvPr/>
        </p:nvSpPr>
        <p:spPr>
          <a:xfrm>
            <a:off x="10027960" y="3244334"/>
            <a:ext cx="1638014" cy="369332"/>
          </a:xfrm>
          <a:prstGeom prst="rect">
            <a:avLst/>
          </a:prstGeom>
          <a:noFill/>
        </p:spPr>
        <p:txBody>
          <a:bodyPr wrap="none" rtlCol="0">
            <a:spAutoFit/>
          </a:bodyPr>
          <a:lstStyle/>
          <a:p>
            <a:pPr algn="r"/>
            <a:r>
              <a:rPr lang="en-US" altLang="zh-TW" sz="1800" dirty="0"/>
              <a:t>[Wagner+ ‘19]</a:t>
            </a:r>
            <a:endParaRPr kumimoji="1" lang="zh-TW" altLang="en-US" dirty="0"/>
          </a:p>
        </p:txBody>
      </p:sp>
    </p:spTree>
    <p:extLst>
      <p:ext uri="{BB962C8B-B14F-4D97-AF65-F5344CB8AC3E}">
        <p14:creationId xmlns:p14="http://schemas.microsoft.com/office/powerpoint/2010/main" val="422684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13C0159-0D63-F9EE-8F1C-F35D68E9A2EC}"/>
              </a:ext>
            </a:extLst>
          </p:cNvPr>
          <p:cNvSpPr>
            <a:spLocks noGrp="1"/>
          </p:cNvSpPr>
          <p:nvPr>
            <p:ph type="title"/>
          </p:nvPr>
        </p:nvSpPr>
        <p:spPr/>
        <p:txBody>
          <a:bodyPr/>
          <a:lstStyle/>
          <a:p>
            <a:r>
              <a:rPr kumimoji="1" lang="zh-TW" altLang="en-US" sz="3200" dirty="0"/>
              <a:t>音声変換の評価指標</a:t>
            </a:r>
          </a:p>
        </p:txBody>
      </p:sp>
      <p:sp>
        <p:nvSpPr>
          <p:cNvPr id="48" name="內容版面配置區 47">
            <a:extLst>
              <a:ext uri="{FF2B5EF4-FFF2-40B4-BE49-F238E27FC236}">
                <a16:creationId xmlns:a16="http://schemas.microsoft.com/office/drawing/2014/main" id="{F3EE7CD5-E974-5AAF-ECBC-BC99769E1833}"/>
              </a:ext>
            </a:extLst>
          </p:cNvPr>
          <p:cNvSpPr>
            <a:spLocks noGrp="1"/>
          </p:cNvSpPr>
          <p:nvPr>
            <p:ph idx="1"/>
          </p:nvPr>
        </p:nvSpPr>
        <p:spPr>
          <a:xfrm>
            <a:off x="558799" y="2013155"/>
            <a:ext cx="11290693" cy="4698730"/>
          </a:xfrm>
        </p:spPr>
        <p:txBody>
          <a:bodyPr>
            <a:normAutofit/>
          </a:bodyPr>
          <a:lstStyle/>
          <a:p>
            <a:r>
              <a:rPr lang="zh-TW" altLang="en-US" u="sng" dirty="0">
                <a:solidFill>
                  <a:srgbClr val="C00000"/>
                </a:solidFill>
              </a:rPr>
              <a:t>自然性</a:t>
            </a:r>
            <a:endParaRPr lang="en-US" altLang="zh-TW" dirty="0"/>
          </a:p>
          <a:p>
            <a:pPr lvl="1"/>
            <a:r>
              <a:rPr lang="zh-TW" altLang="en-US" dirty="0"/>
              <a:t>「品質」は曖昧性があるので避けることが多い</a:t>
            </a:r>
            <a:endParaRPr lang="en-US" altLang="zh-TW" dirty="0"/>
          </a:p>
          <a:p>
            <a:pPr lvl="1"/>
            <a:r>
              <a:rPr lang="zh-TW" altLang="en-US" dirty="0"/>
              <a:t>多くの音声合成タスクに使われる指標</a:t>
            </a:r>
            <a:endParaRPr lang="en-US" altLang="zh-TW" dirty="0"/>
          </a:p>
          <a:p>
            <a:r>
              <a:rPr lang="zh-TW" altLang="en-US" u="sng" dirty="0">
                <a:solidFill>
                  <a:srgbClr val="C00000"/>
                </a:solidFill>
              </a:rPr>
              <a:t>話者類似度</a:t>
            </a:r>
            <a:r>
              <a:rPr lang="zh-TW" altLang="en-US" dirty="0"/>
              <a:t>：話者変換タスクで重要</a:t>
            </a:r>
            <a:endParaRPr lang="en-US" altLang="zh-TW" dirty="0"/>
          </a:p>
          <a:p>
            <a:pPr lvl="1"/>
            <a:r>
              <a:rPr lang="zh-TW" altLang="en-US" dirty="0"/>
              <a:t>評価方法：</a:t>
            </a:r>
            <a:endParaRPr lang="en-US" altLang="zh-TW" dirty="0"/>
          </a:p>
          <a:p>
            <a:pPr marL="914400" lvl="1" indent="-457200">
              <a:buFont typeface="+mj-lt"/>
              <a:buAutoNum type="arabicPeriod"/>
            </a:pPr>
            <a:r>
              <a:rPr lang="zh-TW" altLang="en-US" dirty="0"/>
              <a:t>受験者に</a:t>
            </a:r>
            <a:r>
              <a:rPr lang="en-US" altLang="zh-TW" dirty="0"/>
              <a:t> (1) </a:t>
            </a:r>
            <a:r>
              <a:rPr lang="zh-TW" altLang="en-US" dirty="0"/>
              <a:t>変換音声</a:t>
            </a:r>
            <a:r>
              <a:rPr lang="en-US" altLang="zh-TW" dirty="0"/>
              <a:t> (2) </a:t>
            </a:r>
            <a:r>
              <a:rPr lang="zh-TW" altLang="en-US" dirty="0"/>
              <a:t>レファレンス音声</a:t>
            </a:r>
            <a:r>
              <a:rPr lang="en-US" altLang="zh-TW" dirty="0"/>
              <a:t> </a:t>
            </a:r>
            <a:r>
              <a:rPr lang="zh-TW" altLang="en-US" dirty="0"/>
              <a:t>に聞いてもらう</a:t>
            </a:r>
            <a:endParaRPr lang="en-US" altLang="zh-TW" dirty="0"/>
          </a:p>
          <a:p>
            <a:pPr marL="914400" lvl="1" indent="-457200">
              <a:buFont typeface="+mj-lt"/>
              <a:buAutoNum type="arabicPeriod"/>
            </a:pPr>
            <a:r>
              <a:rPr lang="zh-TW" altLang="en-US" dirty="0"/>
              <a:t>「この２つの音声サンプルは同じ人からの発話ですか？」</a:t>
            </a:r>
            <a:endParaRPr lang="en-US" altLang="zh-TW" dirty="0"/>
          </a:p>
          <a:p>
            <a:pPr marL="1366838" lvl="2" indent="-457200"/>
            <a:r>
              <a:rPr lang="en-US" altLang="zh-TW" dirty="0"/>
              <a:t>(1) </a:t>
            </a:r>
            <a:r>
              <a:rPr lang="zh-TW" altLang="en-US" dirty="0"/>
              <a:t>と</a:t>
            </a:r>
            <a:r>
              <a:rPr lang="en-US" altLang="zh-TW" dirty="0"/>
              <a:t> (2) </a:t>
            </a:r>
            <a:r>
              <a:rPr lang="zh-TW" altLang="en-US" dirty="0"/>
              <a:t>の発話内容が同じ（異なることもある）</a:t>
            </a:r>
            <a:endParaRPr lang="en-US" altLang="zh-TW" dirty="0"/>
          </a:p>
          <a:p>
            <a:pPr marL="1366838" lvl="2" indent="-457200"/>
            <a:r>
              <a:rPr lang="zh-TW" altLang="en-US" dirty="0"/>
              <a:t>受験者は、どれがレファレンスなのかが知らない</a:t>
            </a:r>
            <a:endParaRPr lang="en-US" altLang="zh-TW" dirty="0"/>
          </a:p>
        </p:txBody>
      </p:sp>
      <p:sp>
        <p:nvSpPr>
          <p:cNvPr id="4" name="文字版面配置區 3">
            <a:extLst>
              <a:ext uri="{FF2B5EF4-FFF2-40B4-BE49-F238E27FC236}">
                <a16:creationId xmlns:a16="http://schemas.microsoft.com/office/drawing/2014/main" id="{DFDC9F17-4608-6317-2AA8-0AE3CF4A8C0B}"/>
              </a:ext>
            </a:extLst>
          </p:cNvPr>
          <p:cNvSpPr>
            <a:spLocks noGrp="1"/>
          </p:cNvSpPr>
          <p:nvPr>
            <p:ph type="body" sz="quarter" idx="11"/>
          </p:nvPr>
        </p:nvSpPr>
        <p:spPr/>
        <p:txBody>
          <a:bodyPr>
            <a:normAutofit fontScale="92500" lnSpcReduction="20000"/>
          </a:bodyPr>
          <a:lstStyle/>
          <a:p>
            <a:r>
              <a:rPr kumimoji="1" lang="zh-TW" altLang="en-US" dirty="0"/>
              <a:t>基本的</a:t>
            </a:r>
            <a:r>
              <a:rPr kumimoji="1" lang="ja-JP" altLang="en-US"/>
              <a:t>な</a:t>
            </a:r>
            <a:r>
              <a:rPr kumimoji="1" lang="zh-TW" altLang="en-US" dirty="0"/>
              <a:t>仕組</a:t>
            </a:r>
            <a:r>
              <a:rPr kumimoji="1" lang="ja-JP" altLang="en-US"/>
              <a:t>み</a:t>
            </a:r>
          </a:p>
        </p:txBody>
      </p:sp>
    </p:spTree>
    <p:extLst>
      <p:ext uri="{BB962C8B-B14F-4D97-AF65-F5344CB8AC3E}">
        <p14:creationId xmlns:p14="http://schemas.microsoft.com/office/powerpoint/2010/main" val="140904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8">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8">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8">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5934930-1A66-6F67-5D2E-D65E023284B2}"/>
              </a:ext>
            </a:extLst>
          </p:cNvPr>
          <p:cNvSpPr>
            <a:spLocks noGrp="1"/>
          </p:cNvSpPr>
          <p:nvPr>
            <p:ph type="title"/>
          </p:nvPr>
        </p:nvSpPr>
        <p:spPr/>
        <p:txBody>
          <a:bodyPr/>
          <a:lstStyle/>
          <a:p>
            <a:r>
              <a:rPr kumimoji="1" lang="en-US" altLang="zh-TW" dirty="0"/>
              <a:t>Voice conversion challenge (VCC) </a:t>
            </a:r>
            <a:r>
              <a:rPr lang="zh-TW" altLang="en-US" dirty="0"/>
              <a:t>シリーズ</a:t>
            </a:r>
            <a:endParaRPr kumimoji="1" lang="zh-TW" altLang="en-US" dirty="0"/>
          </a:p>
        </p:txBody>
      </p:sp>
      <p:sp>
        <p:nvSpPr>
          <p:cNvPr id="3" name="內容版面配置區 2">
            <a:extLst>
              <a:ext uri="{FF2B5EF4-FFF2-40B4-BE49-F238E27FC236}">
                <a16:creationId xmlns:a16="http://schemas.microsoft.com/office/drawing/2014/main" id="{A3B4EAA8-0891-562A-B342-E66EA4FCB2BF}"/>
              </a:ext>
            </a:extLst>
          </p:cNvPr>
          <p:cNvSpPr>
            <a:spLocks noGrp="1"/>
          </p:cNvSpPr>
          <p:nvPr>
            <p:ph idx="1"/>
          </p:nvPr>
        </p:nvSpPr>
        <p:spPr/>
        <p:txBody>
          <a:bodyPr>
            <a:normAutofit/>
          </a:bodyPr>
          <a:lstStyle/>
          <a:p>
            <a:r>
              <a:rPr kumimoji="1" lang="en" altLang="zh-TW" dirty="0"/>
              <a:t>2016</a:t>
            </a:r>
            <a:r>
              <a:rPr kumimoji="1" lang="zh-TW" altLang="en-US" dirty="0"/>
              <a:t>年発祥の国際</a:t>
            </a:r>
            <a:r>
              <a:rPr kumimoji="1" lang="ja-JP" altLang="en-US"/>
              <a:t>チャレンジ</a:t>
            </a:r>
            <a:r>
              <a:rPr kumimoji="1" lang="zh-TW" altLang="en-US" dirty="0"/>
              <a:t>活動（</a:t>
            </a:r>
            <a:r>
              <a:rPr kumimoji="1" lang="en-US" altLang="zh-TW" dirty="0"/>
              <a:t>by</a:t>
            </a:r>
            <a:r>
              <a:rPr kumimoji="1" lang="zh-TW" altLang="en-US" dirty="0"/>
              <a:t>名古屋大</a:t>
            </a:r>
            <a:r>
              <a:rPr kumimoji="1" lang="en-US" altLang="zh-TW" dirty="0"/>
              <a:t> </a:t>
            </a:r>
            <a:r>
              <a:rPr kumimoji="1" lang="zh-TW" altLang="en-US" dirty="0"/>
              <a:t>戸田先生）</a:t>
            </a:r>
            <a:endParaRPr kumimoji="1" lang="en" altLang="zh-TW" dirty="0"/>
          </a:p>
          <a:p>
            <a:r>
              <a:rPr kumimoji="1" lang="zh-TW" altLang="en-US" dirty="0"/>
              <a:t>目標：</a:t>
            </a:r>
            <a:endParaRPr kumimoji="1" lang="en" altLang="zh-TW" dirty="0"/>
          </a:p>
          <a:p>
            <a:pPr lvl="1"/>
            <a:r>
              <a:rPr lang="zh-TW" altLang="en-US" dirty="0"/>
              <a:t>研究</a:t>
            </a:r>
            <a:r>
              <a:rPr kumimoji="1" lang="zh-TW" altLang="en-US" b="1" u="sng" dirty="0">
                <a:solidFill>
                  <a:srgbClr val="FF0000"/>
                </a:solidFill>
              </a:rPr>
              <a:t>課題</a:t>
            </a:r>
            <a:r>
              <a:rPr kumimoji="1" lang="ja-JP" altLang="en-US"/>
              <a:t>を</a:t>
            </a:r>
            <a:r>
              <a:rPr kumimoji="1" lang="zh-TW" altLang="en-US" dirty="0"/>
              <a:t>定</a:t>
            </a:r>
            <a:r>
              <a:rPr kumimoji="1" lang="ja-JP" altLang="en-US"/>
              <a:t>める</a:t>
            </a:r>
            <a:endParaRPr kumimoji="1" lang="en-US" altLang="ja-JP" dirty="0"/>
          </a:p>
          <a:p>
            <a:pPr lvl="1"/>
            <a:r>
              <a:rPr kumimoji="1" lang="zh-TW" altLang="en-US" dirty="0"/>
              <a:t>標準</a:t>
            </a:r>
            <a:r>
              <a:rPr kumimoji="1" lang="ja-JP" altLang="en-US"/>
              <a:t>となるタスクを</a:t>
            </a:r>
            <a:r>
              <a:rPr kumimoji="1" lang="zh-TW" altLang="en-US" dirty="0"/>
              <a:t>設計</a:t>
            </a:r>
            <a:br>
              <a:rPr lang="en-US" altLang="zh-TW" dirty="0"/>
            </a:br>
            <a:r>
              <a:rPr lang="zh-TW" altLang="en-US" dirty="0"/>
              <a:t>＝</a:t>
            </a:r>
            <a:r>
              <a:rPr lang="zh-TW" altLang="en-US" b="1" u="sng" dirty="0">
                <a:solidFill>
                  <a:srgbClr val="FF0000"/>
                </a:solidFill>
              </a:rPr>
              <a:t>データセットを構築</a:t>
            </a:r>
            <a:endParaRPr lang="en-US" altLang="zh-TW" dirty="0"/>
          </a:p>
          <a:p>
            <a:pPr lvl="1"/>
            <a:r>
              <a:rPr kumimoji="1" lang="zh-TW" altLang="en-US" b="1" u="sng" dirty="0">
                <a:solidFill>
                  <a:srgbClr val="FF0000"/>
                </a:solidFill>
              </a:rPr>
              <a:t>ベースライン</a:t>
            </a:r>
            <a:r>
              <a:rPr kumimoji="1" lang="zh-TW" altLang="en-US" dirty="0"/>
              <a:t>を公開</a:t>
            </a:r>
            <a:endParaRPr lang="en-US" altLang="zh-TW" dirty="0"/>
          </a:p>
          <a:p>
            <a:pPr lvl="1"/>
            <a:r>
              <a:rPr kumimoji="1" lang="zh-TW" altLang="en-US" dirty="0"/>
              <a:t>参加者が構築</a:t>
            </a:r>
            <a:r>
              <a:rPr kumimoji="1" lang="ja-JP" altLang="en-US"/>
              <a:t>した</a:t>
            </a:r>
            <a:r>
              <a:rPr kumimoji="1" lang="zh-TW" altLang="en-US" dirty="0"/>
              <a:t>技術</a:t>
            </a:r>
            <a:r>
              <a:rPr kumimoji="1" lang="ja-JP" altLang="en-US"/>
              <a:t>を</a:t>
            </a:r>
            <a:br>
              <a:rPr kumimoji="1" lang="en-US" altLang="ja-JP" dirty="0"/>
            </a:br>
            <a:r>
              <a:rPr kumimoji="1" lang="zh-TW" altLang="en-US" dirty="0"/>
              <a:t>同</a:t>
            </a:r>
            <a:r>
              <a:rPr kumimoji="1" lang="ja-JP" altLang="en-US"/>
              <a:t>じ</a:t>
            </a:r>
            <a:r>
              <a:rPr kumimoji="1" lang="zh-TW" altLang="en-US" dirty="0"/>
              <a:t>土俵</a:t>
            </a:r>
            <a:r>
              <a:rPr kumimoji="1" lang="ja-JP" altLang="en-US"/>
              <a:t>の</a:t>
            </a:r>
            <a:r>
              <a:rPr kumimoji="1" lang="zh-TW" altLang="en-US" dirty="0"/>
              <a:t>上</a:t>
            </a:r>
            <a:r>
              <a:rPr kumimoji="1" lang="ja-JP" altLang="en-US"/>
              <a:t>で</a:t>
            </a:r>
            <a:r>
              <a:rPr kumimoji="1" lang="zh-TW" altLang="en-US" b="1" u="sng" dirty="0">
                <a:solidFill>
                  <a:srgbClr val="FF0000"/>
                </a:solidFill>
              </a:rPr>
              <a:t>評価</a:t>
            </a:r>
            <a:endParaRPr kumimoji="1" lang="en-US" altLang="ja-JP" dirty="0"/>
          </a:p>
          <a:p>
            <a:pPr lvl="1"/>
            <a:r>
              <a:rPr kumimoji="1" lang="zh-TW" altLang="en-US" dirty="0"/>
              <a:t>現状</a:t>
            </a:r>
            <a:r>
              <a:rPr kumimoji="1" lang="ja-JP" altLang="en-US"/>
              <a:t>の</a:t>
            </a:r>
            <a:r>
              <a:rPr kumimoji="1" lang="zh-TW" altLang="en-US" dirty="0"/>
              <a:t>技術</a:t>
            </a:r>
            <a:r>
              <a:rPr kumimoji="1" lang="ja-JP" altLang="en-US"/>
              <a:t>レベルと</a:t>
            </a:r>
            <a:r>
              <a:rPr kumimoji="1" lang="zh-TW" altLang="en-US" dirty="0"/>
              <a:t>解決</a:t>
            </a:r>
            <a:r>
              <a:rPr kumimoji="1" lang="ja-JP" altLang="en-US"/>
              <a:t>すべき</a:t>
            </a:r>
            <a:br>
              <a:rPr kumimoji="1" lang="en-US" altLang="ja-JP" dirty="0"/>
            </a:br>
            <a:r>
              <a:rPr kumimoji="1" lang="zh-TW" altLang="en-US" b="1" u="sng" dirty="0">
                <a:solidFill>
                  <a:srgbClr val="FF0000"/>
                </a:solidFill>
              </a:rPr>
              <a:t>研究課題</a:t>
            </a:r>
            <a:r>
              <a:rPr kumimoji="1" lang="ja-JP" altLang="en-US" b="1" u="sng">
                <a:solidFill>
                  <a:srgbClr val="FF0000"/>
                </a:solidFill>
              </a:rPr>
              <a:t>を</a:t>
            </a:r>
            <a:r>
              <a:rPr kumimoji="1" lang="zh-TW" altLang="en-US" b="1" u="sng" dirty="0">
                <a:solidFill>
                  <a:srgbClr val="FF0000"/>
                </a:solidFill>
              </a:rPr>
              <a:t>明</a:t>
            </a:r>
            <a:r>
              <a:rPr kumimoji="1" lang="ja-JP" altLang="en-US" b="1" u="sng">
                <a:solidFill>
                  <a:srgbClr val="FF0000"/>
                </a:solidFill>
              </a:rPr>
              <a:t>らかにする</a:t>
            </a:r>
            <a:endParaRPr kumimoji="1" lang="en" altLang="zh-TW" b="1" u="sng" dirty="0">
              <a:solidFill>
                <a:srgbClr val="FF0000"/>
              </a:solidFill>
            </a:endParaRPr>
          </a:p>
          <a:p>
            <a:endParaRPr kumimoji="1" lang="zh-TW" altLang="en-US" dirty="0"/>
          </a:p>
        </p:txBody>
      </p:sp>
      <p:sp>
        <p:nvSpPr>
          <p:cNvPr id="4" name="文字版面配置區 3">
            <a:extLst>
              <a:ext uri="{FF2B5EF4-FFF2-40B4-BE49-F238E27FC236}">
                <a16:creationId xmlns:a16="http://schemas.microsoft.com/office/drawing/2014/main" id="{84DEA5A1-0792-3919-4EE8-46AFC63D971B}"/>
              </a:ext>
            </a:extLst>
          </p:cNvPr>
          <p:cNvSpPr>
            <a:spLocks noGrp="1"/>
          </p:cNvSpPr>
          <p:nvPr>
            <p:ph type="body" sz="quarter" idx="11"/>
          </p:nvPr>
        </p:nvSpPr>
        <p:spPr/>
        <p:txBody>
          <a:bodyPr>
            <a:normAutofit fontScale="92500" lnSpcReduction="20000"/>
          </a:bodyPr>
          <a:lstStyle/>
          <a:p>
            <a:r>
              <a:rPr kumimoji="1" lang="zh-TW" altLang="en-US" dirty="0"/>
              <a:t>基本的</a:t>
            </a:r>
            <a:r>
              <a:rPr kumimoji="1" lang="ja-JP" altLang="en-US"/>
              <a:t>な</a:t>
            </a:r>
            <a:r>
              <a:rPr kumimoji="1" lang="zh-TW" altLang="en-US" dirty="0"/>
              <a:t>仕組</a:t>
            </a:r>
            <a:r>
              <a:rPr kumimoji="1" lang="ja-JP" altLang="en-US"/>
              <a:t>み</a:t>
            </a:r>
          </a:p>
        </p:txBody>
      </p:sp>
      <p:sp>
        <p:nvSpPr>
          <p:cNvPr id="5" name="文字方塊 4">
            <a:extLst>
              <a:ext uri="{FF2B5EF4-FFF2-40B4-BE49-F238E27FC236}">
                <a16:creationId xmlns:a16="http://schemas.microsoft.com/office/drawing/2014/main" id="{F94DC8CF-2A4E-D719-F1DA-B8105462EFE6}"/>
              </a:ext>
            </a:extLst>
          </p:cNvPr>
          <p:cNvSpPr txBox="1"/>
          <p:nvPr/>
        </p:nvSpPr>
        <p:spPr>
          <a:xfrm>
            <a:off x="8910554" y="1700728"/>
            <a:ext cx="3234391" cy="338554"/>
          </a:xfrm>
          <a:prstGeom prst="rect">
            <a:avLst/>
          </a:prstGeom>
          <a:noFill/>
        </p:spPr>
        <p:txBody>
          <a:bodyPr wrap="square">
            <a:spAutoFit/>
          </a:bodyPr>
          <a:lstStyle/>
          <a:p>
            <a:r>
              <a:rPr lang="zh-TW" altLang="en-US" sz="1600" b="1" dirty="0">
                <a:latin typeface="Yu Gothic" panose="020B0400000000000000" pitchFamily="34" charset="-128"/>
                <a:ea typeface="Yu Gothic" panose="020B0400000000000000" pitchFamily="34" charset="-128"/>
                <a:hlinkClick r:id="rId2"/>
              </a:rPr>
              <a:t>http://www.vc-challenge.org/</a:t>
            </a:r>
            <a:endParaRPr lang="en-US" altLang="zh-TW" sz="1600" b="1" dirty="0">
              <a:latin typeface="Yu Gothic" panose="020B0400000000000000" pitchFamily="34" charset="-128"/>
              <a:ea typeface="Yu Gothic" panose="020B0400000000000000" pitchFamily="34" charset="-128"/>
            </a:endParaRPr>
          </a:p>
        </p:txBody>
      </p:sp>
      <p:pic>
        <p:nvPicPr>
          <p:cNvPr id="12" name="圖片 11">
            <a:extLst>
              <a:ext uri="{FF2B5EF4-FFF2-40B4-BE49-F238E27FC236}">
                <a16:creationId xmlns:a16="http://schemas.microsoft.com/office/drawing/2014/main" id="{318BE859-F2E4-6FBB-4C6F-583879ADF42B}"/>
              </a:ext>
            </a:extLst>
          </p:cNvPr>
          <p:cNvPicPr>
            <a:picLocks noChangeAspect="1"/>
          </p:cNvPicPr>
          <p:nvPr/>
        </p:nvPicPr>
        <p:blipFill>
          <a:blip r:embed="rId3"/>
          <a:stretch>
            <a:fillRect/>
          </a:stretch>
        </p:blipFill>
        <p:spPr>
          <a:xfrm>
            <a:off x="5559749" y="2858116"/>
            <a:ext cx="5437379" cy="8831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圖片 12">
            <a:extLst>
              <a:ext uri="{FF2B5EF4-FFF2-40B4-BE49-F238E27FC236}">
                <a16:creationId xmlns:a16="http://schemas.microsoft.com/office/drawing/2014/main" id="{1EBC4854-A431-B191-D5AD-D16FD906FF77}"/>
              </a:ext>
            </a:extLst>
          </p:cNvPr>
          <p:cNvPicPr>
            <a:picLocks noChangeAspect="1"/>
          </p:cNvPicPr>
          <p:nvPr/>
        </p:nvPicPr>
        <p:blipFill>
          <a:blip r:embed="rId4"/>
          <a:stretch>
            <a:fillRect/>
          </a:stretch>
        </p:blipFill>
        <p:spPr>
          <a:xfrm>
            <a:off x="6357260" y="3262690"/>
            <a:ext cx="5660833" cy="11598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圖片 13">
            <a:extLst>
              <a:ext uri="{FF2B5EF4-FFF2-40B4-BE49-F238E27FC236}">
                <a16:creationId xmlns:a16="http://schemas.microsoft.com/office/drawing/2014/main" id="{D43D78C3-818C-4068-90A4-B69EE7CBE992}"/>
              </a:ext>
            </a:extLst>
          </p:cNvPr>
          <p:cNvPicPr>
            <a:picLocks noChangeAspect="1"/>
          </p:cNvPicPr>
          <p:nvPr/>
        </p:nvPicPr>
        <p:blipFill>
          <a:blip r:embed="rId5"/>
          <a:stretch>
            <a:fillRect/>
          </a:stretch>
        </p:blipFill>
        <p:spPr>
          <a:xfrm>
            <a:off x="5756332" y="3648058"/>
            <a:ext cx="6065178" cy="11704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aphicFrame>
        <p:nvGraphicFramePr>
          <p:cNvPr id="15" name="表格 7">
            <a:extLst>
              <a:ext uri="{FF2B5EF4-FFF2-40B4-BE49-F238E27FC236}">
                <a16:creationId xmlns:a16="http://schemas.microsoft.com/office/drawing/2014/main" id="{D45FBD97-2880-599F-4E97-5535BA4BF483}"/>
              </a:ext>
            </a:extLst>
          </p:cNvPr>
          <p:cNvGraphicFramePr>
            <a:graphicFrameLocks noGrp="1"/>
          </p:cNvGraphicFramePr>
          <p:nvPr>
            <p:extLst>
              <p:ext uri="{D42A27DB-BD31-4B8C-83A1-F6EECF244321}">
                <p14:modId xmlns:p14="http://schemas.microsoft.com/office/powerpoint/2010/main" val="3875235931"/>
              </p:ext>
            </p:extLst>
          </p:nvPr>
        </p:nvGraphicFramePr>
        <p:xfrm>
          <a:off x="6271279" y="5032408"/>
          <a:ext cx="5035284" cy="1584960"/>
        </p:xfrm>
        <a:graphic>
          <a:graphicData uri="http://schemas.openxmlformats.org/drawingml/2006/table">
            <a:tbl>
              <a:tblPr firstRow="1" bandRow="1">
                <a:tableStyleId>{5C22544A-7EE6-4342-B048-85BDC9FD1C3A}</a:tableStyleId>
              </a:tblPr>
              <a:tblGrid>
                <a:gridCol w="1183284">
                  <a:extLst>
                    <a:ext uri="{9D8B030D-6E8A-4147-A177-3AD203B41FA5}">
                      <a16:colId xmlns:a16="http://schemas.microsoft.com/office/drawing/2014/main" val="1228490061"/>
                    </a:ext>
                  </a:extLst>
                </a:gridCol>
                <a:gridCol w="1548000">
                  <a:extLst>
                    <a:ext uri="{9D8B030D-6E8A-4147-A177-3AD203B41FA5}">
                      <a16:colId xmlns:a16="http://schemas.microsoft.com/office/drawing/2014/main" val="723069728"/>
                    </a:ext>
                  </a:extLst>
                </a:gridCol>
                <a:gridCol w="2304000">
                  <a:extLst>
                    <a:ext uri="{9D8B030D-6E8A-4147-A177-3AD203B41FA5}">
                      <a16:colId xmlns:a16="http://schemas.microsoft.com/office/drawing/2014/main" val="2662135895"/>
                    </a:ext>
                  </a:extLst>
                </a:gridCol>
              </a:tblGrid>
              <a:tr h="147559">
                <a:tc>
                  <a:txBody>
                    <a:bodyPr/>
                    <a:lstStyle/>
                    <a:p>
                      <a:pPr algn="ctr"/>
                      <a:endParaRPr lang="zh-TW" altLang="en-US" sz="2000" b="0" dirty="0">
                        <a:latin typeface="Yu Gothic" panose="020B0400000000000000" pitchFamily="34" charset="-128"/>
                        <a:ea typeface="Yu Gothic" panose="020B0400000000000000" pitchFamily="34" charset="-128"/>
                      </a:endParaRPr>
                    </a:p>
                  </a:txBody>
                  <a:tcPr anchor="ctr"/>
                </a:tc>
                <a:tc>
                  <a:txBody>
                    <a:bodyPr/>
                    <a:lstStyle/>
                    <a:p>
                      <a:pPr algn="ctr"/>
                      <a:r>
                        <a:rPr lang="zh-TW" altLang="en-US" sz="2000" b="0" dirty="0">
                          <a:latin typeface="Yu Gothic" panose="020B0400000000000000" pitchFamily="34" charset="-128"/>
                          <a:ea typeface="Yu Gothic" panose="020B0400000000000000" pitchFamily="34" charset="-128"/>
                        </a:rPr>
                        <a:t>タスク</a:t>
                      </a:r>
                      <a:r>
                        <a:rPr lang="en-US" altLang="zh-TW" sz="2000" b="0" dirty="0">
                          <a:latin typeface="Yu Gothic" panose="020B0400000000000000" pitchFamily="34" charset="-128"/>
                          <a:ea typeface="Yu Gothic" panose="020B0400000000000000" pitchFamily="34" charset="-128"/>
                        </a:rPr>
                        <a:t>1 (</a:t>
                      </a:r>
                      <a:r>
                        <a:rPr lang="zh-TW" altLang="en-US" sz="2000" b="0" dirty="0">
                          <a:latin typeface="Yu Gothic" panose="020B0400000000000000" pitchFamily="34" charset="-128"/>
                          <a:ea typeface="Yu Gothic" panose="020B0400000000000000" pitchFamily="34" charset="-128"/>
                        </a:rPr>
                        <a:t>易</a:t>
                      </a:r>
                      <a:r>
                        <a:rPr lang="en-US" altLang="zh-TW" sz="2000" b="0" dirty="0">
                          <a:latin typeface="Yu Gothic" panose="020B0400000000000000" pitchFamily="34" charset="-128"/>
                          <a:ea typeface="Yu Gothic" panose="020B0400000000000000" pitchFamily="34" charset="-128"/>
                        </a:rPr>
                        <a:t>)</a:t>
                      </a:r>
                      <a:endParaRPr lang="zh-TW" altLang="en-US" sz="2000" b="0" dirty="0">
                        <a:latin typeface="Yu Gothic" panose="020B0400000000000000" pitchFamily="34" charset="-128"/>
                        <a:ea typeface="Yu Gothic" panose="020B0400000000000000" pitchFamily="34" charset="-128"/>
                      </a:endParaRPr>
                    </a:p>
                  </a:txBody>
                  <a:tcPr anchor="ctr"/>
                </a:tc>
                <a:tc>
                  <a:txBody>
                    <a:bodyPr/>
                    <a:lstStyle/>
                    <a:p>
                      <a:pPr algn="ctr"/>
                      <a:r>
                        <a:rPr lang="zh-TW" altLang="en-US" sz="2000" b="0" dirty="0">
                          <a:latin typeface="Yu Gothic" panose="020B0400000000000000" pitchFamily="34" charset="-128"/>
                          <a:ea typeface="Yu Gothic" panose="020B0400000000000000" pitchFamily="34" charset="-128"/>
                        </a:rPr>
                        <a:t>タスク</a:t>
                      </a:r>
                      <a:r>
                        <a:rPr lang="en-US" altLang="zh-TW" sz="2000" b="0" dirty="0">
                          <a:latin typeface="Yu Gothic" panose="020B0400000000000000" pitchFamily="34" charset="-128"/>
                          <a:ea typeface="Yu Gothic" panose="020B0400000000000000" pitchFamily="34" charset="-128"/>
                        </a:rPr>
                        <a:t>2 (</a:t>
                      </a:r>
                      <a:r>
                        <a:rPr lang="zh-TW" altLang="en-US" sz="2000" b="0" dirty="0">
                          <a:latin typeface="Yu Gothic" panose="020B0400000000000000" pitchFamily="34" charset="-128"/>
                          <a:ea typeface="Yu Gothic" panose="020B0400000000000000" pitchFamily="34" charset="-128"/>
                        </a:rPr>
                        <a:t>難</a:t>
                      </a:r>
                      <a:r>
                        <a:rPr lang="en-US" altLang="zh-TW" sz="2000" b="0" dirty="0">
                          <a:latin typeface="Yu Gothic" panose="020B0400000000000000" pitchFamily="34" charset="-128"/>
                          <a:ea typeface="Yu Gothic" panose="020B0400000000000000" pitchFamily="34" charset="-128"/>
                        </a:rPr>
                        <a:t>)</a:t>
                      </a:r>
                      <a:endParaRPr lang="zh-TW" altLang="en-US" sz="2000" b="0" dirty="0">
                        <a:latin typeface="Yu Gothic" panose="020B0400000000000000" pitchFamily="34" charset="-128"/>
                        <a:ea typeface="Yu Gothic" panose="020B0400000000000000" pitchFamily="34" charset="-128"/>
                      </a:endParaRPr>
                    </a:p>
                  </a:txBody>
                  <a:tcPr anchor="ctr"/>
                </a:tc>
                <a:extLst>
                  <a:ext uri="{0D108BD9-81ED-4DB2-BD59-A6C34878D82A}">
                    <a16:rowId xmlns:a16="http://schemas.microsoft.com/office/drawing/2014/main" val="2111661488"/>
                  </a:ext>
                </a:extLst>
              </a:tr>
              <a:tr h="147559">
                <a:tc>
                  <a:txBody>
                    <a:bodyPr/>
                    <a:lstStyle/>
                    <a:p>
                      <a:pPr algn="ctr"/>
                      <a:r>
                        <a:rPr lang="en-US" altLang="zh-TW" sz="2000" b="0" i="0" dirty="0">
                          <a:latin typeface="Yu Gothic" panose="020B0400000000000000" pitchFamily="34" charset="-128"/>
                          <a:ea typeface="Yu Gothic" panose="020B0400000000000000" pitchFamily="34" charset="-128"/>
                        </a:rPr>
                        <a:t>VCC ‘16</a:t>
                      </a:r>
                      <a:endParaRPr lang="zh-TW" altLang="en-US" sz="2000" b="0" i="0" dirty="0">
                        <a:latin typeface="Yu Gothic" panose="020B0400000000000000" pitchFamily="34" charset="-128"/>
                        <a:ea typeface="Yu Gothic" panose="020B0400000000000000" pitchFamily="34" charset="-128"/>
                      </a:endParaRPr>
                    </a:p>
                  </a:txBody>
                  <a:tcPr anchor="ctr"/>
                </a:tc>
                <a:tc gridSpan="2">
                  <a:txBody>
                    <a:bodyPr/>
                    <a:lstStyle/>
                    <a:p>
                      <a:pPr algn="ctr"/>
                      <a:r>
                        <a:rPr lang="zh-TW" altLang="en-US" sz="2000" b="0" i="0" dirty="0">
                          <a:latin typeface="Yu Gothic" panose="020B0400000000000000" pitchFamily="34" charset="-128"/>
                          <a:ea typeface="Yu Gothic" panose="020B0400000000000000" pitchFamily="34" charset="-128"/>
                        </a:rPr>
                        <a:t>パラレル</a:t>
                      </a:r>
                      <a:r>
                        <a:rPr lang="en-US" altLang="zh-TW" sz="2000" b="0" i="0" dirty="0">
                          <a:latin typeface="Yu Gothic" panose="020B0400000000000000" pitchFamily="34" charset="-128"/>
                          <a:ea typeface="Yu Gothic" panose="020B0400000000000000" pitchFamily="34" charset="-128"/>
                        </a:rPr>
                        <a:t>VC</a:t>
                      </a:r>
                      <a:endParaRPr lang="zh-TW" altLang="en-US" sz="2000" b="0" i="0" dirty="0">
                        <a:latin typeface="Yu Gothic" panose="020B0400000000000000" pitchFamily="34" charset="-128"/>
                        <a:ea typeface="Yu Gothic" panose="020B0400000000000000" pitchFamily="34" charset="-128"/>
                      </a:endParaRPr>
                    </a:p>
                  </a:txBody>
                  <a:tcPr anchor="ctr"/>
                </a:tc>
                <a:tc hMerge="1">
                  <a:txBody>
                    <a:bodyPr/>
                    <a:lstStyle/>
                    <a:p>
                      <a:endParaRPr lang="zh-TW" altLang="en-US" dirty="0"/>
                    </a:p>
                  </a:txBody>
                  <a:tcPr/>
                </a:tc>
                <a:extLst>
                  <a:ext uri="{0D108BD9-81ED-4DB2-BD59-A6C34878D82A}">
                    <a16:rowId xmlns:a16="http://schemas.microsoft.com/office/drawing/2014/main" val="3775755306"/>
                  </a:ext>
                </a:extLst>
              </a:tr>
              <a:tr h="147559">
                <a:tc>
                  <a:txBody>
                    <a:bodyPr/>
                    <a:lstStyle/>
                    <a:p>
                      <a:pPr algn="ctr"/>
                      <a:r>
                        <a:rPr lang="en-US" altLang="zh-TW" sz="2000" b="0" i="0" dirty="0">
                          <a:latin typeface="Yu Gothic" panose="020B0400000000000000" pitchFamily="34" charset="-128"/>
                          <a:ea typeface="Yu Gothic" panose="020B0400000000000000" pitchFamily="34" charset="-128"/>
                        </a:rPr>
                        <a:t>VCC ’18</a:t>
                      </a:r>
                      <a:endParaRPr lang="zh-TW" altLang="en-US" sz="2000" b="0" i="0" dirty="0">
                        <a:latin typeface="Yu Gothic" panose="020B0400000000000000" pitchFamily="34" charset="-128"/>
                        <a:ea typeface="Yu Gothic" panose="020B0400000000000000" pitchFamily="34" charset="-128"/>
                      </a:endParaRPr>
                    </a:p>
                  </a:txBody>
                  <a:tcPr anchor="ctr"/>
                </a:tc>
                <a:tc>
                  <a:txBody>
                    <a:bodyPr/>
                    <a:lstStyle/>
                    <a:p>
                      <a:pPr algn="ctr"/>
                      <a:r>
                        <a:rPr lang="zh-TW" altLang="en-US" sz="2000" b="0" i="0" dirty="0">
                          <a:latin typeface="Yu Gothic" panose="020B0400000000000000" pitchFamily="34" charset="-128"/>
                          <a:ea typeface="Yu Gothic" panose="020B0400000000000000" pitchFamily="34" charset="-128"/>
                        </a:rPr>
                        <a:t>パラレル</a:t>
                      </a:r>
                      <a:r>
                        <a:rPr lang="en-US" altLang="zh-TW" sz="2000" b="0" i="0" dirty="0">
                          <a:latin typeface="Yu Gothic" panose="020B0400000000000000" pitchFamily="34" charset="-128"/>
                          <a:ea typeface="Yu Gothic" panose="020B0400000000000000" pitchFamily="34" charset="-128"/>
                        </a:rPr>
                        <a:t>VC</a:t>
                      </a:r>
                      <a:endParaRPr lang="zh-TW" altLang="en-US" sz="2000" b="0" i="0" dirty="0">
                        <a:latin typeface="Yu Gothic" panose="020B0400000000000000" pitchFamily="34" charset="-128"/>
                        <a:ea typeface="Yu Gothic" panose="020B0400000000000000" pitchFamily="34" charset="-128"/>
                      </a:endParaRPr>
                    </a:p>
                  </a:txBody>
                  <a:tcPr anchor="ctr"/>
                </a:tc>
                <a:tc>
                  <a:txBody>
                    <a:bodyPr/>
                    <a:lstStyle/>
                    <a:p>
                      <a:pPr algn="ctr"/>
                      <a:r>
                        <a:rPr lang="zh-TW" altLang="en-US" sz="2000" b="0" i="0" dirty="0">
                          <a:latin typeface="Yu Gothic" panose="020B0400000000000000" pitchFamily="34" charset="-128"/>
                          <a:ea typeface="Yu Gothic" panose="020B0400000000000000" pitchFamily="34" charset="-128"/>
                        </a:rPr>
                        <a:t>ノンパラレル</a:t>
                      </a:r>
                      <a:r>
                        <a:rPr lang="en-US" altLang="zh-TW" sz="2000" b="0" i="0" dirty="0">
                          <a:latin typeface="Yu Gothic" panose="020B0400000000000000" pitchFamily="34" charset="-128"/>
                          <a:ea typeface="Yu Gothic" panose="020B0400000000000000" pitchFamily="34" charset="-128"/>
                        </a:rPr>
                        <a:t>VC</a:t>
                      </a:r>
                      <a:endParaRPr lang="zh-TW" altLang="en-US" sz="2000" b="0" i="0" dirty="0">
                        <a:latin typeface="Yu Gothic" panose="020B0400000000000000" pitchFamily="34" charset="-128"/>
                        <a:ea typeface="Yu Gothic" panose="020B0400000000000000" pitchFamily="34" charset="-128"/>
                      </a:endParaRPr>
                    </a:p>
                  </a:txBody>
                  <a:tcPr anchor="ctr"/>
                </a:tc>
                <a:extLst>
                  <a:ext uri="{0D108BD9-81ED-4DB2-BD59-A6C34878D82A}">
                    <a16:rowId xmlns:a16="http://schemas.microsoft.com/office/drawing/2014/main" val="1629767674"/>
                  </a:ext>
                </a:extLst>
              </a:tr>
              <a:tr h="147559">
                <a:tc>
                  <a:txBody>
                    <a:bodyPr/>
                    <a:lstStyle/>
                    <a:p>
                      <a:pPr algn="ctr"/>
                      <a:r>
                        <a:rPr lang="en-US" altLang="zh-TW" sz="2000" b="0" i="0" dirty="0">
                          <a:latin typeface="Yu Gothic" panose="020B0400000000000000" pitchFamily="34" charset="-128"/>
                          <a:ea typeface="Yu Gothic" panose="020B0400000000000000" pitchFamily="34" charset="-128"/>
                        </a:rPr>
                        <a:t>VCC ’20</a:t>
                      </a:r>
                      <a:endParaRPr lang="zh-TW" altLang="en-US" sz="2000" b="0" i="0" dirty="0">
                        <a:latin typeface="Yu Gothic" panose="020B0400000000000000" pitchFamily="34" charset="-128"/>
                        <a:ea typeface="Yu Gothic" panose="020B0400000000000000" pitchFamily="34"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lang="zh-TW" altLang="en-US" sz="2000" b="0" i="0" dirty="0">
                          <a:latin typeface="Yu Gothic" panose="020B0400000000000000" pitchFamily="34" charset="-128"/>
                          <a:ea typeface="Yu Gothic" panose="020B0400000000000000" pitchFamily="34" charset="-128"/>
                        </a:rPr>
                        <a:t>同言語</a:t>
                      </a:r>
                      <a:r>
                        <a:rPr lang="en-US" altLang="zh-TW" sz="2000" b="0" i="0" dirty="0">
                          <a:latin typeface="Yu Gothic" panose="020B0400000000000000" pitchFamily="34" charset="-128"/>
                          <a:ea typeface="Yu Gothic" panose="020B0400000000000000" pitchFamily="34" charset="-128"/>
                        </a:rPr>
                        <a:t>VC</a:t>
                      </a:r>
                      <a:endParaRPr lang="zh-TW" altLang="en-US" sz="2000" b="0" i="0" dirty="0">
                        <a:latin typeface="Yu Gothic" panose="020B0400000000000000" pitchFamily="34" charset="-128"/>
                        <a:ea typeface="Yu Gothic" panose="020B0400000000000000" pitchFamily="34"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lang="zh-TW" altLang="en-US" sz="2000" b="0" i="0" dirty="0">
                          <a:latin typeface="Yu Gothic" panose="020B0400000000000000" pitchFamily="34" charset="-128"/>
                          <a:ea typeface="Yu Gothic" panose="020B0400000000000000" pitchFamily="34" charset="-128"/>
                        </a:rPr>
                        <a:t>クロスリンガル</a:t>
                      </a:r>
                      <a:r>
                        <a:rPr lang="en-US" altLang="zh-TW" sz="2000" b="0" i="0" dirty="0">
                          <a:latin typeface="Yu Gothic" panose="020B0400000000000000" pitchFamily="34" charset="-128"/>
                          <a:ea typeface="Yu Gothic" panose="020B0400000000000000" pitchFamily="34" charset="-128"/>
                        </a:rPr>
                        <a:t>VC</a:t>
                      </a:r>
                      <a:endParaRPr lang="zh-TW" altLang="en-US" sz="2000" b="0" i="0" dirty="0">
                        <a:latin typeface="Yu Gothic" panose="020B0400000000000000" pitchFamily="34" charset="-128"/>
                        <a:ea typeface="Yu Gothic" panose="020B0400000000000000" pitchFamily="34" charset="-128"/>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7127280"/>
                  </a:ext>
                </a:extLst>
              </a:tr>
            </a:tbl>
          </a:graphicData>
        </a:graphic>
      </p:graphicFrame>
    </p:spTree>
    <p:extLst>
      <p:ext uri="{BB962C8B-B14F-4D97-AF65-F5344CB8AC3E}">
        <p14:creationId xmlns:p14="http://schemas.microsoft.com/office/powerpoint/2010/main" val="3442872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5934930-1A66-6F67-5D2E-D65E023284B2}"/>
              </a:ext>
            </a:extLst>
          </p:cNvPr>
          <p:cNvSpPr>
            <a:spLocks noGrp="1"/>
          </p:cNvSpPr>
          <p:nvPr>
            <p:ph type="title"/>
          </p:nvPr>
        </p:nvSpPr>
        <p:spPr/>
        <p:txBody>
          <a:bodyPr/>
          <a:lstStyle/>
          <a:p>
            <a:r>
              <a:rPr kumimoji="1" lang="zh-TW" altLang="en-US" dirty="0"/>
              <a:t>普通の話者変換：解決？</a:t>
            </a:r>
          </a:p>
        </p:txBody>
      </p:sp>
      <p:sp>
        <p:nvSpPr>
          <p:cNvPr id="3" name="內容版面配置區 2">
            <a:extLst>
              <a:ext uri="{FF2B5EF4-FFF2-40B4-BE49-F238E27FC236}">
                <a16:creationId xmlns:a16="http://schemas.microsoft.com/office/drawing/2014/main" id="{A3B4EAA8-0891-562A-B342-E66EA4FCB2BF}"/>
              </a:ext>
            </a:extLst>
          </p:cNvPr>
          <p:cNvSpPr>
            <a:spLocks noGrp="1"/>
          </p:cNvSpPr>
          <p:nvPr>
            <p:ph idx="1"/>
          </p:nvPr>
        </p:nvSpPr>
        <p:spPr/>
        <p:txBody>
          <a:bodyPr>
            <a:normAutofit/>
          </a:bodyPr>
          <a:lstStyle/>
          <a:p>
            <a:r>
              <a:rPr kumimoji="1" lang="en-US" altLang="zh-TW" dirty="0"/>
              <a:t>VCC’20</a:t>
            </a:r>
            <a:r>
              <a:rPr kumimoji="1" lang="zh-TW" altLang="en-US" dirty="0"/>
              <a:t>のタスク設定</a:t>
            </a:r>
            <a:r>
              <a:rPr lang="zh-TW" altLang="en-US" dirty="0"/>
              <a:t>：</a:t>
            </a:r>
            <a:br>
              <a:rPr kumimoji="1" lang="en" altLang="zh-TW" dirty="0"/>
            </a:br>
            <a:r>
              <a:rPr lang="zh-TW" altLang="en-US" dirty="0"/>
              <a:t>英語→英語</a:t>
            </a:r>
            <a:r>
              <a:rPr kumimoji="1" lang="en" altLang="zh-TW" dirty="0"/>
              <a:t>,</a:t>
            </a:r>
            <a:br>
              <a:rPr kumimoji="1" lang="en" altLang="zh-TW" dirty="0"/>
            </a:br>
            <a:r>
              <a:rPr kumimoji="1" lang="en" altLang="zh-TW" dirty="0"/>
              <a:t>~5</a:t>
            </a:r>
            <a:r>
              <a:rPr kumimoji="1" lang="zh-TW" altLang="en-US" dirty="0"/>
              <a:t>分の学習データ</a:t>
            </a:r>
            <a:endParaRPr kumimoji="1" lang="en" altLang="zh-TW" dirty="0"/>
          </a:p>
          <a:p>
            <a:r>
              <a:rPr kumimoji="1" lang="en" altLang="zh-TW" dirty="0"/>
              <a:t>VCC’20</a:t>
            </a:r>
            <a:r>
              <a:rPr kumimoji="1" lang="zh-TW" altLang="en-US" dirty="0"/>
              <a:t>の結果：</a:t>
            </a:r>
            <a:endParaRPr kumimoji="1" lang="en" altLang="zh-TW" dirty="0"/>
          </a:p>
          <a:p>
            <a:endParaRPr kumimoji="1" lang="zh-TW" altLang="en-US" dirty="0"/>
          </a:p>
        </p:txBody>
      </p:sp>
      <p:sp>
        <p:nvSpPr>
          <p:cNvPr id="4" name="文字版面配置區 3">
            <a:extLst>
              <a:ext uri="{FF2B5EF4-FFF2-40B4-BE49-F238E27FC236}">
                <a16:creationId xmlns:a16="http://schemas.microsoft.com/office/drawing/2014/main" id="{84DEA5A1-0792-3919-4EE8-46AFC63D971B}"/>
              </a:ext>
            </a:extLst>
          </p:cNvPr>
          <p:cNvSpPr>
            <a:spLocks noGrp="1"/>
          </p:cNvSpPr>
          <p:nvPr>
            <p:ph type="body" sz="quarter" idx="11"/>
          </p:nvPr>
        </p:nvSpPr>
        <p:spPr/>
        <p:txBody>
          <a:bodyPr>
            <a:normAutofit fontScale="92500" lnSpcReduction="20000"/>
          </a:bodyPr>
          <a:lstStyle/>
          <a:p>
            <a:r>
              <a:rPr kumimoji="1" lang="zh-TW" altLang="en-US" dirty="0"/>
              <a:t>基本的</a:t>
            </a:r>
            <a:r>
              <a:rPr kumimoji="1" lang="ja-JP" altLang="en-US"/>
              <a:t>な</a:t>
            </a:r>
            <a:r>
              <a:rPr kumimoji="1" lang="zh-TW" altLang="en-US" dirty="0"/>
              <a:t>仕組</a:t>
            </a:r>
            <a:r>
              <a:rPr kumimoji="1" lang="ja-JP" altLang="en-US"/>
              <a:t>み</a:t>
            </a:r>
          </a:p>
        </p:txBody>
      </p:sp>
      <p:pic>
        <p:nvPicPr>
          <p:cNvPr id="10" name="內容版面配置區 11">
            <a:extLst>
              <a:ext uri="{FF2B5EF4-FFF2-40B4-BE49-F238E27FC236}">
                <a16:creationId xmlns:a16="http://schemas.microsoft.com/office/drawing/2014/main" id="{743268E2-4EE3-6498-4CD8-DB025AA6F2F3}"/>
              </a:ext>
            </a:extLst>
          </p:cNvPr>
          <p:cNvPicPr>
            <a:picLocks noChangeAspect="1"/>
          </p:cNvPicPr>
          <p:nvPr/>
        </p:nvPicPr>
        <p:blipFill>
          <a:blip r:embed="rId2"/>
          <a:stretch>
            <a:fillRect/>
          </a:stretch>
        </p:blipFill>
        <p:spPr>
          <a:xfrm>
            <a:off x="6096000" y="2158436"/>
            <a:ext cx="5510574" cy="4351338"/>
          </a:xfrm>
          <a:prstGeom prst="rect">
            <a:avLst/>
          </a:prstGeom>
        </p:spPr>
      </p:pic>
      <p:sp>
        <p:nvSpPr>
          <p:cNvPr id="11" name="橢圓 10">
            <a:extLst>
              <a:ext uri="{FF2B5EF4-FFF2-40B4-BE49-F238E27FC236}">
                <a16:creationId xmlns:a16="http://schemas.microsoft.com/office/drawing/2014/main" id="{204F034D-8A3E-D524-0012-FE782A8541C9}"/>
              </a:ext>
            </a:extLst>
          </p:cNvPr>
          <p:cNvSpPr/>
          <p:nvPr/>
        </p:nvSpPr>
        <p:spPr>
          <a:xfrm>
            <a:off x="10481278" y="2317254"/>
            <a:ext cx="753286" cy="4280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2" name="文字方塊 11">
            <a:extLst>
              <a:ext uri="{FF2B5EF4-FFF2-40B4-BE49-F238E27FC236}">
                <a16:creationId xmlns:a16="http://schemas.microsoft.com/office/drawing/2014/main" id="{47B02458-8FC2-F296-5016-D65A0C34B30C}"/>
              </a:ext>
            </a:extLst>
          </p:cNvPr>
          <p:cNvSpPr txBox="1"/>
          <p:nvPr/>
        </p:nvSpPr>
        <p:spPr>
          <a:xfrm>
            <a:off x="10723183" y="1667956"/>
            <a:ext cx="1031051" cy="369332"/>
          </a:xfrm>
          <a:prstGeom prst="rect">
            <a:avLst/>
          </a:prstGeom>
          <a:noFill/>
        </p:spPr>
        <p:txBody>
          <a:bodyPr wrap="none" rtlCol="0">
            <a:spAutoFit/>
          </a:bodyPr>
          <a:lstStyle/>
          <a:p>
            <a:pPr algn="r"/>
            <a:r>
              <a:rPr kumimoji="1" lang="en-US" altLang="zh-TW" dirty="0"/>
              <a:t>[Yi+ ‘20]</a:t>
            </a:r>
            <a:endParaRPr kumimoji="1" lang="zh-TW" altLang="en-US" dirty="0"/>
          </a:p>
        </p:txBody>
      </p:sp>
      <p:sp>
        <p:nvSpPr>
          <p:cNvPr id="13" name="テキスト ボックス 33">
            <a:extLst>
              <a:ext uri="{FF2B5EF4-FFF2-40B4-BE49-F238E27FC236}">
                <a16:creationId xmlns:a16="http://schemas.microsoft.com/office/drawing/2014/main" id="{34726058-BC6E-7943-B396-F15B3D4393FF}"/>
              </a:ext>
            </a:extLst>
          </p:cNvPr>
          <p:cNvSpPr txBox="1"/>
          <p:nvPr/>
        </p:nvSpPr>
        <p:spPr>
          <a:xfrm>
            <a:off x="558800" y="4407700"/>
            <a:ext cx="5339592" cy="830997"/>
          </a:xfrm>
          <a:prstGeom prst="rect">
            <a:avLst/>
          </a:prstGeom>
          <a:solidFill>
            <a:srgbClr val="C03835"/>
          </a:solidFill>
        </p:spPr>
        <p:txBody>
          <a:bodyPr wrap="square">
            <a:spAutoFit/>
          </a:bodyPr>
          <a:lstStyle/>
          <a:p>
            <a:pPr algn="ctr"/>
            <a:r>
              <a:rPr lang="zh-TW" altLang="en-US" sz="2400" b="1" dirty="0">
                <a:solidFill>
                  <a:schemeClr val="bg1"/>
                </a:solidFill>
                <a:latin typeface="游ゴシック" panose="020B0400000000000000" pitchFamily="50" charset="-128"/>
                <a:ea typeface="游ゴシック" panose="020B0400000000000000" pitchFamily="50" charset="-128"/>
              </a:rPr>
              <a:t>肉声に負けない自然性と話者類似度</a:t>
            </a:r>
            <a:endParaRPr lang="en-US" altLang="ja-JP" sz="2400" b="1" dirty="0">
              <a:solidFill>
                <a:schemeClr val="bg1"/>
              </a:solidFill>
              <a:latin typeface="游ゴシック" panose="020B0400000000000000" pitchFamily="50" charset="-128"/>
              <a:ea typeface="游ゴシック" panose="020B0400000000000000" pitchFamily="50" charset="-128"/>
            </a:endParaRPr>
          </a:p>
          <a:p>
            <a:pPr algn="ctr"/>
            <a:r>
              <a:rPr lang="en-US" altLang="ja-JP" sz="2400" b="1" dirty="0">
                <a:solidFill>
                  <a:schemeClr val="bg1"/>
                </a:solidFill>
                <a:latin typeface="游ゴシック" panose="020B0400000000000000" pitchFamily="50" charset="-128"/>
                <a:ea typeface="游ゴシック" panose="020B0400000000000000" pitchFamily="50" charset="-128"/>
              </a:rPr>
              <a:t>(</a:t>
            </a:r>
            <a:r>
              <a:rPr lang="ja-JP" altLang="en-US" sz="2400" b="1">
                <a:solidFill>
                  <a:schemeClr val="bg1"/>
                </a:solidFill>
                <a:latin typeface="游ゴシック" panose="020B0400000000000000" pitchFamily="50" charset="-128"/>
                <a:ea typeface="游ゴシック" panose="020B0400000000000000" pitchFamily="50" charset="-128"/>
              </a:rPr>
              <a:t>＝</a:t>
            </a:r>
            <a:r>
              <a:rPr lang="zh-TW" altLang="en-US" sz="2400" b="1" dirty="0">
                <a:solidFill>
                  <a:schemeClr val="bg1"/>
                </a:solidFill>
                <a:latin typeface="游ゴシック" panose="020B0400000000000000" pitchFamily="50" charset="-128"/>
                <a:ea typeface="游ゴシック" panose="020B0400000000000000" pitchFamily="50" charset="-128"/>
              </a:rPr>
              <a:t>統計的な差がない</a:t>
            </a:r>
            <a:r>
              <a:rPr lang="en-US" altLang="ja-JP" sz="2400" b="1" dirty="0">
                <a:solidFill>
                  <a:schemeClr val="bg1"/>
                </a:solidFill>
                <a:latin typeface="游ゴシック" panose="020B0400000000000000" pitchFamily="50" charset="-128"/>
                <a:ea typeface="游ゴシック" panose="020B0400000000000000" pitchFamily="50" charset="-128"/>
              </a:rPr>
              <a:t>)</a:t>
            </a:r>
          </a:p>
        </p:txBody>
      </p:sp>
      <p:sp>
        <p:nvSpPr>
          <p:cNvPr id="14" name="テキスト ボックス 33">
            <a:extLst>
              <a:ext uri="{FF2B5EF4-FFF2-40B4-BE49-F238E27FC236}">
                <a16:creationId xmlns:a16="http://schemas.microsoft.com/office/drawing/2014/main" id="{76810E82-FAC7-2AA8-2580-B2803822B352}"/>
              </a:ext>
            </a:extLst>
          </p:cNvPr>
          <p:cNvSpPr txBox="1"/>
          <p:nvPr/>
        </p:nvSpPr>
        <p:spPr>
          <a:xfrm>
            <a:off x="463166" y="5838726"/>
            <a:ext cx="5528301" cy="523220"/>
          </a:xfrm>
          <a:prstGeom prst="rect">
            <a:avLst/>
          </a:prstGeom>
          <a:solidFill>
            <a:srgbClr val="3E9288"/>
          </a:solidFill>
        </p:spPr>
        <p:txBody>
          <a:bodyPr wrap="square">
            <a:spAutoFit/>
          </a:bodyPr>
          <a:lstStyle/>
          <a:p>
            <a:pPr algn="ctr"/>
            <a:r>
              <a:rPr lang="zh-TW" altLang="en-US" sz="2800" b="1" dirty="0">
                <a:solidFill>
                  <a:schemeClr val="bg1"/>
                </a:solidFill>
                <a:latin typeface="游ゴシック" panose="020B0400000000000000" pitchFamily="50" charset="-128"/>
                <a:ea typeface="游ゴシック" panose="020B0400000000000000" pitchFamily="50" charset="-128"/>
              </a:rPr>
              <a:t>深層学習に劇的に影響された！</a:t>
            </a:r>
            <a:endParaRPr lang="en-US" altLang="ja-JP" sz="2800" b="1" dirty="0">
              <a:solidFill>
                <a:schemeClr val="bg1"/>
              </a:solidFill>
              <a:latin typeface="游ゴシック" panose="020B0400000000000000" pitchFamily="50" charset="-128"/>
              <a:ea typeface="游ゴシック" panose="020B0400000000000000" pitchFamily="50" charset="-128"/>
            </a:endParaRPr>
          </a:p>
        </p:txBody>
      </p:sp>
      <p:sp>
        <p:nvSpPr>
          <p:cNvPr id="5" name="文字方塊 4">
            <a:extLst>
              <a:ext uri="{FF2B5EF4-FFF2-40B4-BE49-F238E27FC236}">
                <a16:creationId xmlns:a16="http://schemas.microsoft.com/office/drawing/2014/main" id="{3317AC1B-4C5A-4229-1A9C-44A03A4C1C68}"/>
              </a:ext>
            </a:extLst>
          </p:cNvPr>
          <p:cNvSpPr txBox="1"/>
          <p:nvPr/>
        </p:nvSpPr>
        <p:spPr>
          <a:xfrm>
            <a:off x="718457" y="5410397"/>
            <a:ext cx="877163" cy="369332"/>
          </a:xfrm>
          <a:prstGeom prst="rect">
            <a:avLst/>
          </a:prstGeom>
          <a:noFill/>
        </p:spPr>
        <p:txBody>
          <a:bodyPr wrap="none" rtlCol="0">
            <a:spAutoFit/>
          </a:bodyPr>
          <a:lstStyle/>
          <a:p>
            <a:r>
              <a:rPr kumimoji="1" lang="zh-TW" altLang="en-US" dirty="0"/>
              <a:t>原因：</a:t>
            </a:r>
          </a:p>
        </p:txBody>
      </p:sp>
    </p:spTree>
    <p:extLst>
      <p:ext uri="{BB962C8B-B14F-4D97-AF65-F5344CB8AC3E}">
        <p14:creationId xmlns:p14="http://schemas.microsoft.com/office/powerpoint/2010/main" val="114521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17D32CE-8FD6-41F0-C746-9076C7EEC64C}"/>
              </a:ext>
            </a:extLst>
          </p:cNvPr>
          <p:cNvSpPr>
            <a:spLocks noGrp="1"/>
          </p:cNvSpPr>
          <p:nvPr>
            <p:ph type="title"/>
          </p:nvPr>
        </p:nvSpPr>
        <p:spPr/>
        <p:txBody>
          <a:bodyPr/>
          <a:lstStyle/>
          <a:p>
            <a:r>
              <a:rPr lang="en-US" altLang="zh-TW" dirty="0"/>
              <a:t>Outline</a:t>
            </a:r>
            <a:endParaRPr kumimoji="1" lang="zh-TW" altLang="en-US" dirty="0"/>
          </a:p>
        </p:txBody>
      </p:sp>
      <p:sp>
        <p:nvSpPr>
          <p:cNvPr id="3" name="內容版面配置區 2">
            <a:extLst>
              <a:ext uri="{FF2B5EF4-FFF2-40B4-BE49-F238E27FC236}">
                <a16:creationId xmlns:a16="http://schemas.microsoft.com/office/drawing/2014/main" id="{D8B3C97E-8C83-FA91-FE87-D0D55B958BC7}"/>
              </a:ext>
            </a:extLst>
          </p:cNvPr>
          <p:cNvSpPr>
            <a:spLocks noGrp="1"/>
          </p:cNvSpPr>
          <p:nvPr>
            <p:ph idx="1"/>
          </p:nvPr>
        </p:nvSpPr>
        <p:spPr/>
        <p:txBody>
          <a:bodyPr>
            <a:normAutofit/>
          </a:bodyPr>
          <a:lstStyle/>
          <a:p>
            <a:r>
              <a:rPr lang="zh-TW" altLang="en-US" dirty="0">
                <a:solidFill>
                  <a:schemeClr val="bg1">
                    <a:lumMod val="90000"/>
                  </a:schemeClr>
                </a:solidFill>
              </a:rPr>
              <a:t>音声変換：基礎</a:t>
            </a:r>
            <a:endParaRPr lang="en-US" altLang="zh-TW" dirty="0">
              <a:solidFill>
                <a:schemeClr val="bg1">
                  <a:lumMod val="90000"/>
                </a:schemeClr>
              </a:solidFill>
            </a:endParaRPr>
          </a:p>
          <a:p>
            <a:pPr lvl="1"/>
            <a:r>
              <a:rPr kumimoji="1" lang="zh-TW" altLang="en-US" dirty="0">
                <a:solidFill>
                  <a:schemeClr val="bg1">
                    <a:lumMod val="90000"/>
                  </a:schemeClr>
                </a:solidFill>
              </a:rPr>
              <a:t>音声変換とは？なんで必要？</a:t>
            </a:r>
            <a:endParaRPr kumimoji="1" lang="en-US" altLang="zh-TW" dirty="0">
              <a:solidFill>
                <a:schemeClr val="bg1">
                  <a:lumMod val="90000"/>
                </a:schemeClr>
              </a:solidFill>
            </a:endParaRPr>
          </a:p>
          <a:p>
            <a:pPr lvl="1"/>
            <a:r>
              <a:rPr lang="zh-TW" altLang="en-US" dirty="0">
                <a:solidFill>
                  <a:schemeClr val="bg1">
                    <a:lumMod val="90000"/>
                  </a:schemeClr>
                </a:solidFill>
              </a:rPr>
              <a:t>基本的な仕組み</a:t>
            </a:r>
            <a:endParaRPr lang="en-US" altLang="zh-TW" dirty="0">
              <a:solidFill>
                <a:schemeClr val="bg1">
                  <a:lumMod val="90000"/>
                </a:schemeClr>
              </a:solidFill>
            </a:endParaRPr>
          </a:p>
          <a:p>
            <a:r>
              <a:rPr lang="zh-TW" altLang="en-US" dirty="0"/>
              <a:t>音声変換：深層学習による進展</a:t>
            </a:r>
            <a:endParaRPr lang="en-US" altLang="zh-TW" dirty="0"/>
          </a:p>
          <a:p>
            <a:pPr lvl="1"/>
            <a:r>
              <a:rPr lang="zh-TW" altLang="en-US" dirty="0"/>
              <a:t>進化したモデル</a:t>
            </a:r>
            <a:endParaRPr lang="en-US" altLang="zh-TW" dirty="0"/>
          </a:p>
          <a:p>
            <a:pPr lvl="1"/>
            <a:r>
              <a:rPr lang="zh-TW" altLang="en-US" dirty="0"/>
              <a:t>進化した特徴表現</a:t>
            </a:r>
            <a:endParaRPr lang="en-US" altLang="zh-TW" dirty="0"/>
          </a:p>
          <a:p>
            <a:r>
              <a:rPr lang="zh-TW" altLang="en-US" dirty="0">
                <a:solidFill>
                  <a:schemeClr val="bg1">
                    <a:lumMod val="90000"/>
                  </a:schemeClr>
                </a:solidFill>
              </a:rPr>
              <a:t>音声変換：今後の課題</a:t>
            </a:r>
            <a:endParaRPr lang="en-US" altLang="zh-TW" dirty="0">
              <a:solidFill>
                <a:schemeClr val="bg1">
                  <a:lumMod val="90000"/>
                </a:schemeClr>
              </a:solidFill>
            </a:endParaRPr>
          </a:p>
          <a:p>
            <a:pPr lvl="1"/>
            <a:r>
              <a:rPr lang="zh-TW" altLang="en-US" dirty="0">
                <a:solidFill>
                  <a:schemeClr val="bg1">
                    <a:lumMod val="90000"/>
                  </a:schemeClr>
                </a:solidFill>
              </a:rPr>
              <a:t>低遅延・リアルタイム処理</a:t>
            </a:r>
            <a:endParaRPr lang="en-US" altLang="zh-TW" dirty="0">
              <a:solidFill>
                <a:schemeClr val="bg1">
                  <a:lumMod val="90000"/>
                </a:schemeClr>
              </a:solidFill>
            </a:endParaRPr>
          </a:p>
          <a:p>
            <a:pPr lvl="1"/>
            <a:r>
              <a:rPr lang="zh-TW" altLang="en-US" dirty="0">
                <a:solidFill>
                  <a:schemeClr val="bg1">
                    <a:lumMod val="90000"/>
                  </a:schemeClr>
                </a:solidFill>
              </a:rPr>
              <a:t>「普通」の音声変換をやめるぞ</a:t>
            </a:r>
            <a:endParaRPr lang="en-US" altLang="zh-TW" dirty="0">
              <a:solidFill>
                <a:schemeClr val="bg1">
                  <a:lumMod val="90000"/>
                </a:schemeClr>
              </a:solidFill>
            </a:endParaRPr>
          </a:p>
        </p:txBody>
      </p:sp>
      <p:sp>
        <p:nvSpPr>
          <p:cNvPr id="4" name="文字版面配置區 3">
            <a:extLst>
              <a:ext uri="{FF2B5EF4-FFF2-40B4-BE49-F238E27FC236}">
                <a16:creationId xmlns:a16="http://schemas.microsoft.com/office/drawing/2014/main" id="{2C2DD973-D2E2-CFF3-E6FD-B2A03EE8EFCD}"/>
              </a:ext>
            </a:extLst>
          </p:cNvPr>
          <p:cNvSpPr>
            <a:spLocks noGrp="1"/>
          </p:cNvSpPr>
          <p:nvPr>
            <p:ph type="body" sz="quarter" idx="11"/>
          </p:nvPr>
        </p:nvSpPr>
        <p:spPr/>
        <p:txBody>
          <a:bodyPr>
            <a:normAutofit fontScale="92500" lnSpcReduction="20000"/>
          </a:bodyPr>
          <a:lstStyle/>
          <a:p>
            <a:r>
              <a:rPr lang="en-US" altLang="zh-TW" sz="2800" dirty="0"/>
              <a:t>2024/10/22 SP/SLP talk </a:t>
            </a:r>
            <a:endParaRPr lang="ja-JP" altLang="en-US" sz="2800"/>
          </a:p>
        </p:txBody>
      </p:sp>
    </p:spTree>
    <p:extLst>
      <p:ext uri="{BB962C8B-B14F-4D97-AF65-F5344CB8AC3E}">
        <p14:creationId xmlns:p14="http://schemas.microsoft.com/office/powerpoint/2010/main" val="1783209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7264422-AEDD-B8F8-87FC-9B633B4CC636}"/>
              </a:ext>
            </a:extLst>
          </p:cNvPr>
          <p:cNvSpPr>
            <a:spLocks noGrp="1"/>
          </p:cNvSpPr>
          <p:nvPr>
            <p:ph type="title"/>
          </p:nvPr>
        </p:nvSpPr>
        <p:spPr/>
        <p:txBody>
          <a:bodyPr/>
          <a:lstStyle/>
          <a:p>
            <a:r>
              <a:rPr kumimoji="1" lang="zh-TW" altLang="en-US" dirty="0"/>
              <a:t>自己紹介</a:t>
            </a:r>
          </a:p>
        </p:txBody>
      </p:sp>
      <p:sp>
        <p:nvSpPr>
          <p:cNvPr id="3" name="內容版面配置區 2">
            <a:extLst>
              <a:ext uri="{FF2B5EF4-FFF2-40B4-BE49-F238E27FC236}">
                <a16:creationId xmlns:a16="http://schemas.microsoft.com/office/drawing/2014/main" id="{579B1B70-F37F-D38B-ACDB-B684510BDDE7}"/>
              </a:ext>
            </a:extLst>
          </p:cNvPr>
          <p:cNvSpPr>
            <a:spLocks noGrp="1"/>
          </p:cNvSpPr>
          <p:nvPr>
            <p:ph idx="1"/>
          </p:nvPr>
        </p:nvSpPr>
        <p:spPr/>
        <p:txBody>
          <a:bodyPr>
            <a:normAutofit/>
          </a:bodyPr>
          <a:lstStyle/>
          <a:p>
            <a:r>
              <a:rPr kumimoji="1" lang="en-US" altLang="zh-TW" sz="2400" dirty="0">
                <a:hlinkClick r:id="rId2"/>
              </a:rPr>
              <a:t>HUANG Wen-Chin </a:t>
            </a:r>
            <a:r>
              <a:rPr kumimoji="1" lang="zh-TW" altLang="en-US" sz="2400" dirty="0">
                <a:hlinkClick r:id="rId2"/>
              </a:rPr>
              <a:t>（ホワン</a:t>
            </a:r>
            <a:r>
              <a:rPr kumimoji="1" lang="ja-JP" altLang="en-US" sz="2400">
                <a:hlinkClick r:id="rId2"/>
              </a:rPr>
              <a:t>　</a:t>
            </a:r>
            <a:r>
              <a:rPr kumimoji="1" lang="zh-TW" altLang="en-US" sz="2400" dirty="0">
                <a:hlinkClick r:id="rId2"/>
              </a:rPr>
              <a:t>ウェンチン）</a:t>
            </a:r>
            <a:endParaRPr lang="en-US" altLang="zh-TW" sz="2400" dirty="0"/>
          </a:p>
          <a:p>
            <a:r>
              <a:rPr kumimoji="1" lang="zh-TW" altLang="en-US" sz="2400" dirty="0"/>
              <a:t>略歴</a:t>
            </a:r>
            <a:endParaRPr kumimoji="1" lang="en-US" altLang="zh-TW" sz="2400" dirty="0"/>
          </a:p>
          <a:p>
            <a:pPr lvl="1"/>
            <a:r>
              <a:rPr kumimoji="1" lang="en-US" altLang="zh-TW" sz="2000" dirty="0"/>
              <a:t>2018.06</a:t>
            </a:r>
            <a:r>
              <a:rPr lang="en-US" altLang="zh-TW" sz="2000" dirty="0"/>
              <a:t>			</a:t>
            </a:r>
            <a:r>
              <a:rPr kumimoji="1" lang="zh-TW" altLang="en-US" sz="2000" dirty="0"/>
              <a:t>台湾大学</a:t>
            </a:r>
            <a:r>
              <a:rPr kumimoji="1" lang="ja-JP" altLang="en-US" sz="2000"/>
              <a:t>　</a:t>
            </a:r>
            <a:r>
              <a:rPr kumimoji="1" lang="zh-TW" altLang="en-US" sz="2000" dirty="0"/>
              <a:t>情報学部</a:t>
            </a:r>
            <a:r>
              <a:rPr kumimoji="1" lang="ja-JP" altLang="en-US" sz="2000"/>
              <a:t>　</a:t>
            </a:r>
            <a:r>
              <a:rPr kumimoji="1" lang="zh-TW" altLang="en-US" sz="2000" dirty="0"/>
              <a:t>卒業</a:t>
            </a:r>
            <a:endParaRPr kumimoji="1" lang="en-US" altLang="zh-TW" sz="2000" dirty="0"/>
          </a:p>
          <a:p>
            <a:pPr lvl="1"/>
            <a:r>
              <a:rPr kumimoji="1" lang="en-US" altLang="zh-TW" sz="2000" dirty="0"/>
              <a:t>2021.03</a:t>
            </a:r>
            <a:r>
              <a:rPr lang="en-US" altLang="zh-TW" sz="2000" dirty="0"/>
              <a:t>			</a:t>
            </a:r>
            <a:r>
              <a:rPr lang="zh-TW" altLang="en-US" sz="2000" dirty="0"/>
              <a:t>名古屋大学</a:t>
            </a:r>
            <a:r>
              <a:rPr lang="ja-JP" altLang="en-US" sz="2000"/>
              <a:t>　</a:t>
            </a:r>
            <a:r>
              <a:rPr lang="zh-TW" altLang="en-US" sz="2000" dirty="0"/>
              <a:t>情報学研究科</a:t>
            </a:r>
            <a:r>
              <a:rPr lang="ja-JP" altLang="en-US" sz="2000"/>
              <a:t>　</a:t>
            </a:r>
            <a:r>
              <a:rPr lang="zh-TW" altLang="en-US" sz="2000" dirty="0"/>
              <a:t>博士前期課程</a:t>
            </a:r>
            <a:endParaRPr kumimoji="1" lang="en-US" altLang="zh-TW" sz="2000" dirty="0"/>
          </a:p>
          <a:p>
            <a:pPr lvl="1"/>
            <a:r>
              <a:rPr lang="en-US" altLang="zh-TW" sz="2000" dirty="0"/>
              <a:t>2021.08-2022.02		Research Intern, </a:t>
            </a:r>
            <a:r>
              <a:rPr lang="en-US" altLang="ja-JP" sz="2000" dirty="0"/>
              <a:t>Meta</a:t>
            </a:r>
            <a:br>
              <a:rPr lang="en-US" altLang="zh-TW" sz="2000" dirty="0"/>
            </a:br>
            <a:r>
              <a:rPr lang="en-US" altLang="zh-TW" sz="2000" dirty="0"/>
              <a:t>2022.05-2022.09</a:t>
            </a:r>
          </a:p>
          <a:p>
            <a:pPr lvl="1"/>
            <a:r>
              <a:rPr kumimoji="1" lang="en-US" altLang="zh-TW" sz="2000" dirty="0"/>
              <a:t>2023.04-2024.03		Student Researcher, Google DeepMind Japan</a:t>
            </a:r>
          </a:p>
          <a:p>
            <a:pPr lvl="1"/>
            <a:r>
              <a:rPr kumimoji="1" lang="en-US" altLang="zh-TW" sz="2000" dirty="0"/>
              <a:t>2024.03</a:t>
            </a:r>
            <a:r>
              <a:rPr lang="en-US" altLang="zh-TW" sz="2000" dirty="0"/>
              <a:t>			</a:t>
            </a:r>
            <a:r>
              <a:rPr lang="zh-TW" altLang="en-US" sz="2000" dirty="0"/>
              <a:t>名古屋大学</a:t>
            </a:r>
            <a:r>
              <a:rPr lang="ja-JP" altLang="en-US" sz="2000"/>
              <a:t>　</a:t>
            </a:r>
            <a:r>
              <a:rPr lang="zh-TW" altLang="en-US" sz="2000" dirty="0"/>
              <a:t>情報学研究科</a:t>
            </a:r>
            <a:r>
              <a:rPr lang="ja-JP" altLang="en-US" sz="2000"/>
              <a:t>　</a:t>
            </a:r>
            <a:r>
              <a:rPr lang="zh-TW" altLang="en-US" sz="2000" dirty="0"/>
              <a:t>博士後期課程</a:t>
            </a:r>
            <a:endParaRPr kumimoji="1" lang="en-US" altLang="zh-TW" sz="2000" dirty="0"/>
          </a:p>
          <a:p>
            <a:pPr lvl="1"/>
            <a:r>
              <a:rPr kumimoji="1" lang="en-US" altLang="zh-TW" sz="2000" dirty="0"/>
              <a:t>2024.04-			</a:t>
            </a:r>
            <a:r>
              <a:rPr lang="zh-TW" altLang="en-US" sz="2000" dirty="0"/>
              <a:t>名古屋大学</a:t>
            </a:r>
            <a:r>
              <a:rPr lang="ja-JP" altLang="en-US" sz="2000"/>
              <a:t>　</a:t>
            </a:r>
            <a:r>
              <a:rPr lang="zh-TW" altLang="en-US" sz="2000" dirty="0"/>
              <a:t>情報学研究科</a:t>
            </a:r>
            <a:r>
              <a:rPr lang="ja-JP" altLang="en-US" sz="2000"/>
              <a:t>　</a:t>
            </a:r>
            <a:r>
              <a:rPr lang="zh-TW" altLang="en-US" sz="2000" dirty="0"/>
              <a:t>助教</a:t>
            </a:r>
            <a:endParaRPr kumimoji="1" lang="en-US" altLang="zh-TW" sz="2000" dirty="0"/>
          </a:p>
          <a:p>
            <a:r>
              <a:rPr lang="zh-TW" altLang="en-US" sz="2400" dirty="0"/>
              <a:t>研究分野：音声合成・変換・自動評価</a:t>
            </a:r>
            <a:endParaRPr kumimoji="1" lang="zh-TW" altLang="en-US" sz="2400" dirty="0"/>
          </a:p>
        </p:txBody>
      </p:sp>
      <p:sp>
        <p:nvSpPr>
          <p:cNvPr id="8" name="文字版面配置區 3">
            <a:extLst>
              <a:ext uri="{FF2B5EF4-FFF2-40B4-BE49-F238E27FC236}">
                <a16:creationId xmlns:a16="http://schemas.microsoft.com/office/drawing/2014/main" id="{1BB5D0D7-E37D-4F47-9AE4-9F59D87AD7F9}"/>
              </a:ext>
            </a:extLst>
          </p:cNvPr>
          <p:cNvSpPr>
            <a:spLocks noGrp="1"/>
          </p:cNvSpPr>
          <p:nvPr>
            <p:ph type="body" sz="quarter" idx="11"/>
          </p:nvPr>
        </p:nvSpPr>
        <p:spPr>
          <a:xfrm>
            <a:off x="210574" y="348226"/>
            <a:ext cx="11455400" cy="469900"/>
          </a:xfrm>
        </p:spPr>
        <p:txBody>
          <a:bodyPr>
            <a:normAutofit fontScale="92500" lnSpcReduction="20000"/>
          </a:bodyPr>
          <a:lstStyle/>
          <a:p>
            <a:r>
              <a:rPr lang="en-US" altLang="zh-TW" sz="2800" dirty="0"/>
              <a:t>2024/10/22 SP/SLP talk </a:t>
            </a:r>
            <a:endParaRPr lang="ja-JP" altLang="en-US" sz="2800"/>
          </a:p>
        </p:txBody>
      </p:sp>
      <p:sp>
        <p:nvSpPr>
          <p:cNvPr id="6" name="文字方塊 5">
            <a:extLst>
              <a:ext uri="{FF2B5EF4-FFF2-40B4-BE49-F238E27FC236}">
                <a16:creationId xmlns:a16="http://schemas.microsoft.com/office/drawing/2014/main" id="{1F1A32D9-4802-DE76-0A9B-A3C1BDF71793}"/>
              </a:ext>
            </a:extLst>
          </p:cNvPr>
          <p:cNvSpPr txBox="1"/>
          <p:nvPr/>
        </p:nvSpPr>
        <p:spPr>
          <a:xfrm>
            <a:off x="10063221" y="4301866"/>
            <a:ext cx="2044791" cy="369332"/>
          </a:xfrm>
          <a:prstGeom prst="rect">
            <a:avLst/>
          </a:prstGeom>
          <a:noFill/>
        </p:spPr>
        <p:txBody>
          <a:bodyPr wrap="none" rtlCol="0">
            <a:spAutoFit/>
          </a:bodyPr>
          <a:lstStyle/>
          <a:p>
            <a:r>
              <a:rPr kumimoji="1" lang="en-US" altLang="zh-TW" dirty="0"/>
              <a:t>(as of 2024/10/21)</a:t>
            </a:r>
            <a:endParaRPr kumimoji="1" lang="zh-TW" altLang="en-US" dirty="0"/>
          </a:p>
        </p:txBody>
      </p:sp>
      <p:pic>
        <p:nvPicPr>
          <p:cNvPr id="9" name="圖片 8">
            <a:extLst>
              <a:ext uri="{FF2B5EF4-FFF2-40B4-BE49-F238E27FC236}">
                <a16:creationId xmlns:a16="http://schemas.microsoft.com/office/drawing/2014/main" id="{74B8F672-C729-22F7-A167-9CFD5C426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4139" y="977419"/>
            <a:ext cx="2779481" cy="3346349"/>
          </a:xfrm>
          <a:prstGeom prst="rect">
            <a:avLst/>
          </a:prstGeom>
        </p:spPr>
      </p:pic>
    </p:spTree>
    <p:extLst>
      <p:ext uri="{BB962C8B-B14F-4D97-AF65-F5344CB8AC3E}">
        <p14:creationId xmlns:p14="http://schemas.microsoft.com/office/powerpoint/2010/main" val="3206477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84B1966-BD95-861D-FBA2-A40B84260FB2}"/>
              </a:ext>
            </a:extLst>
          </p:cNvPr>
          <p:cNvSpPr>
            <a:spLocks noGrp="1"/>
          </p:cNvSpPr>
          <p:nvPr>
            <p:ph type="title"/>
          </p:nvPr>
        </p:nvSpPr>
        <p:spPr/>
        <p:txBody>
          <a:bodyPr/>
          <a:lstStyle/>
          <a:p>
            <a:r>
              <a:rPr kumimoji="1" lang="zh-TW" altLang="en-US" dirty="0"/>
              <a:t>古典</a:t>
            </a:r>
            <a:r>
              <a:rPr kumimoji="1" lang="en-US" altLang="zh-TW" dirty="0"/>
              <a:t>VC</a:t>
            </a:r>
            <a:r>
              <a:rPr kumimoji="1" lang="zh-TW" altLang="en-US" dirty="0"/>
              <a:t>システムのデメリット</a:t>
            </a:r>
          </a:p>
        </p:txBody>
      </p:sp>
      <p:sp>
        <p:nvSpPr>
          <p:cNvPr id="4" name="文字版面配置區 3">
            <a:extLst>
              <a:ext uri="{FF2B5EF4-FFF2-40B4-BE49-F238E27FC236}">
                <a16:creationId xmlns:a16="http://schemas.microsoft.com/office/drawing/2014/main" id="{16A9302A-7834-65A6-390E-2EB04A112409}"/>
              </a:ext>
            </a:extLst>
          </p:cNvPr>
          <p:cNvSpPr>
            <a:spLocks noGrp="1"/>
          </p:cNvSpPr>
          <p:nvPr>
            <p:ph type="body" sz="quarter" idx="11"/>
          </p:nvPr>
        </p:nvSpPr>
        <p:spPr/>
        <p:txBody>
          <a:bodyPr>
            <a:normAutofit fontScale="92500" lnSpcReduction="20000"/>
          </a:bodyPr>
          <a:lstStyle/>
          <a:p>
            <a:r>
              <a:rPr lang="zh-TW" altLang="en-US" dirty="0"/>
              <a:t>音声変換：深層学習</a:t>
            </a:r>
            <a:r>
              <a:rPr lang="ja-JP" altLang="en-US"/>
              <a:t>による</a:t>
            </a:r>
            <a:r>
              <a:rPr lang="zh-TW" altLang="en-US" dirty="0"/>
              <a:t>進展</a:t>
            </a:r>
          </a:p>
        </p:txBody>
      </p:sp>
      <p:pic>
        <p:nvPicPr>
          <p:cNvPr id="9" name="圖片 8">
            <a:extLst>
              <a:ext uri="{FF2B5EF4-FFF2-40B4-BE49-F238E27FC236}">
                <a16:creationId xmlns:a16="http://schemas.microsoft.com/office/drawing/2014/main" id="{953DFF2F-BD9B-BA4D-9E7A-38B50EDE38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8800" y="1807021"/>
            <a:ext cx="6368513" cy="1368441"/>
          </a:xfrm>
          <a:prstGeom prst="rect">
            <a:avLst/>
          </a:prstGeom>
        </p:spPr>
      </p:pic>
      <p:sp>
        <p:nvSpPr>
          <p:cNvPr id="10" name="文字方塊 9">
            <a:extLst>
              <a:ext uri="{FF2B5EF4-FFF2-40B4-BE49-F238E27FC236}">
                <a16:creationId xmlns:a16="http://schemas.microsoft.com/office/drawing/2014/main" id="{42AFBB18-F90E-AE3C-2197-4E93235FD92D}"/>
              </a:ext>
            </a:extLst>
          </p:cNvPr>
          <p:cNvSpPr txBox="1"/>
          <p:nvPr/>
        </p:nvSpPr>
        <p:spPr>
          <a:xfrm>
            <a:off x="7289485" y="1954583"/>
            <a:ext cx="851708" cy="369332"/>
          </a:xfrm>
          <a:prstGeom prst="rect">
            <a:avLst/>
          </a:prstGeom>
          <a:noFill/>
        </p:spPr>
        <p:txBody>
          <a:bodyPr wrap="none" rtlCol="0">
            <a:spAutoFit/>
          </a:bodyPr>
          <a:lstStyle/>
          <a:p>
            <a:r>
              <a:rPr kumimoji="1" lang="en-US" altLang="zh-TW" dirty="0"/>
              <a:t>source</a:t>
            </a:r>
            <a:endParaRPr kumimoji="1" lang="zh-TW" altLang="en-US" dirty="0"/>
          </a:p>
        </p:txBody>
      </p:sp>
      <p:sp>
        <p:nvSpPr>
          <p:cNvPr id="11" name="文字方塊 10">
            <a:extLst>
              <a:ext uri="{FF2B5EF4-FFF2-40B4-BE49-F238E27FC236}">
                <a16:creationId xmlns:a16="http://schemas.microsoft.com/office/drawing/2014/main" id="{CB308BFF-01AD-3C7A-72EE-3D87FF43EE1C}"/>
              </a:ext>
            </a:extLst>
          </p:cNvPr>
          <p:cNvSpPr txBox="1"/>
          <p:nvPr/>
        </p:nvSpPr>
        <p:spPr>
          <a:xfrm>
            <a:off x="9037615" y="1954583"/>
            <a:ext cx="792396" cy="369332"/>
          </a:xfrm>
          <a:prstGeom prst="rect">
            <a:avLst/>
          </a:prstGeom>
          <a:noFill/>
        </p:spPr>
        <p:txBody>
          <a:bodyPr wrap="none" rtlCol="0">
            <a:spAutoFit/>
          </a:bodyPr>
          <a:lstStyle/>
          <a:p>
            <a:r>
              <a:rPr kumimoji="1" lang="en-US" altLang="zh-TW"/>
              <a:t>target</a:t>
            </a:r>
            <a:endParaRPr kumimoji="1" lang="zh-TW" altLang="en-US" dirty="0"/>
          </a:p>
        </p:txBody>
      </p:sp>
      <p:sp>
        <p:nvSpPr>
          <p:cNvPr id="12" name="文字方塊 11">
            <a:extLst>
              <a:ext uri="{FF2B5EF4-FFF2-40B4-BE49-F238E27FC236}">
                <a16:creationId xmlns:a16="http://schemas.microsoft.com/office/drawing/2014/main" id="{99686829-9C6C-FA7E-8D05-13097E10E9C8}"/>
              </a:ext>
            </a:extLst>
          </p:cNvPr>
          <p:cNvSpPr txBox="1"/>
          <p:nvPr/>
        </p:nvSpPr>
        <p:spPr>
          <a:xfrm>
            <a:off x="10573225" y="1954583"/>
            <a:ext cx="1206099" cy="369332"/>
          </a:xfrm>
          <a:prstGeom prst="rect">
            <a:avLst/>
          </a:prstGeom>
          <a:noFill/>
        </p:spPr>
        <p:txBody>
          <a:bodyPr wrap="none" rtlCol="0">
            <a:spAutoFit/>
          </a:bodyPr>
          <a:lstStyle/>
          <a:p>
            <a:r>
              <a:rPr kumimoji="1" lang="en-US" altLang="zh-TW" dirty="0"/>
              <a:t>converted</a:t>
            </a:r>
            <a:endParaRPr kumimoji="1" lang="zh-TW" altLang="en-US" dirty="0"/>
          </a:p>
        </p:txBody>
      </p:sp>
      <p:pic>
        <p:nvPicPr>
          <p:cNvPr id="13" name="30001_VC">
            <a:hlinkClick r:id="" action="ppaction://media"/>
            <a:extLst>
              <a:ext uri="{FF2B5EF4-FFF2-40B4-BE49-F238E27FC236}">
                <a16:creationId xmlns:a16="http://schemas.microsoft.com/office/drawing/2014/main" id="{2201D4C0-9134-8E3C-FB9C-04FE941F10D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69874" y="2256725"/>
            <a:ext cx="812800" cy="812800"/>
          </a:xfrm>
          <a:prstGeom prst="rect">
            <a:avLst/>
          </a:prstGeom>
        </p:spPr>
      </p:pic>
      <p:pic>
        <p:nvPicPr>
          <p:cNvPr id="14" name="30001">
            <a:hlinkClick r:id="" action="ppaction://media"/>
            <a:extLst>
              <a:ext uri="{FF2B5EF4-FFF2-40B4-BE49-F238E27FC236}">
                <a16:creationId xmlns:a16="http://schemas.microsoft.com/office/drawing/2014/main" id="{AAED6860-4B3C-D5B6-5684-70A9FA1E70DB}"/>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293600" y="2255816"/>
            <a:ext cx="812800" cy="812800"/>
          </a:xfrm>
          <a:prstGeom prst="rect">
            <a:avLst/>
          </a:prstGeom>
        </p:spPr>
      </p:pic>
      <p:pic>
        <p:nvPicPr>
          <p:cNvPr id="15" name="30001">
            <a:hlinkClick r:id="" action="ppaction://media"/>
            <a:extLst>
              <a:ext uri="{FF2B5EF4-FFF2-40B4-BE49-F238E27FC236}">
                <a16:creationId xmlns:a16="http://schemas.microsoft.com/office/drawing/2014/main" id="{BF409541-945E-8D8D-CE26-896F0260EAAD}"/>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027413" y="2255816"/>
            <a:ext cx="812800" cy="812800"/>
          </a:xfrm>
          <a:prstGeom prst="rect">
            <a:avLst/>
          </a:prstGeom>
        </p:spPr>
      </p:pic>
      <p:sp>
        <p:nvSpPr>
          <p:cNvPr id="21" name="內容版面配置區 2">
            <a:extLst>
              <a:ext uri="{FF2B5EF4-FFF2-40B4-BE49-F238E27FC236}">
                <a16:creationId xmlns:a16="http://schemas.microsoft.com/office/drawing/2014/main" id="{3A85D73A-E725-8745-5920-A7B69B70AEB1}"/>
              </a:ext>
            </a:extLst>
          </p:cNvPr>
          <p:cNvSpPr>
            <a:spLocks noGrp="1"/>
          </p:cNvSpPr>
          <p:nvPr>
            <p:ph idx="1"/>
          </p:nvPr>
        </p:nvSpPr>
        <p:spPr>
          <a:xfrm>
            <a:off x="558800" y="3174792"/>
            <a:ext cx="11099800" cy="3468551"/>
          </a:xfrm>
        </p:spPr>
        <p:txBody>
          <a:bodyPr>
            <a:normAutofit fontScale="92500" lnSpcReduction="10000"/>
          </a:bodyPr>
          <a:lstStyle/>
          <a:p>
            <a:r>
              <a:rPr lang="zh-TW" altLang="en-US" u="sng" dirty="0"/>
              <a:t>フレームベース変換</a:t>
            </a:r>
            <a:r>
              <a:rPr lang="zh-TW" altLang="en-US" dirty="0"/>
              <a:t>による</a:t>
            </a:r>
            <a:r>
              <a:rPr lang="zh-TW" altLang="en-US" dirty="0">
                <a:solidFill>
                  <a:srgbClr val="C00000"/>
                </a:solidFill>
              </a:rPr>
              <a:t>不完全な韻律（</a:t>
            </a:r>
            <a:r>
              <a:rPr lang="en-US" altLang="zh-TW" dirty="0">
                <a:solidFill>
                  <a:srgbClr val="C00000"/>
                </a:solidFill>
              </a:rPr>
              <a:t>prosody</a:t>
            </a:r>
            <a:r>
              <a:rPr lang="zh-TW" altLang="en-US" dirty="0">
                <a:solidFill>
                  <a:srgbClr val="C00000"/>
                </a:solidFill>
              </a:rPr>
              <a:t>）変換</a:t>
            </a:r>
            <a:endParaRPr lang="en-US" altLang="zh-TW" u="sng" dirty="0"/>
          </a:p>
          <a:p>
            <a:pPr lvl="1"/>
            <a:r>
              <a:rPr lang="zh-TW" altLang="en-US" dirty="0"/>
              <a:t>長さが変換されてないため</a:t>
            </a:r>
            <a:endParaRPr lang="en-US" altLang="zh-TW" dirty="0"/>
          </a:p>
          <a:p>
            <a:r>
              <a:rPr lang="zh-TW" altLang="en-US" u="sng" dirty="0"/>
              <a:t>モデル表現力不足</a:t>
            </a:r>
            <a:r>
              <a:rPr lang="zh-TW" altLang="en-US" dirty="0"/>
              <a:t>による</a:t>
            </a:r>
            <a:r>
              <a:rPr lang="zh-TW" altLang="en-US" dirty="0">
                <a:solidFill>
                  <a:srgbClr val="C00000"/>
                </a:solidFill>
              </a:rPr>
              <a:t>音声品質低下</a:t>
            </a:r>
            <a:endParaRPr lang="en-US" altLang="zh-TW" u="sng" dirty="0"/>
          </a:p>
          <a:p>
            <a:pPr lvl="1"/>
            <a:r>
              <a:rPr lang="zh-TW" altLang="en-US" dirty="0"/>
              <a:t>古典的な機械学習モデル（</a:t>
            </a:r>
            <a:r>
              <a:rPr lang="en-US" altLang="zh-TW" dirty="0"/>
              <a:t>GMM</a:t>
            </a:r>
            <a:r>
              <a:rPr lang="zh-TW" altLang="en-US" dirty="0"/>
              <a:t>など）の表現力がそもそも低い</a:t>
            </a:r>
            <a:endParaRPr lang="en-US" altLang="zh-TW" dirty="0"/>
          </a:p>
          <a:p>
            <a:pPr lvl="1"/>
            <a:r>
              <a:rPr lang="zh-TW" altLang="en-US" dirty="0"/>
              <a:t>過多な仮設に基づく古典的なボコーダの音質が足りない</a:t>
            </a:r>
            <a:endParaRPr lang="en-US" altLang="zh-TW" dirty="0"/>
          </a:p>
          <a:p>
            <a:r>
              <a:rPr lang="zh-TW" altLang="en-US" u="sng" dirty="0"/>
              <a:t>パラレル学習</a:t>
            </a:r>
            <a:r>
              <a:rPr lang="zh-TW" altLang="en-US" dirty="0"/>
              <a:t>による</a:t>
            </a:r>
            <a:r>
              <a:rPr lang="zh-TW" altLang="en-US" dirty="0">
                <a:solidFill>
                  <a:srgbClr val="C00000"/>
                </a:solidFill>
              </a:rPr>
              <a:t>柔軟性が欠ける学習・変換処理</a:t>
            </a:r>
            <a:endParaRPr lang="en-US" altLang="zh-TW" u="sng" dirty="0"/>
          </a:p>
          <a:p>
            <a:pPr lvl="1"/>
            <a:r>
              <a:rPr lang="zh-TW" altLang="en-US" dirty="0"/>
              <a:t>パラレルデータの収録コストが高い</a:t>
            </a:r>
            <a:endParaRPr lang="en-US" altLang="zh-TW" dirty="0"/>
          </a:p>
          <a:p>
            <a:pPr lvl="1"/>
            <a:r>
              <a:rPr lang="zh-TW" altLang="en-US" dirty="0"/>
              <a:t>一対一</a:t>
            </a:r>
            <a:r>
              <a:rPr lang="en-US" altLang="zh-TW" dirty="0"/>
              <a:t>VC</a:t>
            </a:r>
            <a:r>
              <a:rPr lang="zh-TW" altLang="en-US" dirty="0"/>
              <a:t>に限られている</a:t>
            </a:r>
            <a:r>
              <a:rPr lang="en-US" altLang="zh-TW" dirty="0"/>
              <a:t> ⇨ </a:t>
            </a:r>
            <a:r>
              <a:rPr lang="zh-TW" altLang="en-US" dirty="0"/>
              <a:t>未知話者に対応不能</a:t>
            </a:r>
            <a:endParaRPr lang="en-US" altLang="zh-TW" dirty="0"/>
          </a:p>
        </p:txBody>
      </p:sp>
      <p:sp>
        <p:nvSpPr>
          <p:cNvPr id="3" name="テキスト ボックス 33">
            <a:extLst>
              <a:ext uri="{FF2B5EF4-FFF2-40B4-BE49-F238E27FC236}">
                <a16:creationId xmlns:a16="http://schemas.microsoft.com/office/drawing/2014/main" id="{338B0D84-C199-4119-8981-49BC97C8E7A6}"/>
              </a:ext>
            </a:extLst>
          </p:cNvPr>
          <p:cNvSpPr txBox="1"/>
          <p:nvPr/>
        </p:nvSpPr>
        <p:spPr>
          <a:xfrm>
            <a:off x="10068309" y="5618089"/>
            <a:ext cx="1711015" cy="954107"/>
          </a:xfrm>
          <a:prstGeom prst="rect">
            <a:avLst/>
          </a:prstGeom>
          <a:solidFill>
            <a:srgbClr val="3E9288"/>
          </a:solidFill>
        </p:spPr>
        <p:txBody>
          <a:bodyPr wrap="square">
            <a:spAutoFit/>
          </a:bodyPr>
          <a:lstStyle/>
          <a:p>
            <a:pPr algn="ctr"/>
            <a:r>
              <a:rPr lang="zh-TW" altLang="en-US" sz="2800" b="1" dirty="0">
                <a:solidFill>
                  <a:schemeClr val="bg1"/>
                </a:solidFill>
                <a:latin typeface="游ゴシック" panose="020B0400000000000000" pitchFamily="50" charset="-128"/>
                <a:ea typeface="游ゴシック" panose="020B0400000000000000" pitchFamily="50" charset="-128"/>
              </a:rPr>
              <a:t>進化した</a:t>
            </a:r>
            <a:br>
              <a:rPr lang="en-US" altLang="zh-TW" sz="2800" b="1" dirty="0">
                <a:solidFill>
                  <a:schemeClr val="bg1"/>
                </a:solidFill>
                <a:latin typeface="游ゴシック" panose="020B0400000000000000" pitchFamily="50" charset="-128"/>
                <a:ea typeface="游ゴシック" panose="020B0400000000000000" pitchFamily="50" charset="-128"/>
              </a:rPr>
            </a:br>
            <a:r>
              <a:rPr lang="zh-TW" altLang="en-US" sz="2800" b="1" dirty="0">
                <a:solidFill>
                  <a:schemeClr val="bg1"/>
                </a:solidFill>
                <a:latin typeface="游ゴシック" panose="020B0400000000000000" pitchFamily="50" charset="-128"/>
                <a:ea typeface="游ゴシック" panose="020B0400000000000000" pitchFamily="50" charset="-128"/>
              </a:rPr>
              <a:t>特徴表現</a:t>
            </a:r>
            <a:endParaRPr lang="en-US" altLang="ja-JP" sz="2800" b="1" dirty="0">
              <a:solidFill>
                <a:schemeClr val="bg1"/>
              </a:solidFill>
              <a:latin typeface="游ゴシック" panose="020B0400000000000000" pitchFamily="50" charset="-128"/>
              <a:ea typeface="游ゴシック" panose="020B0400000000000000" pitchFamily="50" charset="-128"/>
            </a:endParaRPr>
          </a:p>
        </p:txBody>
      </p:sp>
      <p:sp>
        <p:nvSpPr>
          <p:cNvPr id="5" name="テキスト ボックス 33">
            <a:extLst>
              <a:ext uri="{FF2B5EF4-FFF2-40B4-BE49-F238E27FC236}">
                <a16:creationId xmlns:a16="http://schemas.microsoft.com/office/drawing/2014/main" id="{2F403388-6439-A1DB-BAB4-A4A4A9C6A638}"/>
              </a:ext>
            </a:extLst>
          </p:cNvPr>
          <p:cNvSpPr txBox="1"/>
          <p:nvPr/>
        </p:nvSpPr>
        <p:spPr>
          <a:xfrm>
            <a:off x="10080663" y="3813105"/>
            <a:ext cx="1711015" cy="954107"/>
          </a:xfrm>
          <a:prstGeom prst="rect">
            <a:avLst/>
          </a:prstGeom>
          <a:solidFill>
            <a:schemeClr val="accent1"/>
          </a:solidFill>
        </p:spPr>
        <p:txBody>
          <a:bodyPr wrap="square">
            <a:spAutoFit/>
          </a:bodyPr>
          <a:lstStyle/>
          <a:p>
            <a:pPr algn="ctr"/>
            <a:r>
              <a:rPr lang="zh-TW" altLang="en-US" sz="2800" b="1" dirty="0">
                <a:solidFill>
                  <a:schemeClr val="bg1"/>
                </a:solidFill>
                <a:latin typeface="游ゴシック" panose="020B0400000000000000" pitchFamily="50" charset="-128"/>
                <a:ea typeface="游ゴシック" panose="020B0400000000000000" pitchFamily="50" charset="-128"/>
              </a:rPr>
              <a:t>進化した</a:t>
            </a:r>
            <a:br>
              <a:rPr lang="en-US" altLang="zh-TW" sz="2800" b="1" dirty="0">
                <a:solidFill>
                  <a:schemeClr val="bg1"/>
                </a:solidFill>
                <a:latin typeface="游ゴシック" panose="020B0400000000000000" pitchFamily="50" charset="-128"/>
                <a:ea typeface="游ゴシック" panose="020B0400000000000000" pitchFamily="50" charset="-128"/>
              </a:rPr>
            </a:br>
            <a:r>
              <a:rPr lang="zh-TW" altLang="en-US" sz="2800" b="1" dirty="0">
                <a:solidFill>
                  <a:schemeClr val="bg1"/>
                </a:solidFill>
                <a:latin typeface="游ゴシック" panose="020B0400000000000000" pitchFamily="50" charset="-128"/>
                <a:ea typeface="游ゴシック" panose="020B0400000000000000" pitchFamily="50" charset="-128"/>
              </a:rPr>
              <a:t>モデル</a:t>
            </a:r>
            <a:endParaRPr lang="en-US" altLang="ja-JP" sz="2800" dirty="0">
              <a:solidFill>
                <a:schemeClr val="bg1"/>
              </a:solidFill>
              <a:latin typeface="游ゴシック" panose="020B0400000000000000" pitchFamily="50" charset="-128"/>
              <a:ea typeface="游ゴシック" panose="020B0400000000000000" pitchFamily="50" charset="-128"/>
            </a:endParaRPr>
          </a:p>
        </p:txBody>
      </p:sp>
      <p:cxnSp>
        <p:nvCxnSpPr>
          <p:cNvPr id="7" name="直線接點 6">
            <a:extLst>
              <a:ext uri="{FF2B5EF4-FFF2-40B4-BE49-F238E27FC236}">
                <a16:creationId xmlns:a16="http://schemas.microsoft.com/office/drawing/2014/main" id="{37C4889D-3610-ECCF-4730-DC645DEB05B6}"/>
              </a:ext>
            </a:extLst>
          </p:cNvPr>
          <p:cNvCxnSpPr>
            <a:cxnSpLocks/>
          </p:cNvCxnSpPr>
          <p:nvPr/>
        </p:nvCxnSpPr>
        <p:spPr>
          <a:xfrm>
            <a:off x="422695" y="5339751"/>
            <a:ext cx="11481758" cy="0"/>
          </a:xfrm>
          <a:prstGeom prst="line">
            <a:avLst/>
          </a:prstGeom>
          <a:ln w="2857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507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13"/>
                </p:tgtEl>
              </p:cMediaNode>
            </p:audio>
            <p:audio>
              <p:cMediaNode vol="80000">
                <p:cTn id="38" fill="hold" display="0">
                  <p:stCondLst>
                    <p:cond delay="indefinite"/>
                  </p:stCondLst>
                  <p:endCondLst>
                    <p:cond evt="onStopAudio" delay="0">
                      <p:tgtEl>
                        <p:sldTgt/>
                      </p:tgtEl>
                    </p:cond>
                  </p:endCondLst>
                </p:cTn>
                <p:tgtEl>
                  <p:spTgt spid="14"/>
                </p:tgtEl>
              </p:cMediaNode>
            </p:audio>
            <p:audio>
              <p:cMediaNode vol="80000">
                <p:cTn id="39" fill="hold" display="0">
                  <p:stCondLst>
                    <p:cond delay="indefinite"/>
                  </p:stCondLst>
                  <p:endCondLst>
                    <p:cond evt="onStopAudio" delay="0">
                      <p:tgtEl>
                        <p:sldTgt/>
                      </p:tgtEl>
                    </p:cond>
                  </p:endCondLst>
                </p:cTn>
                <p:tgtEl>
                  <p:spTgt spid="15"/>
                </p:tgtEl>
              </p:cMediaNode>
            </p:audio>
          </p:childTnLst>
        </p:cTn>
      </p:par>
    </p:tnLst>
    <p:bldLst>
      <p:bldP spid="3"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84B1966-BD95-861D-FBA2-A40B84260FB2}"/>
              </a:ext>
            </a:extLst>
          </p:cNvPr>
          <p:cNvSpPr>
            <a:spLocks noGrp="1"/>
          </p:cNvSpPr>
          <p:nvPr>
            <p:ph type="title"/>
          </p:nvPr>
        </p:nvSpPr>
        <p:spPr/>
        <p:txBody>
          <a:bodyPr/>
          <a:lstStyle/>
          <a:p>
            <a:r>
              <a:rPr kumimoji="1" lang="zh-TW" altLang="en-US" dirty="0"/>
              <a:t>古典</a:t>
            </a:r>
            <a:r>
              <a:rPr kumimoji="1" lang="en-US" altLang="zh-TW" dirty="0"/>
              <a:t>VC</a:t>
            </a:r>
            <a:r>
              <a:rPr kumimoji="1" lang="zh-TW" altLang="en-US" dirty="0"/>
              <a:t>システムのデメリット</a:t>
            </a:r>
          </a:p>
        </p:txBody>
      </p:sp>
      <p:sp>
        <p:nvSpPr>
          <p:cNvPr id="4" name="文字版面配置區 3">
            <a:extLst>
              <a:ext uri="{FF2B5EF4-FFF2-40B4-BE49-F238E27FC236}">
                <a16:creationId xmlns:a16="http://schemas.microsoft.com/office/drawing/2014/main" id="{16A9302A-7834-65A6-390E-2EB04A112409}"/>
              </a:ext>
            </a:extLst>
          </p:cNvPr>
          <p:cNvSpPr>
            <a:spLocks noGrp="1"/>
          </p:cNvSpPr>
          <p:nvPr>
            <p:ph type="body" sz="quarter" idx="11"/>
          </p:nvPr>
        </p:nvSpPr>
        <p:spPr/>
        <p:txBody>
          <a:bodyPr>
            <a:normAutofit fontScale="92500" lnSpcReduction="20000"/>
          </a:bodyPr>
          <a:lstStyle/>
          <a:p>
            <a:r>
              <a:rPr lang="zh-TW" altLang="en-US" dirty="0"/>
              <a:t>音声変換：深層学習</a:t>
            </a:r>
            <a:r>
              <a:rPr lang="ja-JP" altLang="en-US"/>
              <a:t>による</a:t>
            </a:r>
            <a:r>
              <a:rPr lang="zh-TW" altLang="en-US" dirty="0"/>
              <a:t>進展</a:t>
            </a:r>
          </a:p>
        </p:txBody>
      </p:sp>
      <p:pic>
        <p:nvPicPr>
          <p:cNvPr id="9" name="圖片 8">
            <a:extLst>
              <a:ext uri="{FF2B5EF4-FFF2-40B4-BE49-F238E27FC236}">
                <a16:creationId xmlns:a16="http://schemas.microsoft.com/office/drawing/2014/main" id="{953DFF2F-BD9B-BA4D-9E7A-38B50EDE38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8800" y="1807021"/>
            <a:ext cx="6368513" cy="1368441"/>
          </a:xfrm>
          <a:prstGeom prst="rect">
            <a:avLst/>
          </a:prstGeom>
        </p:spPr>
      </p:pic>
      <p:sp>
        <p:nvSpPr>
          <p:cNvPr id="10" name="文字方塊 9">
            <a:extLst>
              <a:ext uri="{FF2B5EF4-FFF2-40B4-BE49-F238E27FC236}">
                <a16:creationId xmlns:a16="http://schemas.microsoft.com/office/drawing/2014/main" id="{42AFBB18-F90E-AE3C-2197-4E93235FD92D}"/>
              </a:ext>
            </a:extLst>
          </p:cNvPr>
          <p:cNvSpPr txBox="1"/>
          <p:nvPr/>
        </p:nvSpPr>
        <p:spPr>
          <a:xfrm>
            <a:off x="7289485" y="1954583"/>
            <a:ext cx="851708" cy="369332"/>
          </a:xfrm>
          <a:prstGeom prst="rect">
            <a:avLst/>
          </a:prstGeom>
          <a:noFill/>
        </p:spPr>
        <p:txBody>
          <a:bodyPr wrap="none" rtlCol="0">
            <a:spAutoFit/>
          </a:bodyPr>
          <a:lstStyle/>
          <a:p>
            <a:r>
              <a:rPr kumimoji="1" lang="en-US" altLang="zh-TW" dirty="0"/>
              <a:t>source</a:t>
            </a:r>
            <a:endParaRPr kumimoji="1" lang="zh-TW" altLang="en-US" dirty="0"/>
          </a:p>
        </p:txBody>
      </p:sp>
      <p:sp>
        <p:nvSpPr>
          <p:cNvPr id="11" name="文字方塊 10">
            <a:extLst>
              <a:ext uri="{FF2B5EF4-FFF2-40B4-BE49-F238E27FC236}">
                <a16:creationId xmlns:a16="http://schemas.microsoft.com/office/drawing/2014/main" id="{CB308BFF-01AD-3C7A-72EE-3D87FF43EE1C}"/>
              </a:ext>
            </a:extLst>
          </p:cNvPr>
          <p:cNvSpPr txBox="1"/>
          <p:nvPr/>
        </p:nvSpPr>
        <p:spPr>
          <a:xfrm>
            <a:off x="9037615" y="1954583"/>
            <a:ext cx="792396" cy="369332"/>
          </a:xfrm>
          <a:prstGeom prst="rect">
            <a:avLst/>
          </a:prstGeom>
          <a:noFill/>
        </p:spPr>
        <p:txBody>
          <a:bodyPr wrap="none" rtlCol="0">
            <a:spAutoFit/>
          </a:bodyPr>
          <a:lstStyle/>
          <a:p>
            <a:r>
              <a:rPr kumimoji="1" lang="en-US" altLang="zh-TW"/>
              <a:t>target</a:t>
            </a:r>
            <a:endParaRPr kumimoji="1" lang="zh-TW" altLang="en-US" dirty="0"/>
          </a:p>
        </p:txBody>
      </p:sp>
      <p:sp>
        <p:nvSpPr>
          <p:cNvPr id="12" name="文字方塊 11">
            <a:extLst>
              <a:ext uri="{FF2B5EF4-FFF2-40B4-BE49-F238E27FC236}">
                <a16:creationId xmlns:a16="http://schemas.microsoft.com/office/drawing/2014/main" id="{99686829-9C6C-FA7E-8D05-13097E10E9C8}"/>
              </a:ext>
            </a:extLst>
          </p:cNvPr>
          <p:cNvSpPr txBox="1"/>
          <p:nvPr/>
        </p:nvSpPr>
        <p:spPr>
          <a:xfrm>
            <a:off x="10573225" y="1954583"/>
            <a:ext cx="1206099" cy="369332"/>
          </a:xfrm>
          <a:prstGeom prst="rect">
            <a:avLst/>
          </a:prstGeom>
          <a:noFill/>
        </p:spPr>
        <p:txBody>
          <a:bodyPr wrap="none" rtlCol="0">
            <a:spAutoFit/>
          </a:bodyPr>
          <a:lstStyle/>
          <a:p>
            <a:r>
              <a:rPr kumimoji="1" lang="en-US" altLang="zh-TW" dirty="0"/>
              <a:t>converted</a:t>
            </a:r>
            <a:endParaRPr kumimoji="1" lang="zh-TW" altLang="en-US" dirty="0"/>
          </a:p>
        </p:txBody>
      </p:sp>
      <p:pic>
        <p:nvPicPr>
          <p:cNvPr id="13" name="30001_VC">
            <a:hlinkClick r:id="" action="ppaction://media"/>
            <a:extLst>
              <a:ext uri="{FF2B5EF4-FFF2-40B4-BE49-F238E27FC236}">
                <a16:creationId xmlns:a16="http://schemas.microsoft.com/office/drawing/2014/main" id="{2201D4C0-9134-8E3C-FB9C-04FE941F10D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69874" y="2256725"/>
            <a:ext cx="812800" cy="812800"/>
          </a:xfrm>
          <a:prstGeom prst="rect">
            <a:avLst/>
          </a:prstGeom>
        </p:spPr>
      </p:pic>
      <p:pic>
        <p:nvPicPr>
          <p:cNvPr id="14" name="30001">
            <a:hlinkClick r:id="" action="ppaction://media"/>
            <a:extLst>
              <a:ext uri="{FF2B5EF4-FFF2-40B4-BE49-F238E27FC236}">
                <a16:creationId xmlns:a16="http://schemas.microsoft.com/office/drawing/2014/main" id="{AAED6860-4B3C-D5B6-5684-70A9FA1E70DB}"/>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293600" y="2255816"/>
            <a:ext cx="812800" cy="812800"/>
          </a:xfrm>
          <a:prstGeom prst="rect">
            <a:avLst/>
          </a:prstGeom>
        </p:spPr>
      </p:pic>
      <p:pic>
        <p:nvPicPr>
          <p:cNvPr id="15" name="30001">
            <a:hlinkClick r:id="" action="ppaction://media"/>
            <a:extLst>
              <a:ext uri="{FF2B5EF4-FFF2-40B4-BE49-F238E27FC236}">
                <a16:creationId xmlns:a16="http://schemas.microsoft.com/office/drawing/2014/main" id="{BF409541-945E-8D8D-CE26-896F0260EAAD}"/>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027413" y="2255816"/>
            <a:ext cx="812800" cy="812800"/>
          </a:xfrm>
          <a:prstGeom prst="rect">
            <a:avLst/>
          </a:prstGeom>
        </p:spPr>
      </p:pic>
      <p:sp>
        <p:nvSpPr>
          <p:cNvPr id="21" name="內容版面配置區 2">
            <a:extLst>
              <a:ext uri="{FF2B5EF4-FFF2-40B4-BE49-F238E27FC236}">
                <a16:creationId xmlns:a16="http://schemas.microsoft.com/office/drawing/2014/main" id="{3A85D73A-E725-8745-5920-A7B69B70AEB1}"/>
              </a:ext>
            </a:extLst>
          </p:cNvPr>
          <p:cNvSpPr>
            <a:spLocks noGrp="1"/>
          </p:cNvSpPr>
          <p:nvPr>
            <p:ph idx="1"/>
          </p:nvPr>
        </p:nvSpPr>
        <p:spPr>
          <a:xfrm>
            <a:off x="558800" y="3174792"/>
            <a:ext cx="11099800" cy="3468551"/>
          </a:xfrm>
        </p:spPr>
        <p:txBody>
          <a:bodyPr>
            <a:normAutofit fontScale="92500" lnSpcReduction="10000"/>
          </a:bodyPr>
          <a:lstStyle/>
          <a:p>
            <a:r>
              <a:rPr lang="zh-TW" altLang="en-US" u="sng" dirty="0"/>
              <a:t>フレームベース変換</a:t>
            </a:r>
            <a:r>
              <a:rPr lang="zh-TW" altLang="en-US" dirty="0"/>
              <a:t>による</a:t>
            </a:r>
            <a:r>
              <a:rPr lang="zh-TW" altLang="en-US" dirty="0">
                <a:solidFill>
                  <a:srgbClr val="C00000"/>
                </a:solidFill>
              </a:rPr>
              <a:t>不完全な韻律（</a:t>
            </a:r>
            <a:r>
              <a:rPr lang="en-US" altLang="zh-TW" dirty="0">
                <a:solidFill>
                  <a:srgbClr val="C00000"/>
                </a:solidFill>
              </a:rPr>
              <a:t>prosody</a:t>
            </a:r>
            <a:r>
              <a:rPr lang="zh-TW" altLang="en-US" dirty="0">
                <a:solidFill>
                  <a:srgbClr val="C00000"/>
                </a:solidFill>
              </a:rPr>
              <a:t>）変換</a:t>
            </a:r>
            <a:endParaRPr lang="en-US" altLang="zh-TW" u="sng" dirty="0"/>
          </a:p>
          <a:p>
            <a:pPr lvl="1"/>
            <a:r>
              <a:rPr lang="zh-TW" altLang="en-US" dirty="0"/>
              <a:t>長さが変換されてないため</a:t>
            </a:r>
            <a:endParaRPr lang="en-US" altLang="zh-TW" dirty="0"/>
          </a:p>
          <a:p>
            <a:r>
              <a:rPr lang="zh-TW" altLang="en-US" u="sng" dirty="0"/>
              <a:t>モデル表現力不足</a:t>
            </a:r>
            <a:r>
              <a:rPr lang="zh-TW" altLang="en-US" dirty="0"/>
              <a:t>による</a:t>
            </a:r>
            <a:r>
              <a:rPr lang="zh-TW" altLang="en-US" dirty="0">
                <a:solidFill>
                  <a:srgbClr val="C00000"/>
                </a:solidFill>
              </a:rPr>
              <a:t>音声品質低下</a:t>
            </a:r>
            <a:endParaRPr lang="en-US" altLang="zh-TW" u="sng" dirty="0"/>
          </a:p>
          <a:p>
            <a:pPr lvl="1"/>
            <a:r>
              <a:rPr lang="zh-TW" altLang="en-US" dirty="0"/>
              <a:t>古典的な機械学習モデル（</a:t>
            </a:r>
            <a:r>
              <a:rPr lang="en-US" altLang="zh-TW" dirty="0"/>
              <a:t>GMM</a:t>
            </a:r>
            <a:r>
              <a:rPr lang="zh-TW" altLang="en-US" dirty="0"/>
              <a:t>など）の表現力がそもそも低い</a:t>
            </a:r>
            <a:endParaRPr lang="en-US" altLang="zh-TW" dirty="0"/>
          </a:p>
          <a:p>
            <a:pPr lvl="1"/>
            <a:r>
              <a:rPr lang="zh-TW" altLang="en-US" dirty="0"/>
              <a:t>過多な仮設に基づく古典的なボコーダの音質が足りない</a:t>
            </a:r>
            <a:endParaRPr lang="en-US" altLang="zh-TW" dirty="0"/>
          </a:p>
          <a:p>
            <a:r>
              <a:rPr lang="zh-TW" altLang="en-US" u="sng" dirty="0"/>
              <a:t>パラレル学習</a:t>
            </a:r>
            <a:r>
              <a:rPr lang="zh-TW" altLang="en-US" dirty="0"/>
              <a:t>による</a:t>
            </a:r>
            <a:r>
              <a:rPr lang="zh-TW" altLang="en-US" dirty="0">
                <a:solidFill>
                  <a:srgbClr val="C00000"/>
                </a:solidFill>
              </a:rPr>
              <a:t>柔軟性が欠ける学習・変換処理</a:t>
            </a:r>
            <a:endParaRPr lang="en-US" altLang="zh-TW" u="sng" dirty="0"/>
          </a:p>
          <a:p>
            <a:pPr lvl="1"/>
            <a:r>
              <a:rPr lang="zh-TW" altLang="en-US" dirty="0"/>
              <a:t>パラレルデータの収録コストが高い</a:t>
            </a:r>
            <a:endParaRPr lang="en-US" altLang="zh-TW" dirty="0"/>
          </a:p>
          <a:p>
            <a:pPr lvl="1"/>
            <a:r>
              <a:rPr lang="zh-TW" altLang="en-US" dirty="0"/>
              <a:t>一対一</a:t>
            </a:r>
            <a:r>
              <a:rPr lang="en-US" altLang="zh-TW" dirty="0"/>
              <a:t>VC</a:t>
            </a:r>
            <a:r>
              <a:rPr lang="zh-TW" altLang="en-US" dirty="0"/>
              <a:t>に限られている</a:t>
            </a:r>
            <a:r>
              <a:rPr lang="en-US" altLang="zh-TW" dirty="0"/>
              <a:t> ⇨ </a:t>
            </a:r>
            <a:r>
              <a:rPr lang="zh-TW" altLang="en-US" dirty="0"/>
              <a:t>未知話者に対応不能</a:t>
            </a:r>
            <a:endParaRPr lang="en-US" altLang="zh-TW" dirty="0"/>
          </a:p>
        </p:txBody>
      </p:sp>
      <p:sp>
        <p:nvSpPr>
          <p:cNvPr id="3" name="テキスト ボックス 33">
            <a:extLst>
              <a:ext uri="{FF2B5EF4-FFF2-40B4-BE49-F238E27FC236}">
                <a16:creationId xmlns:a16="http://schemas.microsoft.com/office/drawing/2014/main" id="{338B0D84-C199-4119-8981-49BC97C8E7A6}"/>
              </a:ext>
            </a:extLst>
          </p:cNvPr>
          <p:cNvSpPr txBox="1"/>
          <p:nvPr/>
        </p:nvSpPr>
        <p:spPr>
          <a:xfrm>
            <a:off x="10068309" y="5618089"/>
            <a:ext cx="1711015" cy="954107"/>
          </a:xfrm>
          <a:prstGeom prst="rect">
            <a:avLst/>
          </a:prstGeom>
          <a:solidFill>
            <a:srgbClr val="3E9288"/>
          </a:solidFill>
        </p:spPr>
        <p:txBody>
          <a:bodyPr wrap="square">
            <a:spAutoFit/>
          </a:bodyPr>
          <a:lstStyle/>
          <a:p>
            <a:pPr algn="ctr"/>
            <a:r>
              <a:rPr lang="zh-TW" altLang="en-US" sz="2800" b="1" dirty="0">
                <a:solidFill>
                  <a:schemeClr val="bg1"/>
                </a:solidFill>
                <a:latin typeface="游ゴシック" panose="020B0400000000000000" pitchFamily="50" charset="-128"/>
                <a:ea typeface="游ゴシック" panose="020B0400000000000000" pitchFamily="50" charset="-128"/>
              </a:rPr>
              <a:t>進化した</a:t>
            </a:r>
            <a:br>
              <a:rPr lang="en-US" altLang="zh-TW" sz="2800" b="1" dirty="0">
                <a:solidFill>
                  <a:schemeClr val="bg1"/>
                </a:solidFill>
                <a:latin typeface="游ゴシック" panose="020B0400000000000000" pitchFamily="50" charset="-128"/>
                <a:ea typeface="游ゴシック" panose="020B0400000000000000" pitchFamily="50" charset="-128"/>
              </a:rPr>
            </a:br>
            <a:r>
              <a:rPr lang="zh-TW" altLang="en-US" sz="2800" b="1" dirty="0">
                <a:solidFill>
                  <a:schemeClr val="bg1"/>
                </a:solidFill>
                <a:latin typeface="游ゴシック" panose="020B0400000000000000" pitchFamily="50" charset="-128"/>
                <a:ea typeface="游ゴシック" panose="020B0400000000000000" pitchFamily="50" charset="-128"/>
              </a:rPr>
              <a:t>特徴表現</a:t>
            </a:r>
            <a:endParaRPr lang="en-US" altLang="ja-JP" sz="2800" b="1" dirty="0">
              <a:solidFill>
                <a:schemeClr val="bg1"/>
              </a:solidFill>
              <a:latin typeface="游ゴシック" panose="020B0400000000000000" pitchFamily="50" charset="-128"/>
              <a:ea typeface="游ゴシック" panose="020B0400000000000000" pitchFamily="50" charset="-128"/>
            </a:endParaRPr>
          </a:p>
        </p:txBody>
      </p:sp>
      <p:sp>
        <p:nvSpPr>
          <p:cNvPr id="5" name="テキスト ボックス 33">
            <a:extLst>
              <a:ext uri="{FF2B5EF4-FFF2-40B4-BE49-F238E27FC236}">
                <a16:creationId xmlns:a16="http://schemas.microsoft.com/office/drawing/2014/main" id="{2F403388-6439-A1DB-BAB4-A4A4A9C6A638}"/>
              </a:ext>
            </a:extLst>
          </p:cNvPr>
          <p:cNvSpPr txBox="1"/>
          <p:nvPr/>
        </p:nvSpPr>
        <p:spPr>
          <a:xfrm>
            <a:off x="10080663" y="3813105"/>
            <a:ext cx="1711015" cy="954107"/>
          </a:xfrm>
          <a:prstGeom prst="rect">
            <a:avLst/>
          </a:prstGeom>
          <a:solidFill>
            <a:schemeClr val="accent1"/>
          </a:solidFill>
        </p:spPr>
        <p:txBody>
          <a:bodyPr wrap="square">
            <a:spAutoFit/>
          </a:bodyPr>
          <a:lstStyle/>
          <a:p>
            <a:pPr algn="ctr"/>
            <a:r>
              <a:rPr lang="zh-TW" altLang="en-US" sz="2800" b="1" dirty="0">
                <a:solidFill>
                  <a:schemeClr val="bg1"/>
                </a:solidFill>
                <a:latin typeface="游ゴシック" panose="020B0400000000000000" pitchFamily="50" charset="-128"/>
                <a:ea typeface="游ゴシック" panose="020B0400000000000000" pitchFamily="50" charset="-128"/>
              </a:rPr>
              <a:t>進化した</a:t>
            </a:r>
            <a:br>
              <a:rPr lang="en-US" altLang="zh-TW" sz="2800" b="1" dirty="0">
                <a:solidFill>
                  <a:schemeClr val="bg1"/>
                </a:solidFill>
                <a:latin typeface="游ゴシック" panose="020B0400000000000000" pitchFamily="50" charset="-128"/>
                <a:ea typeface="游ゴシック" panose="020B0400000000000000" pitchFamily="50" charset="-128"/>
              </a:rPr>
            </a:br>
            <a:r>
              <a:rPr lang="zh-TW" altLang="en-US" sz="2800" b="1" dirty="0">
                <a:solidFill>
                  <a:schemeClr val="bg1"/>
                </a:solidFill>
                <a:latin typeface="游ゴシック" panose="020B0400000000000000" pitchFamily="50" charset="-128"/>
                <a:ea typeface="游ゴシック" panose="020B0400000000000000" pitchFamily="50" charset="-128"/>
              </a:rPr>
              <a:t>モデル</a:t>
            </a:r>
            <a:endParaRPr lang="en-US" altLang="ja-JP" sz="2800" dirty="0">
              <a:solidFill>
                <a:schemeClr val="bg1"/>
              </a:solidFill>
              <a:latin typeface="游ゴシック" panose="020B0400000000000000" pitchFamily="50" charset="-128"/>
              <a:ea typeface="游ゴシック" panose="020B0400000000000000" pitchFamily="50" charset="-128"/>
            </a:endParaRPr>
          </a:p>
        </p:txBody>
      </p:sp>
      <p:cxnSp>
        <p:nvCxnSpPr>
          <p:cNvPr id="7" name="直線接點 6">
            <a:extLst>
              <a:ext uri="{FF2B5EF4-FFF2-40B4-BE49-F238E27FC236}">
                <a16:creationId xmlns:a16="http://schemas.microsoft.com/office/drawing/2014/main" id="{37C4889D-3610-ECCF-4730-DC645DEB05B6}"/>
              </a:ext>
            </a:extLst>
          </p:cNvPr>
          <p:cNvCxnSpPr>
            <a:cxnSpLocks/>
          </p:cNvCxnSpPr>
          <p:nvPr/>
        </p:nvCxnSpPr>
        <p:spPr>
          <a:xfrm>
            <a:off x="422695" y="5339751"/>
            <a:ext cx="11481758" cy="0"/>
          </a:xfrm>
          <a:prstGeom prst="line">
            <a:avLst/>
          </a:prstGeom>
          <a:ln w="2857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id="{0F36F20A-492C-76FF-2875-4D85A68C7917}"/>
              </a:ext>
            </a:extLst>
          </p:cNvPr>
          <p:cNvSpPr/>
          <p:nvPr/>
        </p:nvSpPr>
        <p:spPr>
          <a:xfrm>
            <a:off x="422695" y="1137765"/>
            <a:ext cx="11556712" cy="2037022"/>
          </a:xfrm>
          <a:prstGeom prst="rect">
            <a:avLst/>
          </a:prstGeom>
          <a:solidFill>
            <a:srgbClr val="F8F8F8">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 name="矩形 7">
            <a:extLst>
              <a:ext uri="{FF2B5EF4-FFF2-40B4-BE49-F238E27FC236}">
                <a16:creationId xmlns:a16="http://schemas.microsoft.com/office/drawing/2014/main" id="{14EACEEF-0450-3C70-121D-D12FB4B9C465}"/>
              </a:ext>
            </a:extLst>
          </p:cNvPr>
          <p:cNvSpPr/>
          <p:nvPr/>
        </p:nvSpPr>
        <p:spPr>
          <a:xfrm>
            <a:off x="287547" y="4036152"/>
            <a:ext cx="11616906" cy="2536043"/>
          </a:xfrm>
          <a:prstGeom prst="rect">
            <a:avLst/>
          </a:prstGeom>
          <a:solidFill>
            <a:srgbClr val="F8F8F8">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6" name="矩形 15">
            <a:extLst>
              <a:ext uri="{FF2B5EF4-FFF2-40B4-BE49-F238E27FC236}">
                <a16:creationId xmlns:a16="http://schemas.microsoft.com/office/drawing/2014/main" id="{3039DD10-A448-1682-3F00-696694F91B90}"/>
              </a:ext>
            </a:extLst>
          </p:cNvPr>
          <p:cNvSpPr/>
          <p:nvPr/>
        </p:nvSpPr>
        <p:spPr>
          <a:xfrm>
            <a:off x="9911751" y="3747326"/>
            <a:ext cx="1992702" cy="288151"/>
          </a:xfrm>
          <a:prstGeom prst="rect">
            <a:avLst/>
          </a:prstGeom>
          <a:solidFill>
            <a:srgbClr val="F8F8F8">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163336494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3"/>
                </p:tgtEl>
              </p:cMediaNode>
            </p:audio>
            <p:audio>
              <p:cMediaNode vol="80000">
                <p:cTn id="3" fill="hold" display="0">
                  <p:stCondLst>
                    <p:cond delay="indefinite"/>
                  </p:stCondLst>
                  <p:endCondLst>
                    <p:cond evt="onStopAudio" delay="0">
                      <p:tgtEl>
                        <p:sldTgt/>
                      </p:tgtEl>
                    </p:cond>
                  </p:endCondLst>
                </p:cTn>
                <p:tgtEl>
                  <p:spTgt spid="14"/>
                </p:tgtEl>
              </p:cMediaNode>
            </p:audio>
            <p:audio>
              <p:cMediaNode vol="80000">
                <p:cTn id="4"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2DD95D2-508A-A5DD-8C1F-CAFA64253364}"/>
              </a:ext>
            </a:extLst>
          </p:cNvPr>
          <p:cNvSpPr>
            <a:spLocks noGrp="1"/>
          </p:cNvSpPr>
          <p:nvPr>
            <p:ph type="title"/>
          </p:nvPr>
        </p:nvSpPr>
        <p:spPr/>
        <p:txBody>
          <a:bodyPr/>
          <a:lstStyle/>
          <a:p>
            <a:r>
              <a:rPr lang="en-US" altLang="zh-TW" dirty="0"/>
              <a:t>S</a:t>
            </a:r>
            <a:r>
              <a:rPr kumimoji="1" lang="en-US" altLang="zh-TW" dirty="0"/>
              <a:t>equence-to-sequence (seq2seq) </a:t>
            </a:r>
            <a:r>
              <a:rPr kumimoji="1" lang="zh-TW" altLang="en-US" dirty="0"/>
              <a:t>モデル</a:t>
            </a:r>
          </a:p>
        </p:txBody>
      </p:sp>
      <p:sp>
        <p:nvSpPr>
          <p:cNvPr id="3" name="內容版面配置區 2">
            <a:extLst>
              <a:ext uri="{FF2B5EF4-FFF2-40B4-BE49-F238E27FC236}">
                <a16:creationId xmlns:a16="http://schemas.microsoft.com/office/drawing/2014/main" id="{0828627E-E3DD-C343-0B32-778DC484D935}"/>
              </a:ext>
            </a:extLst>
          </p:cNvPr>
          <p:cNvSpPr>
            <a:spLocks noGrp="1"/>
          </p:cNvSpPr>
          <p:nvPr>
            <p:ph idx="1"/>
          </p:nvPr>
        </p:nvSpPr>
        <p:spPr>
          <a:xfrm>
            <a:off x="558800" y="2013155"/>
            <a:ext cx="11195434" cy="4572000"/>
          </a:xfrm>
        </p:spPr>
        <p:txBody>
          <a:bodyPr/>
          <a:lstStyle/>
          <a:p>
            <a:r>
              <a:rPr kumimoji="1" lang="zh-TW" altLang="en-US" dirty="0">
                <a:sym typeface="Wingdings" pitchFamily="2" charset="2"/>
              </a:rPr>
              <a:t>自己回帰</a:t>
            </a:r>
            <a:r>
              <a:rPr kumimoji="1" lang="en-US" altLang="zh-TW" dirty="0">
                <a:sym typeface="Wingdings" pitchFamily="2" charset="2"/>
              </a:rPr>
              <a:t>(autoregressive; AR)</a:t>
            </a:r>
            <a:r>
              <a:rPr kumimoji="1" lang="zh-TW" altLang="en-US" dirty="0">
                <a:sym typeface="Wingdings" pitchFamily="2" charset="2"/>
              </a:rPr>
              <a:t>型系列音声変換</a:t>
            </a:r>
            <a:endParaRPr lang="en-US" altLang="zh-TW" dirty="0">
              <a:sym typeface="Wingdings" pitchFamily="2" charset="2"/>
            </a:endParaRPr>
          </a:p>
          <a:p>
            <a:pPr lvl="1"/>
            <a:r>
              <a:rPr kumimoji="1" lang="zh-TW" altLang="en-US" dirty="0">
                <a:sym typeface="Wingdings" pitchFamily="2" charset="2"/>
              </a:rPr>
              <a:t>昔は</a:t>
            </a:r>
            <a:r>
              <a:rPr kumimoji="1" lang="en-US" altLang="zh-TW" dirty="0">
                <a:sym typeface="Wingdings" pitchFamily="2" charset="2"/>
              </a:rPr>
              <a:t>RNN</a:t>
            </a:r>
            <a:r>
              <a:rPr lang="zh-TW" altLang="en-US" dirty="0">
                <a:sym typeface="Wingdings" pitchFamily="2" charset="2"/>
              </a:rPr>
              <a:t>、今は</a:t>
            </a:r>
            <a:r>
              <a:rPr kumimoji="1" lang="en-US" altLang="zh-TW" dirty="0">
                <a:sym typeface="Wingdings" pitchFamily="2" charset="2"/>
              </a:rPr>
              <a:t>Transformer</a:t>
            </a:r>
          </a:p>
          <a:p>
            <a:pPr lvl="1"/>
            <a:r>
              <a:rPr kumimoji="1" lang="zh-TW" altLang="en-US" dirty="0"/>
              <a:t>継続長モデリング◎</a:t>
            </a:r>
            <a:r>
              <a:rPr kumimoji="1" lang="en-US" altLang="zh-TW" dirty="0"/>
              <a:t> </a:t>
            </a:r>
            <a:r>
              <a:rPr kumimoji="1" lang="zh-TW" altLang="en-US" dirty="0"/>
              <a:t>⇨</a:t>
            </a:r>
            <a:r>
              <a:rPr kumimoji="1" lang="en-US" altLang="zh-TW" dirty="0"/>
              <a:t> </a:t>
            </a:r>
            <a:r>
              <a:rPr kumimoji="1" lang="zh-TW" altLang="en-US" dirty="0"/>
              <a:t>韻律モデリング◎</a:t>
            </a:r>
            <a:r>
              <a:rPr kumimoji="1" lang="en-US" altLang="zh-TW" dirty="0"/>
              <a:t> </a:t>
            </a:r>
            <a:r>
              <a:rPr kumimoji="1" lang="zh-TW" altLang="en-US" dirty="0"/>
              <a:t>⇨</a:t>
            </a:r>
            <a:r>
              <a:rPr kumimoji="1" lang="en-US" altLang="zh-TW" dirty="0"/>
              <a:t> </a:t>
            </a:r>
            <a:r>
              <a:rPr kumimoji="1" lang="en-US" altLang="zh-TW" dirty="0">
                <a:sym typeface="Wingdings" pitchFamily="2" charset="2"/>
              </a:rPr>
              <a:t></a:t>
            </a:r>
            <a:r>
              <a:rPr kumimoji="1" lang="en-US" altLang="zh-TW" dirty="0"/>
              <a:t> </a:t>
            </a:r>
          </a:p>
          <a:p>
            <a:pPr lvl="1"/>
            <a:r>
              <a:rPr lang="zh-TW" altLang="en-US" dirty="0"/>
              <a:t>アクセント、話速などは</a:t>
            </a:r>
            <a:r>
              <a:rPr lang="zh-TW" altLang="en-US" b="1" u="sng" dirty="0">
                <a:solidFill>
                  <a:srgbClr val="FF0000"/>
                </a:solidFill>
              </a:rPr>
              <a:t>話者類似度</a:t>
            </a:r>
            <a:r>
              <a:rPr lang="zh-TW" altLang="en-US" dirty="0"/>
              <a:t>に大きな影響</a:t>
            </a:r>
            <a:endParaRPr kumimoji="1" lang="zh-TW" altLang="en-US" dirty="0"/>
          </a:p>
        </p:txBody>
      </p:sp>
      <p:sp>
        <p:nvSpPr>
          <p:cNvPr id="4" name="文字版面配置區 3">
            <a:extLst>
              <a:ext uri="{FF2B5EF4-FFF2-40B4-BE49-F238E27FC236}">
                <a16:creationId xmlns:a16="http://schemas.microsoft.com/office/drawing/2014/main" id="{DF92EF31-C45B-8E69-468B-AFF116D836DB}"/>
              </a:ext>
            </a:extLst>
          </p:cNvPr>
          <p:cNvSpPr>
            <a:spLocks noGrp="1"/>
          </p:cNvSpPr>
          <p:nvPr>
            <p:ph type="body" sz="quarter" idx="11"/>
          </p:nvPr>
        </p:nvSpPr>
        <p:spPr/>
        <p:txBody>
          <a:bodyPr>
            <a:normAutofit fontScale="92500" lnSpcReduction="20000"/>
          </a:bodyPr>
          <a:lstStyle/>
          <a:p>
            <a:r>
              <a:rPr lang="zh-TW" altLang="en-US" dirty="0"/>
              <a:t>進化</a:t>
            </a:r>
            <a:r>
              <a:rPr lang="ja-JP" altLang="en-US"/>
              <a:t>したモデル</a:t>
            </a:r>
          </a:p>
        </p:txBody>
      </p:sp>
      <p:pic>
        <p:nvPicPr>
          <p:cNvPr id="33" name="圖片 32">
            <a:extLst>
              <a:ext uri="{FF2B5EF4-FFF2-40B4-BE49-F238E27FC236}">
                <a16:creationId xmlns:a16="http://schemas.microsoft.com/office/drawing/2014/main" id="{70050342-5566-0945-9C60-ECA44F120B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217" y="3812874"/>
            <a:ext cx="3792125" cy="2949431"/>
          </a:xfrm>
          <a:prstGeom prst="rect">
            <a:avLst/>
          </a:prstGeom>
        </p:spPr>
      </p:pic>
      <p:sp>
        <p:nvSpPr>
          <p:cNvPr id="34" name="文字方塊 33">
            <a:extLst>
              <a:ext uri="{FF2B5EF4-FFF2-40B4-BE49-F238E27FC236}">
                <a16:creationId xmlns:a16="http://schemas.microsoft.com/office/drawing/2014/main" id="{8AC444CE-AF40-F876-D76E-52ED578BE85F}"/>
              </a:ext>
            </a:extLst>
          </p:cNvPr>
          <p:cNvSpPr txBox="1"/>
          <p:nvPr/>
        </p:nvSpPr>
        <p:spPr>
          <a:xfrm>
            <a:off x="9044839" y="1667956"/>
            <a:ext cx="2709395" cy="369332"/>
          </a:xfrm>
          <a:prstGeom prst="rect">
            <a:avLst/>
          </a:prstGeom>
          <a:noFill/>
        </p:spPr>
        <p:txBody>
          <a:bodyPr wrap="none" rtlCol="0">
            <a:spAutoFit/>
          </a:bodyPr>
          <a:lstStyle/>
          <a:p>
            <a:pPr algn="r"/>
            <a:r>
              <a:rPr kumimoji="1" lang="en-US" altLang="zh-TW" dirty="0"/>
              <a:t>[</a:t>
            </a:r>
            <a:r>
              <a:rPr kumimoji="1" lang="zh-TW" altLang="en-US" dirty="0"/>
              <a:t>田中</a:t>
            </a:r>
            <a:r>
              <a:rPr kumimoji="1" lang="en-US" altLang="zh-TW" dirty="0"/>
              <a:t>+ ‘19] [Huang+ ‘20]</a:t>
            </a:r>
            <a:endParaRPr kumimoji="1" lang="zh-TW" altLang="en-US" dirty="0"/>
          </a:p>
        </p:txBody>
      </p:sp>
      <p:pic>
        <p:nvPicPr>
          <p:cNvPr id="36" name="arctic_b0440">
            <a:hlinkClick r:id="" action="ppaction://media"/>
            <a:extLst>
              <a:ext uri="{FF2B5EF4-FFF2-40B4-BE49-F238E27FC236}">
                <a16:creationId xmlns:a16="http://schemas.microsoft.com/office/drawing/2014/main" id="{574B588C-A083-6FA4-0204-CF37DEC19CC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62195" y="4414313"/>
            <a:ext cx="812800" cy="812800"/>
          </a:xfrm>
          <a:prstGeom prst="rect">
            <a:avLst/>
          </a:prstGeom>
        </p:spPr>
      </p:pic>
      <p:sp>
        <p:nvSpPr>
          <p:cNvPr id="37" name="文字方塊 36">
            <a:extLst>
              <a:ext uri="{FF2B5EF4-FFF2-40B4-BE49-F238E27FC236}">
                <a16:creationId xmlns:a16="http://schemas.microsoft.com/office/drawing/2014/main" id="{ED482CF3-A5C6-DCFB-F970-92DFA8737ABB}"/>
              </a:ext>
            </a:extLst>
          </p:cNvPr>
          <p:cNvSpPr txBox="1"/>
          <p:nvPr/>
        </p:nvSpPr>
        <p:spPr>
          <a:xfrm>
            <a:off x="6523287" y="3983843"/>
            <a:ext cx="851708" cy="369332"/>
          </a:xfrm>
          <a:prstGeom prst="rect">
            <a:avLst/>
          </a:prstGeom>
          <a:noFill/>
        </p:spPr>
        <p:txBody>
          <a:bodyPr wrap="none" rtlCol="0">
            <a:spAutoFit/>
          </a:bodyPr>
          <a:lstStyle/>
          <a:p>
            <a:r>
              <a:rPr kumimoji="1" lang="en-US" altLang="zh-TW" dirty="0"/>
              <a:t>source</a:t>
            </a:r>
            <a:endParaRPr kumimoji="1" lang="zh-TW" altLang="en-US" dirty="0"/>
          </a:p>
        </p:txBody>
      </p:sp>
      <p:sp>
        <p:nvSpPr>
          <p:cNvPr id="38" name="文字方塊 37">
            <a:extLst>
              <a:ext uri="{FF2B5EF4-FFF2-40B4-BE49-F238E27FC236}">
                <a16:creationId xmlns:a16="http://schemas.microsoft.com/office/drawing/2014/main" id="{315EFCC8-922C-3553-432D-D5AFDDE5C348}"/>
              </a:ext>
            </a:extLst>
          </p:cNvPr>
          <p:cNvSpPr txBox="1"/>
          <p:nvPr/>
        </p:nvSpPr>
        <p:spPr>
          <a:xfrm>
            <a:off x="8271417" y="3983843"/>
            <a:ext cx="792396" cy="369332"/>
          </a:xfrm>
          <a:prstGeom prst="rect">
            <a:avLst/>
          </a:prstGeom>
          <a:noFill/>
        </p:spPr>
        <p:txBody>
          <a:bodyPr wrap="none" rtlCol="0">
            <a:spAutoFit/>
          </a:bodyPr>
          <a:lstStyle/>
          <a:p>
            <a:r>
              <a:rPr kumimoji="1" lang="en-US" altLang="zh-TW"/>
              <a:t>target</a:t>
            </a:r>
            <a:endParaRPr kumimoji="1" lang="zh-TW" altLang="en-US" dirty="0"/>
          </a:p>
        </p:txBody>
      </p:sp>
      <p:sp>
        <p:nvSpPr>
          <p:cNvPr id="39" name="文字方塊 38">
            <a:extLst>
              <a:ext uri="{FF2B5EF4-FFF2-40B4-BE49-F238E27FC236}">
                <a16:creationId xmlns:a16="http://schemas.microsoft.com/office/drawing/2014/main" id="{1EF2AFCB-BBC1-46A0-AE65-F571F751D044}"/>
              </a:ext>
            </a:extLst>
          </p:cNvPr>
          <p:cNvSpPr txBox="1"/>
          <p:nvPr/>
        </p:nvSpPr>
        <p:spPr>
          <a:xfrm>
            <a:off x="9807027" y="3983843"/>
            <a:ext cx="1206099" cy="369332"/>
          </a:xfrm>
          <a:prstGeom prst="rect">
            <a:avLst/>
          </a:prstGeom>
          <a:noFill/>
        </p:spPr>
        <p:txBody>
          <a:bodyPr wrap="none" rtlCol="0">
            <a:spAutoFit/>
          </a:bodyPr>
          <a:lstStyle/>
          <a:p>
            <a:r>
              <a:rPr kumimoji="1" lang="en-US" altLang="zh-TW" dirty="0"/>
              <a:t>converted</a:t>
            </a:r>
            <a:endParaRPr kumimoji="1" lang="zh-TW" altLang="en-US" dirty="0"/>
          </a:p>
        </p:txBody>
      </p:sp>
      <p:pic>
        <p:nvPicPr>
          <p:cNvPr id="40" name="arctic_b0440">
            <a:hlinkClick r:id="" action="ppaction://media"/>
            <a:extLst>
              <a:ext uri="{FF2B5EF4-FFF2-40B4-BE49-F238E27FC236}">
                <a16:creationId xmlns:a16="http://schemas.microsoft.com/office/drawing/2014/main" id="{BB2C2A14-BA0C-88D2-D037-0531422A067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245426" y="4414313"/>
            <a:ext cx="812800" cy="812800"/>
          </a:xfrm>
          <a:prstGeom prst="rect">
            <a:avLst/>
          </a:prstGeom>
        </p:spPr>
      </p:pic>
      <p:pic>
        <p:nvPicPr>
          <p:cNvPr id="41" name="arctic_b0440-feats_gen">
            <a:hlinkClick r:id="" action="ppaction://media"/>
            <a:extLst>
              <a:ext uri="{FF2B5EF4-FFF2-40B4-BE49-F238E27FC236}">
                <a16:creationId xmlns:a16="http://schemas.microsoft.com/office/drawing/2014/main" id="{1A793774-95AF-DDFE-41A0-AB4EC0A580C5}"/>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0003676" y="4414313"/>
            <a:ext cx="812800" cy="812800"/>
          </a:xfrm>
          <a:prstGeom prst="rect">
            <a:avLst/>
          </a:prstGeom>
        </p:spPr>
      </p:pic>
      <p:sp>
        <p:nvSpPr>
          <p:cNvPr id="5" name="テキスト ボックス 33">
            <a:extLst>
              <a:ext uri="{FF2B5EF4-FFF2-40B4-BE49-F238E27FC236}">
                <a16:creationId xmlns:a16="http://schemas.microsoft.com/office/drawing/2014/main" id="{8E0ACC11-537F-1FBB-0A14-88D05D2D4E65}"/>
              </a:ext>
            </a:extLst>
          </p:cNvPr>
          <p:cNvSpPr txBox="1"/>
          <p:nvPr/>
        </p:nvSpPr>
        <p:spPr>
          <a:xfrm>
            <a:off x="5694391" y="5380336"/>
            <a:ext cx="6059843" cy="923330"/>
          </a:xfrm>
          <a:prstGeom prst="rect">
            <a:avLst/>
          </a:prstGeom>
          <a:solidFill>
            <a:srgbClr val="C03835"/>
          </a:solidFill>
        </p:spPr>
        <p:txBody>
          <a:bodyPr wrap="square">
            <a:spAutoFit/>
          </a:bodyPr>
          <a:lstStyle/>
          <a:p>
            <a:r>
              <a:rPr lang="zh-TW" altLang="en-US" b="1" dirty="0">
                <a:solidFill>
                  <a:schemeClr val="bg1"/>
                </a:solidFill>
                <a:latin typeface="游ゴシック" panose="020B0400000000000000" pitchFamily="50" charset="-128"/>
                <a:ea typeface="游ゴシック" panose="020B0400000000000000" pitchFamily="50" charset="-128"/>
              </a:rPr>
              <a:t>デメリット</a:t>
            </a:r>
            <a:endParaRPr lang="en-US" altLang="ja-JP" b="1" dirty="0">
              <a:solidFill>
                <a:schemeClr val="bg1"/>
              </a:solidFill>
              <a:latin typeface="游ゴシック" panose="020B0400000000000000" pitchFamily="50" charset="-128"/>
              <a:ea typeface="游ゴシック" panose="020B0400000000000000" pitchFamily="50" charset="-128"/>
            </a:endParaRPr>
          </a:p>
          <a:p>
            <a:pPr marL="342900" indent="-342900">
              <a:buFont typeface="+mj-lt"/>
              <a:buAutoNum type="arabicParenR"/>
            </a:pPr>
            <a:r>
              <a:rPr lang="en-US" altLang="ja-JP" b="1" dirty="0">
                <a:solidFill>
                  <a:schemeClr val="bg1"/>
                </a:solidFill>
                <a:latin typeface="游ゴシック" panose="020B0400000000000000" pitchFamily="50" charset="-128"/>
                <a:ea typeface="游ゴシック" panose="020B0400000000000000" pitchFamily="50" charset="-128"/>
              </a:rPr>
              <a:t>AR</a:t>
            </a:r>
            <a:r>
              <a:rPr lang="zh-TW" altLang="en-US" b="1" dirty="0">
                <a:solidFill>
                  <a:schemeClr val="bg1"/>
                </a:solidFill>
                <a:latin typeface="游ゴシック" panose="020B0400000000000000" pitchFamily="50" charset="-128"/>
                <a:ea typeface="游ゴシック" panose="020B0400000000000000" pitchFamily="50" charset="-128"/>
              </a:rPr>
              <a:t>モデルは頑健性が低い</a:t>
            </a:r>
            <a:r>
              <a:rPr lang="en-US" altLang="ja-JP" b="1" dirty="0">
                <a:solidFill>
                  <a:schemeClr val="bg1"/>
                </a:solidFill>
                <a:latin typeface="游ゴシック" panose="020B0400000000000000" pitchFamily="50" charset="-128"/>
                <a:ea typeface="游ゴシック" panose="020B0400000000000000" pitchFamily="50" charset="-128"/>
              </a:rPr>
              <a:t>(</a:t>
            </a:r>
            <a:r>
              <a:rPr lang="zh-TW" altLang="en-US" b="1" dirty="0">
                <a:solidFill>
                  <a:schemeClr val="bg1"/>
                </a:solidFill>
                <a:latin typeface="游ゴシック" panose="020B0400000000000000" pitchFamily="50" charset="-128"/>
                <a:ea typeface="游ゴシック" panose="020B0400000000000000" pitchFamily="50" charset="-128"/>
              </a:rPr>
              <a:t>繰返し、誤字など</a:t>
            </a:r>
            <a:r>
              <a:rPr lang="en-US" altLang="ja-JP" b="1" dirty="0">
                <a:solidFill>
                  <a:schemeClr val="bg1"/>
                </a:solidFill>
                <a:latin typeface="游ゴシック" panose="020B0400000000000000" pitchFamily="50" charset="-128"/>
                <a:ea typeface="游ゴシック" panose="020B0400000000000000" pitchFamily="50" charset="-128"/>
              </a:rPr>
              <a:t>)</a:t>
            </a:r>
          </a:p>
          <a:p>
            <a:pPr marL="342900" indent="-342900">
              <a:buFont typeface="+mj-lt"/>
              <a:buAutoNum type="arabicParenR"/>
            </a:pPr>
            <a:r>
              <a:rPr lang="en-US" altLang="ja-JP" b="1" dirty="0">
                <a:solidFill>
                  <a:schemeClr val="bg1"/>
                </a:solidFill>
                <a:latin typeface="游ゴシック" panose="020B0400000000000000" pitchFamily="50" charset="-128"/>
                <a:ea typeface="游ゴシック" panose="020B0400000000000000" pitchFamily="50" charset="-128"/>
              </a:rPr>
              <a:t>(1)</a:t>
            </a:r>
            <a:r>
              <a:rPr lang="zh-TW" altLang="en-US" b="1" dirty="0">
                <a:solidFill>
                  <a:schemeClr val="bg1"/>
                </a:solidFill>
                <a:latin typeface="游ゴシック" panose="020B0400000000000000" pitchFamily="50" charset="-128"/>
                <a:ea typeface="游ゴシック" panose="020B0400000000000000" pitchFamily="50" charset="-128"/>
              </a:rPr>
              <a:t>を避けるため、</a:t>
            </a:r>
            <a:r>
              <a:rPr lang="en-US" altLang="zh-TW" b="1" dirty="0">
                <a:solidFill>
                  <a:schemeClr val="bg1"/>
                </a:solidFill>
                <a:latin typeface="游ゴシック" panose="020B0400000000000000" pitchFamily="50" charset="-128"/>
                <a:ea typeface="游ゴシック" panose="020B0400000000000000" pitchFamily="50" charset="-128"/>
              </a:rPr>
              <a:t>1</a:t>
            </a:r>
            <a:r>
              <a:rPr lang="zh-TW" altLang="en-US" b="1" dirty="0">
                <a:solidFill>
                  <a:schemeClr val="bg1"/>
                </a:solidFill>
                <a:latin typeface="游ゴシック" panose="020B0400000000000000" pitchFamily="50" charset="-128"/>
                <a:ea typeface="游ゴシック" panose="020B0400000000000000" pitchFamily="50" charset="-128"/>
              </a:rPr>
              <a:t>時間以上のデータが必要</a:t>
            </a:r>
            <a:endParaRPr lang="en-US" altLang="ja-JP" b="1"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06857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6"/>
                </p:tgtEl>
              </p:cMediaNode>
            </p:audio>
            <p:audio>
              <p:cMediaNode vol="80000">
                <p:cTn id="26" fill="hold" display="0">
                  <p:stCondLst>
                    <p:cond delay="indefinite"/>
                  </p:stCondLst>
                  <p:endCondLst>
                    <p:cond evt="onStopAudio" delay="0">
                      <p:tgtEl>
                        <p:sldTgt/>
                      </p:tgtEl>
                    </p:cond>
                  </p:endCondLst>
                </p:cTn>
                <p:tgtEl>
                  <p:spTgt spid="40"/>
                </p:tgtEl>
              </p:cMediaNode>
            </p:audio>
            <p:audio>
              <p:cMediaNode vol="80000">
                <p:cTn id="27" fill="hold" display="0">
                  <p:stCondLst>
                    <p:cond delay="indefinite"/>
                  </p:stCondLst>
                  <p:endCondLst>
                    <p:cond evt="onStopAudio" delay="0">
                      <p:tgtEl>
                        <p:sldTgt/>
                      </p:tgtEl>
                    </p:cond>
                  </p:endCondLst>
                </p:cTn>
                <p:tgtEl>
                  <p:spTgt spid="41"/>
                </p:tgtEl>
              </p:cMediaNode>
            </p:audio>
          </p:childTnLst>
        </p:cTn>
      </p:par>
    </p:tnLst>
    <p:bldLst>
      <p:bldP spid="37" grpId="0"/>
      <p:bldP spid="38" grpId="0"/>
      <p:bldP spid="39" grpId="0"/>
      <p:bldP spid="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2DD95D2-508A-A5DD-8C1F-CAFA64253364}"/>
              </a:ext>
            </a:extLst>
          </p:cNvPr>
          <p:cNvSpPr>
            <a:spLocks noGrp="1"/>
          </p:cNvSpPr>
          <p:nvPr>
            <p:ph type="title"/>
          </p:nvPr>
        </p:nvSpPr>
        <p:spPr/>
        <p:txBody>
          <a:bodyPr/>
          <a:lstStyle/>
          <a:p>
            <a:r>
              <a:rPr lang="zh-TW" altLang="en-US" dirty="0"/>
              <a:t>非自己回帰型</a:t>
            </a:r>
            <a:r>
              <a:rPr lang="en-US" altLang="zh-TW" dirty="0"/>
              <a:t>seq2seq</a:t>
            </a:r>
            <a:r>
              <a:rPr lang="zh-TW" altLang="en-US" dirty="0"/>
              <a:t>音声変換</a:t>
            </a:r>
            <a:endParaRPr kumimoji="1" lang="zh-TW" altLang="en-US" dirty="0"/>
          </a:p>
        </p:txBody>
      </p:sp>
      <p:sp>
        <p:nvSpPr>
          <p:cNvPr id="4" name="文字版面配置區 3">
            <a:extLst>
              <a:ext uri="{FF2B5EF4-FFF2-40B4-BE49-F238E27FC236}">
                <a16:creationId xmlns:a16="http://schemas.microsoft.com/office/drawing/2014/main" id="{DF92EF31-C45B-8E69-468B-AFF116D836DB}"/>
              </a:ext>
            </a:extLst>
          </p:cNvPr>
          <p:cNvSpPr>
            <a:spLocks noGrp="1"/>
          </p:cNvSpPr>
          <p:nvPr>
            <p:ph type="body" sz="quarter" idx="11"/>
          </p:nvPr>
        </p:nvSpPr>
        <p:spPr/>
        <p:txBody>
          <a:bodyPr>
            <a:normAutofit fontScale="92500" lnSpcReduction="20000"/>
          </a:bodyPr>
          <a:lstStyle/>
          <a:p>
            <a:r>
              <a:rPr lang="zh-TW" altLang="en-US" dirty="0"/>
              <a:t>進化</a:t>
            </a:r>
            <a:r>
              <a:rPr lang="ja-JP" altLang="en-US"/>
              <a:t>したモデル</a:t>
            </a:r>
          </a:p>
        </p:txBody>
      </p:sp>
      <p:sp>
        <p:nvSpPr>
          <p:cNvPr id="5" name="文字方塊 4">
            <a:extLst>
              <a:ext uri="{FF2B5EF4-FFF2-40B4-BE49-F238E27FC236}">
                <a16:creationId xmlns:a16="http://schemas.microsoft.com/office/drawing/2014/main" id="{C5B47EC9-82F2-9C26-9204-4081BF66010E}"/>
              </a:ext>
            </a:extLst>
          </p:cNvPr>
          <p:cNvSpPr txBox="1"/>
          <p:nvPr/>
        </p:nvSpPr>
        <p:spPr>
          <a:xfrm>
            <a:off x="8938283" y="4894987"/>
            <a:ext cx="1228220" cy="369332"/>
          </a:xfrm>
          <a:prstGeom prst="rect">
            <a:avLst/>
          </a:prstGeom>
          <a:noFill/>
        </p:spPr>
        <p:txBody>
          <a:bodyPr wrap="none" rtlCol="0">
            <a:spAutoFit/>
          </a:bodyPr>
          <a:lstStyle/>
          <a:p>
            <a:pPr algn="r"/>
            <a:r>
              <a:rPr kumimoji="1" lang="en-US" altLang="zh-TW" dirty="0"/>
              <a:t>[</a:t>
            </a:r>
            <a:r>
              <a:rPr lang="en-US" altLang="zh-TW" dirty="0"/>
              <a:t>Ren</a:t>
            </a:r>
            <a:r>
              <a:rPr kumimoji="1" lang="en-US" altLang="zh-TW" dirty="0"/>
              <a:t>+ ‘</a:t>
            </a:r>
            <a:r>
              <a:rPr lang="en-US" altLang="zh-TW" dirty="0"/>
              <a:t>20</a:t>
            </a:r>
            <a:r>
              <a:rPr kumimoji="1" lang="en-US" altLang="zh-TW" dirty="0"/>
              <a:t>]</a:t>
            </a:r>
          </a:p>
        </p:txBody>
      </p:sp>
      <p:sp>
        <p:nvSpPr>
          <p:cNvPr id="9" name="內容版面配置區 8">
            <a:extLst>
              <a:ext uri="{FF2B5EF4-FFF2-40B4-BE49-F238E27FC236}">
                <a16:creationId xmlns:a16="http://schemas.microsoft.com/office/drawing/2014/main" id="{654567A5-C8F0-EED3-8800-721DA07D94EF}"/>
              </a:ext>
            </a:extLst>
          </p:cNvPr>
          <p:cNvSpPr>
            <a:spLocks noGrp="1"/>
          </p:cNvSpPr>
          <p:nvPr>
            <p:ph idx="1"/>
          </p:nvPr>
        </p:nvSpPr>
        <p:spPr/>
        <p:txBody>
          <a:bodyPr>
            <a:normAutofit/>
          </a:bodyPr>
          <a:lstStyle/>
          <a:p>
            <a:r>
              <a:rPr lang="en-US" altLang="zh-TW" dirty="0"/>
              <a:t>AR</a:t>
            </a:r>
            <a:r>
              <a:rPr lang="zh-TW" altLang="en-US" dirty="0"/>
              <a:t>型</a:t>
            </a:r>
            <a:r>
              <a:rPr lang="en-US" altLang="zh-TW" dirty="0"/>
              <a:t>seq2seq</a:t>
            </a:r>
            <a:r>
              <a:rPr lang="zh-TW" altLang="en-US" dirty="0"/>
              <a:t>モデルが難しい理由：</a:t>
            </a:r>
            <a:r>
              <a:rPr lang="en-US" altLang="zh-TW" dirty="0"/>
              <a:t>2</a:t>
            </a:r>
            <a:r>
              <a:rPr lang="zh-TW" altLang="en-US" dirty="0"/>
              <a:t>つのことを同時にしようとしている</a:t>
            </a:r>
            <a:endParaRPr lang="en-US" altLang="zh-TW" dirty="0"/>
          </a:p>
          <a:p>
            <a:pPr marL="914400" lvl="1" indent="-457200">
              <a:buFont typeface="+mj-lt"/>
              <a:buAutoNum type="arabicPeriod"/>
            </a:pPr>
            <a:r>
              <a:rPr lang="zh-TW" altLang="en-US" dirty="0"/>
              <a:t>継続長モデリング</a:t>
            </a:r>
            <a:endParaRPr lang="en-US" altLang="zh-TW" dirty="0"/>
          </a:p>
          <a:p>
            <a:pPr marL="914400" lvl="1" indent="-457200">
              <a:buFont typeface="+mj-lt"/>
              <a:buAutoNum type="arabicPeriod"/>
            </a:pPr>
            <a:r>
              <a:rPr lang="zh-TW" altLang="en-US" dirty="0"/>
              <a:t>音響モデリング</a:t>
            </a:r>
            <a:endParaRPr lang="en-US" altLang="zh-TW" dirty="0"/>
          </a:p>
          <a:p>
            <a:r>
              <a:rPr lang="zh-TW" altLang="en-US" dirty="0"/>
              <a:t>非自己回帰型</a:t>
            </a:r>
            <a:r>
              <a:rPr lang="en-US" altLang="zh-TW" dirty="0"/>
              <a:t>seq2seq</a:t>
            </a:r>
            <a:r>
              <a:rPr lang="zh-TW" altLang="en-US" dirty="0"/>
              <a:t>モデル：継続長と音響モデリングを分離</a:t>
            </a:r>
            <a:endParaRPr lang="en-US" altLang="zh-TW" dirty="0"/>
          </a:p>
          <a:p>
            <a:pPr lvl="1"/>
            <a:r>
              <a:rPr lang="zh-TW" altLang="en-US" b="1" u="sng" dirty="0">
                <a:solidFill>
                  <a:srgbClr val="FF0000"/>
                </a:solidFill>
              </a:rPr>
              <a:t>継続長予測器</a:t>
            </a:r>
            <a:r>
              <a:rPr lang="zh-TW" altLang="en-US" dirty="0"/>
              <a:t>：各フレームの継続長を予測する</a:t>
            </a:r>
            <a:endParaRPr lang="en-US" altLang="zh-TW" dirty="0"/>
          </a:p>
          <a:p>
            <a:pPr lvl="1"/>
            <a:r>
              <a:rPr lang="zh-TW" altLang="en-US" dirty="0"/>
              <a:t>代表する手法：</a:t>
            </a:r>
            <a:r>
              <a:rPr lang="en-US" altLang="zh-TW" dirty="0" err="1"/>
              <a:t>FastSpeech</a:t>
            </a:r>
            <a:r>
              <a:rPr lang="en-US" altLang="zh-TW" dirty="0"/>
              <a:t> 1 &amp; 2 (FS1 &amp; FS2)</a:t>
            </a:r>
          </a:p>
          <a:p>
            <a:pPr lvl="1"/>
            <a:r>
              <a:rPr lang="zh-TW" altLang="en-US" dirty="0"/>
              <a:t>継続長予測器を学習するために</a:t>
            </a:r>
            <a:r>
              <a:rPr lang="zh-TW" altLang="en-US" b="1" u="sng" dirty="0">
                <a:solidFill>
                  <a:srgbClr val="FF0000"/>
                </a:solidFill>
              </a:rPr>
              <a:t>正解継続長</a:t>
            </a:r>
            <a:r>
              <a:rPr lang="zh-TW" altLang="en-US" dirty="0"/>
              <a:t>が必要</a:t>
            </a:r>
            <a:endParaRPr lang="en-US" altLang="zh-TW" dirty="0"/>
          </a:p>
          <a:p>
            <a:pPr lvl="2"/>
            <a:r>
              <a:rPr lang="zh-TW" altLang="en-US" dirty="0"/>
              <a:t>教師モデルから蒸留する</a:t>
            </a:r>
            <a:endParaRPr lang="en-US" altLang="zh-TW" dirty="0"/>
          </a:p>
          <a:p>
            <a:pPr lvl="2"/>
            <a:r>
              <a:rPr lang="zh-TW" altLang="en-US" dirty="0"/>
              <a:t>自動</a:t>
            </a:r>
            <a:r>
              <a:rPr lang="ja-JP" altLang="en-US"/>
              <a:t>アライメント</a:t>
            </a:r>
            <a:r>
              <a:rPr lang="zh-TW" altLang="en-US" dirty="0"/>
              <a:t>探索</a:t>
            </a:r>
          </a:p>
        </p:txBody>
      </p:sp>
      <p:sp>
        <p:nvSpPr>
          <p:cNvPr id="12" name="テキスト ボックス 33">
            <a:extLst>
              <a:ext uri="{FF2B5EF4-FFF2-40B4-BE49-F238E27FC236}">
                <a16:creationId xmlns:a16="http://schemas.microsoft.com/office/drawing/2014/main" id="{9C22D1FE-7CCF-F55A-02F6-81F6D5A2272E}"/>
              </a:ext>
            </a:extLst>
          </p:cNvPr>
          <p:cNvSpPr txBox="1"/>
          <p:nvPr/>
        </p:nvSpPr>
        <p:spPr>
          <a:xfrm>
            <a:off x="7852915" y="2887118"/>
            <a:ext cx="3611592" cy="707886"/>
          </a:xfrm>
          <a:prstGeom prst="rect">
            <a:avLst/>
          </a:prstGeom>
          <a:solidFill>
            <a:srgbClr val="3E9288"/>
          </a:solidFill>
        </p:spPr>
        <p:txBody>
          <a:bodyPr wrap="square">
            <a:spAutoFit/>
          </a:bodyPr>
          <a:lstStyle/>
          <a:p>
            <a:pPr algn="ctr"/>
            <a:r>
              <a:rPr lang="zh-TW" altLang="en-US" sz="2000" b="1" dirty="0">
                <a:solidFill>
                  <a:schemeClr val="bg1"/>
                </a:solidFill>
                <a:latin typeface="游ゴシック" panose="020B0400000000000000" pitchFamily="50" charset="-128"/>
                <a:ea typeface="游ゴシック" panose="020B0400000000000000" pitchFamily="50" charset="-128"/>
              </a:rPr>
              <a:t>同じ問題はテキスト音声合成タスクにも起こる</a:t>
            </a:r>
            <a:endParaRPr lang="en-US" altLang="ja-JP" sz="2000" b="1" dirty="0">
              <a:solidFill>
                <a:schemeClr val="bg1"/>
              </a:solidFill>
              <a:latin typeface="游ゴシック" panose="020B0400000000000000" pitchFamily="50" charset="-128"/>
              <a:ea typeface="游ゴシック" panose="020B0400000000000000" pitchFamily="50" charset="-128"/>
            </a:endParaRPr>
          </a:p>
        </p:txBody>
      </p:sp>
      <p:sp>
        <p:nvSpPr>
          <p:cNvPr id="3" name="文字方塊 2">
            <a:extLst>
              <a:ext uri="{FF2B5EF4-FFF2-40B4-BE49-F238E27FC236}">
                <a16:creationId xmlns:a16="http://schemas.microsoft.com/office/drawing/2014/main" id="{4E1F894F-9D94-EBBE-1051-B52818F77E8E}"/>
              </a:ext>
            </a:extLst>
          </p:cNvPr>
          <p:cNvSpPr txBox="1"/>
          <p:nvPr/>
        </p:nvSpPr>
        <p:spPr>
          <a:xfrm>
            <a:off x="9275671" y="1351872"/>
            <a:ext cx="2478563" cy="369332"/>
          </a:xfrm>
          <a:prstGeom prst="rect">
            <a:avLst/>
          </a:prstGeom>
          <a:noFill/>
        </p:spPr>
        <p:txBody>
          <a:bodyPr wrap="none" rtlCol="0">
            <a:spAutoFit/>
          </a:bodyPr>
          <a:lstStyle/>
          <a:p>
            <a:pPr algn="r"/>
            <a:r>
              <a:rPr kumimoji="1" lang="en-US" altLang="zh-TW" dirty="0"/>
              <a:t>[</a:t>
            </a:r>
            <a:r>
              <a:rPr kumimoji="1" lang="zh-TW" altLang="en-US" dirty="0"/>
              <a:t>林</a:t>
            </a:r>
            <a:r>
              <a:rPr kumimoji="1" lang="en-US" altLang="zh-TW" dirty="0"/>
              <a:t>+ ‘21] [Huang+ ‘23]</a:t>
            </a:r>
          </a:p>
        </p:txBody>
      </p:sp>
      <p:sp>
        <p:nvSpPr>
          <p:cNvPr id="6" name="文字方塊 5">
            <a:extLst>
              <a:ext uri="{FF2B5EF4-FFF2-40B4-BE49-F238E27FC236}">
                <a16:creationId xmlns:a16="http://schemas.microsoft.com/office/drawing/2014/main" id="{48E99BCB-7DE8-DA48-43AA-12A52020ED86}"/>
              </a:ext>
            </a:extLst>
          </p:cNvPr>
          <p:cNvSpPr txBox="1"/>
          <p:nvPr/>
        </p:nvSpPr>
        <p:spPr>
          <a:xfrm>
            <a:off x="4599911" y="6011484"/>
            <a:ext cx="1236236" cy="369332"/>
          </a:xfrm>
          <a:prstGeom prst="rect">
            <a:avLst/>
          </a:prstGeom>
          <a:noFill/>
        </p:spPr>
        <p:txBody>
          <a:bodyPr wrap="none" rtlCol="0">
            <a:spAutoFit/>
          </a:bodyPr>
          <a:lstStyle/>
          <a:p>
            <a:pPr algn="r"/>
            <a:r>
              <a:rPr kumimoji="1" lang="en-US" altLang="zh-TW" dirty="0"/>
              <a:t>[Kim+ ‘</a:t>
            </a:r>
            <a:r>
              <a:rPr lang="en-US" altLang="zh-TW" dirty="0"/>
              <a:t>21</a:t>
            </a:r>
            <a:r>
              <a:rPr kumimoji="1" lang="en-US" altLang="zh-TW" dirty="0"/>
              <a:t>]</a:t>
            </a:r>
          </a:p>
        </p:txBody>
      </p:sp>
      <p:sp>
        <p:nvSpPr>
          <p:cNvPr id="8" name="文字方塊 7">
            <a:extLst>
              <a:ext uri="{FF2B5EF4-FFF2-40B4-BE49-F238E27FC236}">
                <a16:creationId xmlns:a16="http://schemas.microsoft.com/office/drawing/2014/main" id="{058FE2F1-603C-AA57-CB1E-E845EFF741E9}"/>
              </a:ext>
            </a:extLst>
          </p:cNvPr>
          <p:cNvSpPr txBox="1"/>
          <p:nvPr/>
        </p:nvSpPr>
        <p:spPr>
          <a:xfrm>
            <a:off x="7770243" y="1614325"/>
            <a:ext cx="4185968" cy="369332"/>
          </a:xfrm>
          <a:prstGeom prst="rect">
            <a:avLst/>
          </a:prstGeom>
          <a:noFill/>
        </p:spPr>
        <p:txBody>
          <a:bodyPr wrap="square">
            <a:spAutoFit/>
          </a:bodyPr>
          <a:lstStyle/>
          <a:p>
            <a:pPr algn="ctr"/>
            <a:r>
              <a:rPr lang="zh-TW" altLang="en-US" dirty="0">
                <a:hlinkClick r:id="rId2"/>
              </a:rPr>
              <a:t>https://github.com/unilight/seq2seq-vc</a:t>
            </a:r>
            <a:endParaRPr lang="en-US" altLang="zh-TW" dirty="0"/>
          </a:p>
        </p:txBody>
      </p:sp>
    </p:spTree>
    <p:extLst>
      <p:ext uri="{BB962C8B-B14F-4D97-AF65-F5344CB8AC3E}">
        <p14:creationId xmlns:p14="http://schemas.microsoft.com/office/powerpoint/2010/main" val="94218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84B1966-BD95-861D-FBA2-A40B84260FB2}"/>
              </a:ext>
            </a:extLst>
          </p:cNvPr>
          <p:cNvSpPr>
            <a:spLocks noGrp="1"/>
          </p:cNvSpPr>
          <p:nvPr>
            <p:ph type="title"/>
          </p:nvPr>
        </p:nvSpPr>
        <p:spPr/>
        <p:txBody>
          <a:bodyPr/>
          <a:lstStyle/>
          <a:p>
            <a:r>
              <a:rPr kumimoji="1" lang="zh-TW" altLang="en-US" dirty="0"/>
              <a:t>古典</a:t>
            </a:r>
            <a:r>
              <a:rPr kumimoji="1" lang="en-US" altLang="zh-TW" dirty="0"/>
              <a:t>VC</a:t>
            </a:r>
            <a:r>
              <a:rPr kumimoji="1" lang="zh-TW" altLang="en-US" dirty="0"/>
              <a:t>システムのデメリット</a:t>
            </a:r>
          </a:p>
        </p:txBody>
      </p:sp>
      <p:sp>
        <p:nvSpPr>
          <p:cNvPr id="4" name="文字版面配置區 3">
            <a:extLst>
              <a:ext uri="{FF2B5EF4-FFF2-40B4-BE49-F238E27FC236}">
                <a16:creationId xmlns:a16="http://schemas.microsoft.com/office/drawing/2014/main" id="{16A9302A-7834-65A6-390E-2EB04A112409}"/>
              </a:ext>
            </a:extLst>
          </p:cNvPr>
          <p:cNvSpPr>
            <a:spLocks noGrp="1"/>
          </p:cNvSpPr>
          <p:nvPr>
            <p:ph type="body" sz="quarter" idx="11"/>
          </p:nvPr>
        </p:nvSpPr>
        <p:spPr/>
        <p:txBody>
          <a:bodyPr>
            <a:normAutofit fontScale="92500" lnSpcReduction="20000"/>
          </a:bodyPr>
          <a:lstStyle/>
          <a:p>
            <a:r>
              <a:rPr lang="zh-TW" altLang="en-US" dirty="0"/>
              <a:t>音声変換：深層学習</a:t>
            </a:r>
            <a:r>
              <a:rPr lang="ja-JP" altLang="en-US"/>
              <a:t>による</a:t>
            </a:r>
            <a:r>
              <a:rPr lang="zh-TW" altLang="en-US" dirty="0"/>
              <a:t>進展</a:t>
            </a:r>
          </a:p>
        </p:txBody>
      </p:sp>
      <p:pic>
        <p:nvPicPr>
          <p:cNvPr id="9" name="圖片 8">
            <a:extLst>
              <a:ext uri="{FF2B5EF4-FFF2-40B4-BE49-F238E27FC236}">
                <a16:creationId xmlns:a16="http://schemas.microsoft.com/office/drawing/2014/main" id="{953DFF2F-BD9B-BA4D-9E7A-38B50EDE38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8800" y="1807021"/>
            <a:ext cx="6368513" cy="1368441"/>
          </a:xfrm>
          <a:prstGeom prst="rect">
            <a:avLst/>
          </a:prstGeom>
        </p:spPr>
      </p:pic>
      <p:sp>
        <p:nvSpPr>
          <p:cNvPr id="10" name="文字方塊 9">
            <a:extLst>
              <a:ext uri="{FF2B5EF4-FFF2-40B4-BE49-F238E27FC236}">
                <a16:creationId xmlns:a16="http://schemas.microsoft.com/office/drawing/2014/main" id="{42AFBB18-F90E-AE3C-2197-4E93235FD92D}"/>
              </a:ext>
            </a:extLst>
          </p:cNvPr>
          <p:cNvSpPr txBox="1"/>
          <p:nvPr/>
        </p:nvSpPr>
        <p:spPr>
          <a:xfrm>
            <a:off x="7289485" y="1954583"/>
            <a:ext cx="851708" cy="369332"/>
          </a:xfrm>
          <a:prstGeom prst="rect">
            <a:avLst/>
          </a:prstGeom>
          <a:noFill/>
        </p:spPr>
        <p:txBody>
          <a:bodyPr wrap="none" rtlCol="0">
            <a:spAutoFit/>
          </a:bodyPr>
          <a:lstStyle/>
          <a:p>
            <a:r>
              <a:rPr kumimoji="1" lang="en-US" altLang="zh-TW" dirty="0"/>
              <a:t>source</a:t>
            </a:r>
            <a:endParaRPr kumimoji="1" lang="zh-TW" altLang="en-US" dirty="0"/>
          </a:p>
        </p:txBody>
      </p:sp>
      <p:sp>
        <p:nvSpPr>
          <p:cNvPr id="11" name="文字方塊 10">
            <a:extLst>
              <a:ext uri="{FF2B5EF4-FFF2-40B4-BE49-F238E27FC236}">
                <a16:creationId xmlns:a16="http://schemas.microsoft.com/office/drawing/2014/main" id="{CB308BFF-01AD-3C7A-72EE-3D87FF43EE1C}"/>
              </a:ext>
            </a:extLst>
          </p:cNvPr>
          <p:cNvSpPr txBox="1"/>
          <p:nvPr/>
        </p:nvSpPr>
        <p:spPr>
          <a:xfrm>
            <a:off x="9037615" y="1954583"/>
            <a:ext cx="792396" cy="369332"/>
          </a:xfrm>
          <a:prstGeom prst="rect">
            <a:avLst/>
          </a:prstGeom>
          <a:noFill/>
        </p:spPr>
        <p:txBody>
          <a:bodyPr wrap="none" rtlCol="0">
            <a:spAutoFit/>
          </a:bodyPr>
          <a:lstStyle/>
          <a:p>
            <a:r>
              <a:rPr kumimoji="1" lang="en-US" altLang="zh-TW"/>
              <a:t>target</a:t>
            </a:r>
            <a:endParaRPr kumimoji="1" lang="zh-TW" altLang="en-US" dirty="0"/>
          </a:p>
        </p:txBody>
      </p:sp>
      <p:sp>
        <p:nvSpPr>
          <p:cNvPr id="12" name="文字方塊 11">
            <a:extLst>
              <a:ext uri="{FF2B5EF4-FFF2-40B4-BE49-F238E27FC236}">
                <a16:creationId xmlns:a16="http://schemas.microsoft.com/office/drawing/2014/main" id="{99686829-9C6C-FA7E-8D05-13097E10E9C8}"/>
              </a:ext>
            </a:extLst>
          </p:cNvPr>
          <p:cNvSpPr txBox="1"/>
          <p:nvPr/>
        </p:nvSpPr>
        <p:spPr>
          <a:xfrm>
            <a:off x="10573225" y="1954583"/>
            <a:ext cx="1206099" cy="369332"/>
          </a:xfrm>
          <a:prstGeom prst="rect">
            <a:avLst/>
          </a:prstGeom>
          <a:noFill/>
        </p:spPr>
        <p:txBody>
          <a:bodyPr wrap="none" rtlCol="0">
            <a:spAutoFit/>
          </a:bodyPr>
          <a:lstStyle/>
          <a:p>
            <a:r>
              <a:rPr kumimoji="1" lang="en-US" altLang="zh-TW" dirty="0"/>
              <a:t>converted</a:t>
            </a:r>
            <a:endParaRPr kumimoji="1" lang="zh-TW" altLang="en-US" dirty="0"/>
          </a:p>
        </p:txBody>
      </p:sp>
      <p:pic>
        <p:nvPicPr>
          <p:cNvPr id="13" name="30001_VC">
            <a:hlinkClick r:id="" action="ppaction://media"/>
            <a:extLst>
              <a:ext uri="{FF2B5EF4-FFF2-40B4-BE49-F238E27FC236}">
                <a16:creationId xmlns:a16="http://schemas.microsoft.com/office/drawing/2014/main" id="{2201D4C0-9134-8E3C-FB9C-04FE941F10D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69874" y="2256725"/>
            <a:ext cx="812800" cy="812800"/>
          </a:xfrm>
          <a:prstGeom prst="rect">
            <a:avLst/>
          </a:prstGeom>
        </p:spPr>
      </p:pic>
      <p:pic>
        <p:nvPicPr>
          <p:cNvPr id="14" name="30001">
            <a:hlinkClick r:id="" action="ppaction://media"/>
            <a:extLst>
              <a:ext uri="{FF2B5EF4-FFF2-40B4-BE49-F238E27FC236}">
                <a16:creationId xmlns:a16="http://schemas.microsoft.com/office/drawing/2014/main" id="{AAED6860-4B3C-D5B6-5684-70A9FA1E70DB}"/>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293600" y="2255816"/>
            <a:ext cx="812800" cy="812800"/>
          </a:xfrm>
          <a:prstGeom prst="rect">
            <a:avLst/>
          </a:prstGeom>
        </p:spPr>
      </p:pic>
      <p:pic>
        <p:nvPicPr>
          <p:cNvPr id="15" name="30001">
            <a:hlinkClick r:id="" action="ppaction://media"/>
            <a:extLst>
              <a:ext uri="{FF2B5EF4-FFF2-40B4-BE49-F238E27FC236}">
                <a16:creationId xmlns:a16="http://schemas.microsoft.com/office/drawing/2014/main" id="{BF409541-945E-8D8D-CE26-896F0260EAAD}"/>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027413" y="2255816"/>
            <a:ext cx="812800" cy="812800"/>
          </a:xfrm>
          <a:prstGeom prst="rect">
            <a:avLst/>
          </a:prstGeom>
        </p:spPr>
      </p:pic>
      <p:sp>
        <p:nvSpPr>
          <p:cNvPr id="21" name="內容版面配置區 2">
            <a:extLst>
              <a:ext uri="{FF2B5EF4-FFF2-40B4-BE49-F238E27FC236}">
                <a16:creationId xmlns:a16="http://schemas.microsoft.com/office/drawing/2014/main" id="{3A85D73A-E725-8745-5920-A7B69B70AEB1}"/>
              </a:ext>
            </a:extLst>
          </p:cNvPr>
          <p:cNvSpPr>
            <a:spLocks noGrp="1"/>
          </p:cNvSpPr>
          <p:nvPr>
            <p:ph idx="1"/>
          </p:nvPr>
        </p:nvSpPr>
        <p:spPr>
          <a:xfrm>
            <a:off x="558800" y="3174792"/>
            <a:ext cx="11099800" cy="3468551"/>
          </a:xfrm>
        </p:spPr>
        <p:txBody>
          <a:bodyPr>
            <a:normAutofit fontScale="92500" lnSpcReduction="10000"/>
          </a:bodyPr>
          <a:lstStyle/>
          <a:p>
            <a:r>
              <a:rPr lang="zh-TW" altLang="en-US" u="sng" dirty="0"/>
              <a:t>フレームベース変換</a:t>
            </a:r>
            <a:r>
              <a:rPr lang="zh-TW" altLang="en-US" dirty="0"/>
              <a:t>による</a:t>
            </a:r>
            <a:r>
              <a:rPr lang="zh-TW" altLang="en-US" dirty="0">
                <a:solidFill>
                  <a:srgbClr val="C00000"/>
                </a:solidFill>
              </a:rPr>
              <a:t>不完全な韻律（</a:t>
            </a:r>
            <a:r>
              <a:rPr lang="en-US" altLang="zh-TW" dirty="0">
                <a:solidFill>
                  <a:srgbClr val="C00000"/>
                </a:solidFill>
              </a:rPr>
              <a:t>prosody</a:t>
            </a:r>
            <a:r>
              <a:rPr lang="zh-TW" altLang="en-US" dirty="0">
                <a:solidFill>
                  <a:srgbClr val="C00000"/>
                </a:solidFill>
              </a:rPr>
              <a:t>）変換</a:t>
            </a:r>
            <a:endParaRPr lang="en-US" altLang="zh-TW" u="sng" dirty="0"/>
          </a:p>
          <a:p>
            <a:pPr lvl="1"/>
            <a:r>
              <a:rPr lang="zh-TW" altLang="en-US" dirty="0"/>
              <a:t>長さが変換されてないため</a:t>
            </a:r>
            <a:endParaRPr lang="en-US" altLang="zh-TW" dirty="0"/>
          </a:p>
          <a:p>
            <a:r>
              <a:rPr lang="zh-TW" altLang="en-US" u="sng" dirty="0"/>
              <a:t>モデル表現力不足</a:t>
            </a:r>
            <a:r>
              <a:rPr lang="zh-TW" altLang="en-US" dirty="0"/>
              <a:t>による</a:t>
            </a:r>
            <a:r>
              <a:rPr lang="zh-TW" altLang="en-US" dirty="0">
                <a:solidFill>
                  <a:srgbClr val="C00000"/>
                </a:solidFill>
              </a:rPr>
              <a:t>音声品質低下</a:t>
            </a:r>
            <a:endParaRPr lang="en-US" altLang="zh-TW" u="sng" dirty="0"/>
          </a:p>
          <a:p>
            <a:pPr lvl="1"/>
            <a:r>
              <a:rPr lang="zh-TW" altLang="en-US" dirty="0"/>
              <a:t>古典的な機械学習モデル（</a:t>
            </a:r>
            <a:r>
              <a:rPr lang="en-US" altLang="zh-TW" dirty="0"/>
              <a:t>GMM</a:t>
            </a:r>
            <a:r>
              <a:rPr lang="zh-TW" altLang="en-US" dirty="0"/>
              <a:t>など）の表現力がそもそも低い</a:t>
            </a:r>
            <a:endParaRPr lang="en-US" altLang="zh-TW" dirty="0"/>
          </a:p>
          <a:p>
            <a:pPr lvl="1"/>
            <a:r>
              <a:rPr lang="zh-TW" altLang="en-US" dirty="0"/>
              <a:t>過多な仮設に基づく古典的なボコーダの音質が足りない</a:t>
            </a:r>
            <a:endParaRPr lang="en-US" altLang="zh-TW" dirty="0"/>
          </a:p>
          <a:p>
            <a:r>
              <a:rPr lang="zh-TW" altLang="en-US" u="sng" dirty="0"/>
              <a:t>パラレル学習</a:t>
            </a:r>
            <a:r>
              <a:rPr lang="zh-TW" altLang="en-US" dirty="0"/>
              <a:t>による</a:t>
            </a:r>
            <a:r>
              <a:rPr lang="zh-TW" altLang="en-US" dirty="0">
                <a:solidFill>
                  <a:srgbClr val="C00000"/>
                </a:solidFill>
              </a:rPr>
              <a:t>柔軟性が欠ける学習・変換処理</a:t>
            </a:r>
            <a:endParaRPr lang="en-US" altLang="zh-TW" u="sng" dirty="0"/>
          </a:p>
          <a:p>
            <a:pPr lvl="1"/>
            <a:r>
              <a:rPr lang="zh-TW" altLang="en-US" dirty="0"/>
              <a:t>パラレルデータの収録コストが高い</a:t>
            </a:r>
            <a:endParaRPr lang="en-US" altLang="zh-TW" dirty="0"/>
          </a:p>
          <a:p>
            <a:pPr lvl="1"/>
            <a:r>
              <a:rPr lang="zh-TW" altLang="en-US" dirty="0"/>
              <a:t>一対一</a:t>
            </a:r>
            <a:r>
              <a:rPr lang="en-US" altLang="zh-TW" dirty="0"/>
              <a:t>VC</a:t>
            </a:r>
            <a:r>
              <a:rPr lang="zh-TW" altLang="en-US" dirty="0"/>
              <a:t>に限られている</a:t>
            </a:r>
            <a:r>
              <a:rPr lang="en-US" altLang="zh-TW" dirty="0"/>
              <a:t> ⇨ </a:t>
            </a:r>
            <a:r>
              <a:rPr lang="zh-TW" altLang="en-US" dirty="0"/>
              <a:t>未知話者に対応不能</a:t>
            </a:r>
            <a:endParaRPr lang="en-US" altLang="zh-TW" dirty="0"/>
          </a:p>
        </p:txBody>
      </p:sp>
      <p:sp>
        <p:nvSpPr>
          <p:cNvPr id="3" name="テキスト ボックス 33">
            <a:extLst>
              <a:ext uri="{FF2B5EF4-FFF2-40B4-BE49-F238E27FC236}">
                <a16:creationId xmlns:a16="http://schemas.microsoft.com/office/drawing/2014/main" id="{338B0D84-C199-4119-8981-49BC97C8E7A6}"/>
              </a:ext>
            </a:extLst>
          </p:cNvPr>
          <p:cNvSpPr txBox="1"/>
          <p:nvPr/>
        </p:nvSpPr>
        <p:spPr>
          <a:xfrm>
            <a:off x="10068309" y="5618089"/>
            <a:ext cx="1711015" cy="954107"/>
          </a:xfrm>
          <a:prstGeom prst="rect">
            <a:avLst/>
          </a:prstGeom>
          <a:solidFill>
            <a:srgbClr val="3E9288"/>
          </a:solidFill>
        </p:spPr>
        <p:txBody>
          <a:bodyPr wrap="square">
            <a:spAutoFit/>
          </a:bodyPr>
          <a:lstStyle/>
          <a:p>
            <a:pPr algn="ctr"/>
            <a:r>
              <a:rPr lang="zh-TW" altLang="en-US" sz="2800" b="1" dirty="0">
                <a:solidFill>
                  <a:schemeClr val="bg1"/>
                </a:solidFill>
                <a:latin typeface="游ゴシック" panose="020B0400000000000000" pitchFamily="50" charset="-128"/>
                <a:ea typeface="游ゴシック" panose="020B0400000000000000" pitchFamily="50" charset="-128"/>
              </a:rPr>
              <a:t>進化した</a:t>
            </a:r>
            <a:br>
              <a:rPr lang="en-US" altLang="zh-TW" sz="2800" b="1" dirty="0">
                <a:solidFill>
                  <a:schemeClr val="bg1"/>
                </a:solidFill>
                <a:latin typeface="游ゴシック" panose="020B0400000000000000" pitchFamily="50" charset="-128"/>
                <a:ea typeface="游ゴシック" panose="020B0400000000000000" pitchFamily="50" charset="-128"/>
              </a:rPr>
            </a:br>
            <a:r>
              <a:rPr lang="zh-TW" altLang="en-US" sz="2800" b="1" dirty="0">
                <a:solidFill>
                  <a:schemeClr val="bg1"/>
                </a:solidFill>
                <a:latin typeface="游ゴシック" panose="020B0400000000000000" pitchFamily="50" charset="-128"/>
                <a:ea typeface="游ゴシック" panose="020B0400000000000000" pitchFamily="50" charset="-128"/>
              </a:rPr>
              <a:t>特徴表現</a:t>
            </a:r>
            <a:endParaRPr lang="en-US" altLang="ja-JP" sz="2800" b="1" dirty="0">
              <a:solidFill>
                <a:schemeClr val="bg1"/>
              </a:solidFill>
              <a:latin typeface="游ゴシック" panose="020B0400000000000000" pitchFamily="50" charset="-128"/>
              <a:ea typeface="游ゴシック" panose="020B0400000000000000" pitchFamily="50" charset="-128"/>
            </a:endParaRPr>
          </a:p>
        </p:txBody>
      </p:sp>
      <p:sp>
        <p:nvSpPr>
          <p:cNvPr id="5" name="テキスト ボックス 33">
            <a:extLst>
              <a:ext uri="{FF2B5EF4-FFF2-40B4-BE49-F238E27FC236}">
                <a16:creationId xmlns:a16="http://schemas.microsoft.com/office/drawing/2014/main" id="{2F403388-6439-A1DB-BAB4-A4A4A9C6A638}"/>
              </a:ext>
            </a:extLst>
          </p:cNvPr>
          <p:cNvSpPr txBox="1"/>
          <p:nvPr/>
        </p:nvSpPr>
        <p:spPr>
          <a:xfrm>
            <a:off x="10080663" y="3813105"/>
            <a:ext cx="1711015" cy="954107"/>
          </a:xfrm>
          <a:prstGeom prst="rect">
            <a:avLst/>
          </a:prstGeom>
          <a:solidFill>
            <a:schemeClr val="accent1"/>
          </a:solidFill>
        </p:spPr>
        <p:txBody>
          <a:bodyPr wrap="square">
            <a:spAutoFit/>
          </a:bodyPr>
          <a:lstStyle/>
          <a:p>
            <a:pPr algn="ctr"/>
            <a:r>
              <a:rPr lang="zh-TW" altLang="en-US" sz="2800" b="1" dirty="0">
                <a:solidFill>
                  <a:schemeClr val="bg1"/>
                </a:solidFill>
                <a:latin typeface="游ゴシック" panose="020B0400000000000000" pitchFamily="50" charset="-128"/>
                <a:ea typeface="游ゴシック" panose="020B0400000000000000" pitchFamily="50" charset="-128"/>
              </a:rPr>
              <a:t>進化した</a:t>
            </a:r>
            <a:br>
              <a:rPr lang="en-US" altLang="zh-TW" sz="2800" b="1" dirty="0">
                <a:solidFill>
                  <a:schemeClr val="bg1"/>
                </a:solidFill>
                <a:latin typeface="游ゴシック" panose="020B0400000000000000" pitchFamily="50" charset="-128"/>
                <a:ea typeface="游ゴシック" panose="020B0400000000000000" pitchFamily="50" charset="-128"/>
              </a:rPr>
            </a:br>
            <a:r>
              <a:rPr lang="zh-TW" altLang="en-US" sz="2800" b="1" dirty="0">
                <a:solidFill>
                  <a:schemeClr val="bg1"/>
                </a:solidFill>
                <a:latin typeface="游ゴシック" panose="020B0400000000000000" pitchFamily="50" charset="-128"/>
                <a:ea typeface="游ゴシック" panose="020B0400000000000000" pitchFamily="50" charset="-128"/>
              </a:rPr>
              <a:t>モデル</a:t>
            </a:r>
            <a:endParaRPr lang="en-US" altLang="ja-JP" sz="2800" dirty="0">
              <a:solidFill>
                <a:schemeClr val="bg1"/>
              </a:solidFill>
              <a:latin typeface="游ゴシック" panose="020B0400000000000000" pitchFamily="50" charset="-128"/>
              <a:ea typeface="游ゴシック" panose="020B0400000000000000" pitchFamily="50" charset="-128"/>
            </a:endParaRPr>
          </a:p>
        </p:txBody>
      </p:sp>
      <p:cxnSp>
        <p:nvCxnSpPr>
          <p:cNvPr id="7" name="直線接點 6">
            <a:extLst>
              <a:ext uri="{FF2B5EF4-FFF2-40B4-BE49-F238E27FC236}">
                <a16:creationId xmlns:a16="http://schemas.microsoft.com/office/drawing/2014/main" id="{37C4889D-3610-ECCF-4730-DC645DEB05B6}"/>
              </a:ext>
            </a:extLst>
          </p:cNvPr>
          <p:cNvCxnSpPr>
            <a:cxnSpLocks/>
          </p:cNvCxnSpPr>
          <p:nvPr/>
        </p:nvCxnSpPr>
        <p:spPr>
          <a:xfrm>
            <a:off x="422695" y="5339751"/>
            <a:ext cx="11481758" cy="0"/>
          </a:xfrm>
          <a:prstGeom prst="line">
            <a:avLst/>
          </a:prstGeom>
          <a:ln w="2857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id="{0F36F20A-492C-76FF-2875-4D85A68C7917}"/>
              </a:ext>
            </a:extLst>
          </p:cNvPr>
          <p:cNvSpPr/>
          <p:nvPr/>
        </p:nvSpPr>
        <p:spPr>
          <a:xfrm>
            <a:off x="422695" y="1137765"/>
            <a:ext cx="11556712" cy="2898392"/>
          </a:xfrm>
          <a:prstGeom prst="rect">
            <a:avLst/>
          </a:prstGeom>
          <a:solidFill>
            <a:srgbClr val="F8F8F8">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 name="矩形 7">
            <a:extLst>
              <a:ext uri="{FF2B5EF4-FFF2-40B4-BE49-F238E27FC236}">
                <a16:creationId xmlns:a16="http://schemas.microsoft.com/office/drawing/2014/main" id="{14EACEEF-0450-3C70-121D-D12FB4B9C465}"/>
              </a:ext>
            </a:extLst>
          </p:cNvPr>
          <p:cNvSpPr/>
          <p:nvPr/>
        </p:nvSpPr>
        <p:spPr>
          <a:xfrm>
            <a:off x="287547" y="5256790"/>
            <a:ext cx="11616906" cy="1315405"/>
          </a:xfrm>
          <a:prstGeom prst="rect">
            <a:avLst/>
          </a:prstGeom>
          <a:solidFill>
            <a:srgbClr val="F8F8F8">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6" name="矩形 15">
            <a:extLst>
              <a:ext uri="{FF2B5EF4-FFF2-40B4-BE49-F238E27FC236}">
                <a16:creationId xmlns:a16="http://schemas.microsoft.com/office/drawing/2014/main" id="{3039DD10-A448-1682-3F00-696694F91B90}"/>
              </a:ext>
            </a:extLst>
          </p:cNvPr>
          <p:cNvSpPr/>
          <p:nvPr/>
        </p:nvSpPr>
        <p:spPr>
          <a:xfrm>
            <a:off x="9911751" y="4036157"/>
            <a:ext cx="1992702" cy="1149484"/>
          </a:xfrm>
          <a:prstGeom prst="rect">
            <a:avLst/>
          </a:prstGeom>
          <a:solidFill>
            <a:srgbClr val="F8F8F8">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187028832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3"/>
                </p:tgtEl>
              </p:cMediaNode>
            </p:audio>
            <p:audio>
              <p:cMediaNode vol="80000">
                <p:cTn id="3" fill="hold" display="0">
                  <p:stCondLst>
                    <p:cond delay="indefinite"/>
                  </p:stCondLst>
                  <p:endCondLst>
                    <p:cond evt="onStopAudio" delay="0">
                      <p:tgtEl>
                        <p:sldTgt/>
                      </p:tgtEl>
                    </p:cond>
                  </p:endCondLst>
                </p:cTn>
                <p:tgtEl>
                  <p:spTgt spid="14"/>
                </p:tgtEl>
              </p:cMediaNode>
            </p:audio>
            <p:audio>
              <p:cMediaNode vol="80000">
                <p:cTn id="4" fill="hold" display="0">
                  <p:stCondLst>
                    <p:cond delay="indefinite"/>
                  </p:stCondLst>
                  <p:endCondLst>
                    <p:cond evt="onStopAudio" delay="0">
                      <p:tgtEl>
                        <p:sldTgt/>
                      </p:tgtEl>
                    </p:cond>
                  </p:endCondLst>
                </p:cTn>
                <p:tgtEl>
                  <p:spTgt spid="1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306E011-EFE0-0061-159B-9808F1B95756}"/>
              </a:ext>
            </a:extLst>
          </p:cNvPr>
          <p:cNvSpPr>
            <a:spLocks noGrp="1"/>
          </p:cNvSpPr>
          <p:nvPr>
            <p:ph type="title"/>
          </p:nvPr>
        </p:nvSpPr>
        <p:spPr/>
        <p:txBody>
          <a:bodyPr/>
          <a:lstStyle/>
          <a:p>
            <a:r>
              <a:rPr kumimoji="1" lang="zh-TW" altLang="en-US" dirty="0"/>
              <a:t>モデルの表現力を大きくする</a:t>
            </a:r>
          </a:p>
        </p:txBody>
      </p:sp>
      <p:sp>
        <p:nvSpPr>
          <p:cNvPr id="3" name="內容版面配置區 2">
            <a:extLst>
              <a:ext uri="{FF2B5EF4-FFF2-40B4-BE49-F238E27FC236}">
                <a16:creationId xmlns:a16="http://schemas.microsoft.com/office/drawing/2014/main" id="{3D025906-E791-8725-5A63-7E623D8A8CCB}"/>
              </a:ext>
            </a:extLst>
          </p:cNvPr>
          <p:cNvSpPr>
            <a:spLocks noGrp="1"/>
          </p:cNvSpPr>
          <p:nvPr>
            <p:ph idx="1"/>
          </p:nvPr>
        </p:nvSpPr>
        <p:spPr/>
        <p:txBody>
          <a:bodyPr/>
          <a:lstStyle/>
          <a:p>
            <a:r>
              <a:rPr lang="zh-TW" altLang="en-US" dirty="0"/>
              <a:t>音声変換：音声合成（音声の生成式</a:t>
            </a:r>
            <a:r>
              <a:rPr lang="en-US" altLang="zh-TW" dirty="0"/>
              <a:t>AI</a:t>
            </a:r>
            <a:r>
              <a:rPr lang="zh-TW" altLang="en-US" dirty="0"/>
              <a:t>）の子分野ではある</a:t>
            </a:r>
            <a:endParaRPr lang="en-US" altLang="zh-TW" dirty="0"/>
          </a:p>
          <a:p>
            <a:r>
              <a:rPr lang="zh-TW" altLang="en-US" dirty="0"/>
              <a:t>生成式</a:t>
            </a:r>
            <a:r>
              <a:rPr lang="en-US" altLang="zh-TW" dirty="0"/>
              <a:t>AI</a:t>
            </a:r>
            <a:r>
              <a:rPr lang="zh-TW" altLang="en-US" dirty="0"/>
              <a:t>（生成モデル；</a:t>
            </a:r>
            <a:r>
              <a:rPr lang="en-US" altLang="zh-TW" dirty="0"/>
              <a:t>generative modeling</a:t>
            </a:r>
            <a:r>
              <a:rPr lang="zh-TW" altLang="en-US" dirty="0"/>
              <a:t>）</a:t>
            </a:r>
            <a:br>
              <a:rPr lang="en-US" altLang="zh-TW" dirty="0"/>
            </a:br>
            <a:r>
              <a:rPr lang="en-US" altLang="zh-TW" dirty="0"/>
              <a:t>= </a:t>
            </a:r>
            <a:r>
              <a:rPr lang="zh-TW" altLang="en-US" dirty="0"/>
              <a:t>データの分布を学習（近似）する</a:t>
            </a:r>
            <a:endParaRPr lang="en-US" altLang="zh-TW" dirty="0"/>
          </a:p>
          <a:p>
            <a:pPr lvl="1"/>
            <a:r>
              <a:rPr kumimoji="1" lang="zh-TW" altLang="en-US" dirty="0"/>
              <a:t>分布を上手く捉えたら、生成結果も良くなる</a:t>
            </a:r>
            <a:endParaRPr lang="en-US" altLang="zh-TW" dirty="0"/>
          </a:p>
          <a:p>
            <a:r>
              <a:rPr lang="zh-TW" altLang="en-US" dirty="0"/>
              <a:t>音声のモデリングはものすごく難しい</a:t>
            </a:r>
            <a:endParaRPr lang="en-US" altLang="zh-TW" dirty="0"/>
          </a:p>
          <a:p>
            <a:pPr lvl="1"/>
            <a:r>
              <a:rPr kumimoji="1" lang="zh-TW" altLang="en-US" dirty="0"/>
              <a:t>より良いモデルが常に求められている</a:t>
            </a:r>
            <a:endParaRPr kumimoji="1" lang="en-US" altLang="zh-TW" dirty="0"/>
          </a:p>
          <a:p>
            <a:pPr lvl="1"/>
            <a:r>
              <a:rPr lang="zh-TW" altLang="en-US" dirty="0"/>
              <a:t>特徴変換と波形生成に使う</a:t>
            </a:r>
            <a:endParaRPr kumimoji="1" lang="en-US" altLang="zh-TW" dirty="0"/>
          </a:p>
        </p:txBody>
      </p:sp>
      <p:sp>
        <p:nvSpPr>
          <p:cNvPr id="4" name="文字版面配置區 3">
            <a:extLst>
              <a:ext uri="{FF2B5EF4-FFF2-40B4-BE49-F238E27FC236}">
                <a16:creationId xmlns:a16="http://schemas.microsoft.com/office/drawing/2014/main" id="{9FE04F92-D4AD-46D6-242D-A68DE238EE00}"/>
              </a:ext>
            </a:extLst>
          </p:cNvPr>
          <p:cNvSpPr>
            <a:spLocks noGrp="1"/>
          </p:cNvSpPr>
          <p:nvPr>
            <p:ph type="body" sz="quarter" idx="11"/>
          </p:nvPr>
        </p:nvSpPr>
        <p:spPr/>
        <p:txBody>
          <a:bodyPr>
            <a:normAutofit fontScale="92500" lnSpcReduction="20000"/>
          </a:bodyPr>
          <a:lstStyle/>
          <a:p>
            <a:r>
              <a:rPr lang="zh-TW" altLang="en-US" dirty="0"/>
              <a:t>進化</a:t>
            </a:r>
            <a:r>
              <a:rPr lang="ja-JP" altLang="en-US"/>
              <a:t>したモデル</a:t>
            </a:r>
          </a:p>
        </p:txBody>
      </p:sp>
      <p:pic>
        <p:nvPicPr>
          <p:cNvPr id="28" name="圖片 27">
            <a:extLst>
              <a:ext uri="{FF2B5EF4-FFF2-40B4-BE49-F238E27FC236}">
                <a16:creationId xmlns:a16="http://schemas.microsoft.com/office/drawing/2014/main" id="{CC6E84BE-74CC-4ED4-A112-685D2C3B65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7624" y="5625584"/>
            <a:ext cx="5296751" cy="1138145"/>
          </a:xfrm>
          <a:prstGeom prst="rect">
            <a:avLst/>
          </a:prstGeom>
        </p:spPr>
      </p:pic>
      <p:sp>
        <p:nvSpPr>
          <p:cNvPr id="29" name="矩形 28">
            <a:extLst>
              <a:ext uri="{FF2B5EF4-FFF2-40B4-BE49-F238E27FC236}">
                <a16:creationId xmlns:a16="http://schemas.microsoft.com/office/drawing/2014/main" id="{7BA8B1B9-1B7A-8658-67EC-E15F3B0236D4}"/>
              </a:ext>
            </a:extLst>
          </p:cNvPr>
          <p:cNvSpPr/>
          <p:nvPr/>
        </p:nvSpPr>
        <p:spPr>
          <a:xfrm>
            <a:off x="5654769" y="5765264"/>
            <a:ext cx="915714" cy="50356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0" name="矩形 29">
            <a:extLst>
              <a:ext uri="{FF2B5EF4-FFF2-40B4-BE49-F238E27FC236}">
                <a16:creationId xmlns:a16="http://schemas.microsoft.com/office/drawing/2014/main" id="{AC5507D2-FEE0-B3BE-22AE-1F72DBB3A2CF}"/>
              </a:ext>
            </a:extLst>
          </p:cNvPr>
          <p:cNvSpPr/>
          <p:nvPr/>
        </p:nvSpPr>
        <p:spPr>
          <a:xfrm>
            <a:off x="7013800" y="5765264"/>
            <a:ext cx="915714" cy="50356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121773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306E011-EFE0-0061-159B-9808F1B95756}"/>
              </a:ext>
            </a:extLst>
          </p:cNvPr>
          <p:cNvSpPr>
            <a:spLocks noGrp="1"/>
          </p:cNvSpPr>
          <p:nvPr>
            <p:ph type="title"/>
          </p:nvPr>
        </p:nvSpPr>
        <p:spPr/>
        <p:txBody>
          <a:bodyPr/>
          <a:lstStyle/>
          <a:p>
            <a:r>
              <a:rPr kumimoji="1" lang="zh-TW" altLang="en-US" sz="3200" dirty="0"/>
              <a:t>テクニック</a:t>
            </a:r>
            <a:r>
              <a:rPr kumimoji="1" lang="en-US" altLang="zh-TW" sz="3200" dirty="0"/>
              <a:t>1</a:t>
            </a:r>
            <a:r>
              <a:rPr kumimoji="1" lang="zh-TW" altLang="en-US" sz="3200" dirty="0"/>
              <a:t>：自己回帰モデル</a:t>
            </a:r>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3D025906-E791-8725-5A63-7E623D8A8CCB}"/>
                  </a:ext>
                </a:extLst>
              </p:cNvPr>
              <p:cNvSpPr>
                <a:spLocks noGrp="1"/>
              </p:cNvSpPr>
              <p:nvPr>
                <p:ph idx="1"/>
              </p:nvPr>
            </p:nvSpPr>
            <p:spPr/>
            <p:txBody>
              <a:bodyPr/>
              <a:lstStyle/>
              <a:p>
                <a:r>
                  <a:rPr kumimoji="1" lang="zh-TW" altLang="en-US" dirty="0"/>
                  <a:t>メリット：チェーンルールによる精密な尤度推定</a:t>
                </a:r>
                <a14:m>
                  <m:oMath xmlns:m="http://schemas.openxmlformats.org/officeDocument/2006/math">
                    <m:r>
                      <a:rPr lang="zh-TW" altLang="en-US" b="0" i="1" dirty="0">
                        <a:latin typeface="Cambria Math" panose="02040503050406030204" pitchFamily="18" charset="0"/>
                      </a:rPr>
                      <m:t>：</m:t>
                    </m:r>
                  </m:oMath>
                </a14:m>
                <a:endParaRPr lang="en-US" altLang="zh-TW"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rPr>
                        <m:t>𝑝</m:t>
                      </m:r>
                      <m:d>
                        <m:dPr>
                          <m:ctrlPr>
                            <a:rPr kumimoji="1" lang="en-US" altLang="zh-TW" b="1" i="1" smtClean="0">
                              <a:latin typeface="Cambria Math" panose="02040503050406030204" pitchFamily="18" charset="0"/>
                            </a:rPr>
                          </m:ctrlPr>
                        </m:dPr>
                        <m:e>
                          <m:r>
                            <a:rPr kumimoji="1" lang="en-US" altLang="zh-TW" b="1" i="1" smtClean="0">
                              <a:latin typeface="Cambria Math" panose="02040503050406030204" pitchFamily="18" charset="0"/>
                            </a:rPr>
                            <m:t>𝒙</m:t>
                          </m:r>
                        </m:e>
                      </m:d>
                      <m:r>
                        <a:rPr kumimoji="1" lang="en-US" altLang="zh-TW" b="1" i="1" smtClean="0">
                          <a:latin typeface="Cambria Math" panose="02040503050406030204" pitchFamily="18" charset="0"/>
                        </a:rPr>
                        <m:t>=</m:t>
                      </m:r>
                      <m:r>
                        <a:rPr kumimoji="1" lang="en-US" altLang="zh-TW" b="0" i="1" smtClean="0">
                          <a:latin typeface="Cambria Math" panose="02040503050406030204" pitchFamily="18" charset="0"/>
                        </a:rPr>
                        <m:t>𝑝</m:t>
                      </m:r>
                      <m:d>
                        <m:dPr>
                          <m:ctrlPr>
                            <a:rPr kumimoji="1" lang="en-US" altLang="zh-TW" b="1" i="1" smtClean="0">
                              <a:latin typeface="Cambria Math" panose="02040503050406030204" pitchFamily="18" charset="0"/>
                            </a:rPr>
                          </m:ctrlPr>
                        </m:dPr>
                        <m:e>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𝑥</m:t>
                              </m:r>
                            </m:e>
                            <m:sub>
                              <m:r>
                                <a:rPr kumimoji="1" lang="en-US" altLang="zh-TW" b="0" i="1" smtClean="0">
                                  <a:latin typeface="Cambria Math" panose="02040503050406030204" pitchFamily="18" charset="0"/>
                                </a:rPr>
                                <m:t>1</m:t>
                              </m:r>
                            </m:sub>
                          </m:sSub>
                          <m:r>
                            <a:rPr kumimoji="1" lang="en-US" altLang="zh-TW" b="0" i="1" smtClean="0">
                              <a:latin typeface="Cambria Math" panose="02040503050406030204" pitchFamily="18" charset="0"/>
                            </a:rPr>
                            <m:t>,…,</m:t>
                          </m:r>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𝑥</m:t>
                              </m:r>
                            </m:e>
                            <m:sub>
                              <m:r>
                                <a:rPr kumimoji="1" lang="en-US" altLang="zh-TW" b="0" i="1" smtClean="0">
                                  <a:latin typeface="Cambria Math" panose="02040503050406030204" pitchFamily="18" charset="0"/>
                                </a:rPr>
                                <m:t>𝑛</m:t>
                              </m:r>
                            </m:sub>
                          </m:sSub>
                        </m:e>
                      </m:d>
                      <m:r>
                        <a:rPr kumimoji="1" lang="en-US" altLang="zh-TW" b="0" i="1" smtClean="0">
                          <a:latin typeface="Cambria Math" panose="02040503050406030204" pitchFamily="18" charset="0"/>
                        </a:rPr>
                        <m:t>=</m:t>
                      </m:r>
                      <m:r>
                        <a:rPr kumimoji="1" lang="en-US" altLang="zh-TW" b="0" i="1" smtClean="0">
                          <a:latin typeface="Cambria Math" panose="02040503050406030204" pitchFamily="18" charset="0"/>
                        </a:rPr>
                        <m:t>𝑝</m:t>
                      </m:r>
                      <m:d>
                        <m:dPr>
                          <m:ctrlPr>
                            <a:rPr kumimoji="1" lang="en-US" altLang="zh-TW" b="0" i="1" smtClean="0">
                              <a:latin typeface="Cambria Math" panose="02040503050406030204" pitchFamily="18" charset="0"/>
                            </a:rPr>
                          </m:ctrlPr>
                        </m:dPr>
                        <m:e>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𝑥</m:t>
                              </m:r>
                            </m:e>
                            <m:sub>
                              <m:r>
                                <a:rPr kumimoji="1" lang="en-US" altLang="zh-TW" b="0" i="1" smtClean="0">
                                  <a:latin typeface="Cambria Math" panose="02040503050406030204" pitchFamily="18" charset="0"/>
                                </a:rPr>
                                <m:t>1</m:t>
                              </m:r>
                            </m:sub>
                          </m:sSub>
                        </m:e>
                      </m:d>
                      <m:r>
                        <a:rPr kumimoji="1" lang="en-US" altLang="zh-TW" b="0" i="1" smtClean="0">
                          <a:latin typeface="Cambria Math" panose="02040503050406030204" pitchFamily="18" charset="0"/>
                        </a:rPr>
                        <m:t>𝑝</m:t>
                      </m:r>
                      <m:d>
                        <m:dPr>
                          <m:ctrlPr>
                            <a:rPr kumimoji="1" lang="en-US" altLang="zh-TW" b="0" i="1" smtClean="0">
                              <a:latin typeface="Cambria Math" panose="02040503050406030204" pitchFamily="18" charset="0"/>
                            </a:rPr>
                          </m:ctrlPr>
                        </m:dPr>
                        <m:e>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𝑥</m:t>
                              </m:r>
                            </m:e>
                            <m:sub>
                              <m:r>
                                <a:rPr kumimoji="1" lang="en-US" altLang="zh-TW" b="0" i="1" smtClean="0">
                                  <a:latin typeface="Cambria Math" panose="02040503050406030204" pitchFamily="18" charset="0"/>
                                </a:rPr>
                                <m:t>2</m:t>
                              </m:r>
                            </m:sub>
                          </m:sSub>
                        </m:e>
                        <m:e>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𝑥</m:t>
                              </m:r>
                            </m:e>
                            <m:sub>
                              <m:r>
                                <a:rPr kumimoji="1" lang="en-US" altLang="zh-TW" b="0" i="1" smtClean="0">
                                  <a:latin typeface="Cambria Math" panose="02040503050406030204" pitchFamily="18" charset="0"/>
                                </a:rPr>
                                <m:t>1</m:t>
                              </m:r>
                            </m:sub>
                          </m:sSub>
                        </m:e>
                      </m:d>
                      <m:r>
                        <a:rPr kumimoji="1" lang="en-US" altLang="zh-TW" b="0" i="1" smtClean="0">
                          <a:latin typeface="Cambria Math" panose="02040503050406030204" pitchFamily="18" charset="0"/>
                        </a:rPr>
                        <m:t>𝑝</m:t>
                      </m:r>
                      <m:d>
                        <m:dPr>
                          <m:endChr m:val="|"/>
                          <m:ctrlPr>
                            <a:rPr kumimoji="1" lang="en-US" altLang="zh-TW" b="0" i="1" smtClean="0">
                              <a:latin typeface="Cambria Math" panose="02040503050406030204" pitchFamily="18" charset="0"/>
                            </a:rPr>
                          </m:ctrlPr>
                        </m:dPr>
                        <m:e>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𝑥</m:t>
                              </m:r>
                            </m:e>
                            <m:sub>
                              <m:r>
                                <a:rPr kumimoji="1" lang="en-US" altLang="zh-TW" b="0" i="1" smtClean="0">
                                  <a:latin typeface="Cambria Math" panose="02040503050406030204" pitchFamily="18" charset="0"/>
                                </a:rPr>
                                <m:t>3</m:t>
                              </m:r>
                            </m:sub>
                          </m:sSub>
                        </m:e>
                      </m:d>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𝑥</m:t>
                          </m:r>
                        </m:e>
                        <m:sub>
                          <m:r>
                            <a:rPr kumimoji="1" lang="en-US" altLang="zh-TW" b="0" i="1" smtClean="0">
                              <a:latin typeface="Cambria Math" panose="02040503050406030204" pitchFamily="18" charset="0"/>
                            </a:rPr>
                            <m:t>1</m:t>
                          </m:r>
                        </m:sub>
                      </m:sSub>
                      <m:r>
                        <a:rPr kumimoji="1" lang="en-US" altLang="zh-TW" b="0" i="1" smtClean="0">
                          <a:latin typeface="Cambria Math" panose="02040503050406030204" pitchFamily="18" charset="0"/>
                        </a:rPr>
                        <m:t>,</m:t>
                      </m:r>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𝑥</m:t>
                          </m:r>
                        </m:e>
                        <m:sub>
                          <m:r>
                            <a:rPr kumimoji="1" lang="en-US" altLang="zh-TW" b="0" i="1" smtClean="0">
                              <a:latin typeface="Cambria Math" panose="02040503050406030204" pitchFamily="18" charset="0"/>
                            </a:rPr>
                            <m:t>2</m:t>
                          </m:r>
                        </m:sub>
                      </m:sSub>
                      <m:r>
                        <a:rPr kumimoji="1" lang="en-US" altLang="zh-TW" b="0" i="1" smtClean="0">
                          <a:latin typeface="Cambria Math" panose="02040503050406030204" pitchFamily="18" charset="0"/>
                        </a:rPr>
                        <m:t>)…</m:t>
                      </m:r>
                      <m:r>
                        <a:rPr kumimoji="1" lang="en-US" altLang="zh-TW" b="0" i="1" smtClean="0">
                          <a:latin typeface="Cambria Math" panose="02040503050406030204" pitchFamily="18" charset="0"/>
                        </a:rPr>
                        <m:t>𝑝</m:t>
                      </m:r>
                      <m:r>
                        <a:rPr kumimoji="1" lang="en-US" altLang="zh-TW" b="0" i="1" smtClean="0">
                          <a:latin typeface="Cambria Math" panose="02040503050406030204" pitchFamily="18" charset="0"/>
                        </a:rPr>
                        <m:t>(</m:t>
                      </m:r>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𝑥</m:t>
                          </m:r>
                        </m:e>
                        <m:sub>
                          <m:r>
                            <a:rPr kumimoji="1" lang="en-US" altLang="zh-TW" b="0" i="1" smtClean="0">
                              <a:latin typeface="Cambria Math" panose="02040503050406030204" pitchFamily="18" charset="0"/>
                            </a:rPr>
                            <m:t>𝑛</m:t>
                          </m:r>
                        </m:sub>
                      </m:sSub>
                      <m:r>
                        <a:rPr kumimoji="1" lang="en-US" altLang="zh-TW" b="0" i="1" smtClean="0">
                          <a:latin typeface="Cambria Math" panose="02040503050406030204" pitchFamily="18" charset="0"/>
                        </a:rPr>
                        <m:t>|</m:t>
                      </m:r>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𝑥</m:t>
                          </m:r>
                        </m:e>
                        <m:sub>
                          <m:r>
                            <a:rPr kumimoji="1" lang="en-US" altLang="zh-TW" b="0" i="1" smtClean="0">
                              <a:latin typeface="Cambria Math" panose="02040503050406030204" pitchFamily="18" charset="0"/>
                            </a:rPr>
                            <m:t>1</m:t>
                          </m:r>
                        </m:sub>
                      </m:sSub>
                      <m:r>
                        <a:rPr kumimoji="1" lang="en-US" altLang="zh-TW" b="0" i="1" smtClean="0">
                          <a:latin typeface="Cambria Math" panose="02040503050406030204" pitchFamily="18" charset="0"/>
                        </a:rPr>
                        <m:t>,…,</m:t>
                      </m:r>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𝑥</m:t>
                          </m:r>
                        </m:e>
                        <m:sub>
                          <m:r>
                            <a:rPr kumimoji="1" lang="en-US" altLang="zh-TW" b="0" i="1" smtClean="0">
                              <a:latin typeface="Cambria Math" panose="02040503050406030204" pitchFamily="18" charset="0"/>
                            </a:rPr>
                            <m:t>𝑛</m:t>
                          </m:r>
                          <m:r>
                            <a:rPr kumimoji="1" lang="en-US" altLang="zh-TW" b="0" i="1" smtClean="0">
                              <a:latin typeface="Cambria Math" panose="02040503050406030204" pitchFamily="18" charset="0"/>
                            </a:rPr>
                            <m:t>−1</m:t>
                          </m:r>
                        </m:sub>
                      </m:sSub>
                      <m:r>
                        <a:rPr kumimoji="1" lang="en-US" altLang="zh-TW" b="0" i="1" smtClean="0">
                          <a:latin typeface="Cambria Math" panose="02040503050406030204" pitchFamily="18" charset="0"/>
                        </a:rPr>
                        <m:t>) </m:t>
                      </m:r>
                    </m:oMath>
                  </m:oMathPara>
                </a14:m>
                <a:endParaRPr kumimoji="1" lang="en-US" altLang="zh-TW" dirty="0"/>
              </a:p>
              <a:p>
                <a:r>
                  <a:rPr kumimoji="1" lang="zh-TW" altLang="en-US" dirty="0"/>
                  <a:t>例</a:t>
                </a:r>
                <a:r>
                  <a:rPr lang="zh-TW" altLang="en-US" dirty="0"/>
                  <a:t>：</a:t>
                </a:r>
                <a:r>
                  <a:rPr kumimoji="1" lang="en-US" altLang="zh-TW" dirty="0" err="1"/>
                  <a:t>WaveNet</a:t>
                </a:r>
                <a:r>
                  <a:rPr kumimoji="1" lang="en-US" altLang="zh-TW" dirty="0"/>
                  <a:t>, GPT-4o</a:t>
                </a:r>
              </a:p>
            </p:txBody>
          </p:sp>
        </mc:Choice>
        <mc:Fallback xmlns="">
          <p:sp>
            <p:nvSpPr>
              <p:cNvPr id="3" name="內容版面配置區 2">
                <a:extLst>
                  <a:ext uri="{FF2B5EF4-FFF2-40B4-BE49-F238E27FC236}">
                    <a16:creationId xmlns:a16="http://schemas.microsoft.com/office/drawing/2014/main" id="{3D025906-E791-8725-5A63-7E623D8A8CCB}"/>
                  </a:ext>
                </a:extLst>
              </p:cNvPr>
              <p:cNvSpPr>
                <a:spLocks noGrp="1" noRot="1" noChangeAspect="1" noMove="1" noResize="1" noEditPoints="1" noAdjustHandles="1" noChangeArrowheads="1" noChangeShapeType="1" noTextEdit="1"/>
              </p:cNvSpPr>
              <p:nvPr>
                <p:ph idx="1"/>
              </p:nvPr>
            </p:nvSpPr>
            <p:spPr>
              <a:blipFill>
                <a:blip r:embed="rId2"/>
                <a:stretch>
                  <a:fillRect l="-1029" t="-831"/>
                </a:stretch>
              </a:blipFill>
            </p:spPr>
            <p:txBody>
              <a:bodyPr/>
              <a:lstStyle/>
              <a:p>
                <a:r>
                  <a:rPr lang="zh-TW" altLang="en-US">
                    <a:noFill/>
                  </a:rPr>
                  <a:t> </a:t>
                </a:r>
              </a:p>
            </p:txBody>
          </p:sp>
        </mc:Fallback>
      </mc:AlternateContent>
      <p:sp>
        <p:nvSpPr>
          <p:cNvPr id="4" name="文字版面配置區 3">
            <a:extLst>
              <a:ext uri="{FF2B5EF4-FFF2-40B4-BE49-F238E27FC236}">
                <a16:creationId xmlns:a16="http://schemas.microsoft.com/office/drawing/2014/main" id="{9FE04F92-D4AD-46D6-242D-A68DE238EE00}"/>
              </a:ext>
            </a:extLst>
          </p:cNvPr>
          <p:cNvSpPr>
            <a:spLocks noGrp="1"/>
          </p:cNvSpPr>
          <p:nvPr>
            <p:ph type="body" sz="quarter" idx="11"/>
          </p:nvPr>
        </p:nvSpPr>
        <p:spPr/>
        <p:txBody>
          <a:bodyPr>
            <a:normAutofit fontScale="92500" lnSpcReduction="20000"/>
          </a:bodyPr>
          <a:lstStyle/>
          <a:p>
            <a:r>
              <a:rPr lang="zh-TW" altLang="en-US" dirty="0"/>
              <a:t>進化</a:t>
            </a:r>
            <a:r>
              <a:rPr lang="ja-JP" altLang="en-US"/>
              <a:t>したモデル</a:t>
            </a:r>
          </a:p>
        </p:txBody>
      </p:sp>
      <p:pic>
        <p:nvPicPr>
          <p:cNvPr id="8194" name="Picture 2">
            <a:extLst>
              <a:ext uri="{FF2B5EF4-FFF2-40B4-BE49-F238E27FC236}">
                <a16:creationId xmlns:a16="http://schemas.microsoft.com/office/drawing/2014/main" id="{B8BB4A49-A4AB-8060-507B-297C0AA0CF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895" y="3913440"/>
            <a:ext cx="5246758" cy="2411668"/>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0B484723-A14D-1D32-B346-C7C6D1CE8CFD}"/>
              </a:ext>
            </a:extLst>
          </p:cNvPr>
          <p:cNvSpPr txBox="1"/>
          <p:nvPr/>
        </p:nvSpPr>
        <p:spPr>
          <a:xfrm>
            <a:off x="6502702" y="3310499"/>
            <a:ext cx="2234138" cy="369332"/>
          </a:xfrm>
          <a:prstGeom prst="rect">
            <a:avLst/>
          </a:prstGeom>
          <a:noFill/>
        </p:spPr>
        <p:txBody>
          <a:bodyPr wrap="none" rtlCol="0">
            <a:spAutoFit/>
          </a:bodyPr>
          <a:lstStyle/>
          <a:p>
            <a:pPr algn="r"/>
            <a:r>
              <a:rPr kumimoji="1" lang="en-US" altLang="zh-TW" dirty="0"/>
              <a:t>[van den Oord+ ‘16]</a:t>
            </a:r>
            <a:endParaRPr kumimoji="1" lang="zh-TW" altLang="en-US" dirty="0"/>
          </a:p>
        </p:txBody>
      </p:sp>
      <p:sp>
        <p:nvSpPr>
          <p:cNvPr id="8" name="テキスト ボックス 33">
            <a:extLst>
              <a:ext uri="{FF2B5EF4-FFF2-40B4-BE49-F238E27FC236}">
                <a16:creationId xmlns:a16="http://schemas.microsoft.com/office/drawing/2014/main" id="{3E07E122-29EB-B770-242E-14699D555CEE}"/>
              </a:ext>
            </a:extLst>
          </p:cNvPr>
          <p:cNvSpPr txBox="1"/>
          <p:nvPr/>
        </p:nvSpPr>
        <p:spPr>
          <a:xfrm>
            <a:off x="9005978" y="3310499"/>
            <a:ext cx="2799272" cy="369332"/>
          </a:xfrm>
          <a:prstGeom prst="rect">
            <a:avLst/>
          </a:prstGeom>
          <a:solidFill>
            <a:srgbClr val="C03835"/>
          </a:solidFill>
        </p:spPr>
        <p:txBody>
          <a:bodyPr wrap="square">
            <a:spAutoFit/>
          </a:bodyPr>
          <a:lstStyle/>
          <a:p>
            <a:pPr algn="ctr"/>
            <a:r>
              <a:rPr lang="zh-TW" altLang="en-US" b="1" dirty="0">
                <a:solidFill>
                  <a:schemeClr val="bg1"/>
                </a:solidFill>
                <a:latin typeface="游ゴシック" panose="020B0400000000000000" pitchFamily="50" charset="-128"/>
                <a:ea typeface="游ゴシック" panose="020B0400000000000000" pitchFamily="50" charset="-128"/>
              </a:rPr>
              <a:t>デメリット：推論が遅い</a:t>
            </a:r>
            <a:endParaRPr lang="en-US" altLang="ja-JP" b="1"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990133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16FEDB4-8F76-A002-A92E-452AF73B37B5}"/>
              </a:ext>
            </a:extLst>
          </p:cNvPr>
          <p:cNvSpPr>
            <a:spLocks noGrp="1"/>
          </p:cNvSpPr>
          <p:nvPr>
            <p:ph type="title"/>
          </p:nvPr>
        </p:nvSpPr>
        <p:spPr/>
        <p:txBody>
          <a:bodyPr/>
          <a:lstStyle/>
          <a:p>
            <a:r>
              <a:rPr kumimoji="1" lang="zh-TW" altLang="en-US" sz="3200" dirty="0"/>
              <a:t>テクニック</a:t>
            </a:r>
            <a:r>
              <a:rPr lang="en-US" altLang="zh-TW" sz="3200" dirty="0"/>
              <a:t>2</a:t>
            </a:r>
            <a:r>
              <a:rPr kumimoji="1" lang="zh-TW" altLang="en-US" sz="3200" dirty="0"/>
              <a:t>：敵対的生成ネットワック（</a:t>
            </a:r>
            <a:r>
              <a:rPr kumimoji="1" lang="en-US" altLang="zh-TW" sz="3200" dirty="0"/>
              <a:t>GAN</a:t>
            </a:r>
            <a:r>
              <a:rPr lang="zh-TW" altLang="en-US" sz="3200" dirty="0"/>
              <a:t>）</a:t>
            </a:r>
            <a:endParaRPr kumimoji="1" lang="zh-TW" altLang="en-US" sz="3200" dirty="0"/>
          </a:p>
        </p:txBody>
      </p:sp>
      <p:sp>
        <p:nvSpPr>
          <p:cNvPr id="3" name="內容版面配置區 2">
            <a:extLst>
              <a:ext uri="{FF2B5EF4-FFF2-40B4-BE49-F238E27FC236}">
                <a16:creationId xmlns:a16="http://schemas.microsoft.com/office/drawing/2014/main" id="{CAD58479-C977-8366-778A-CA1BDEDC262A}"/>
              </a:ext>
            </a:extLst>
          </p:cNvPr>
          <p:cNvSpPr>
            <a:spLocks noGrp="1"/>
          </p:cNvSpPr>
          <p:nvPr>
            <p:ph idx="1"/>
          </p:nvPr>
        </p:nvSpPr>
        <p:spPr/>
        <p:txBody>
          <a:bodyPr>
            <a:normAutofit/>
          </a:bodyPr>
          <a:lstStyle/>
          <a:p>
            <a:r>
              <a:rPr lang="zh-TW" altLang="en-US" dirty="0"/>
              <a:t>一般的な認識：</a:t>
            </a:r>
            <a:br>
              <a:rPr lang="en-US" altLang="zh-TW" dirty="0"/>
            </a:br>
            <a:r>
              <a:rPr lang="zh-TW" altLang="en-US" dirty="0"/>
              <a:t>識別器→「真」と「偽」を識別できるように学習する</a:t>
            </a:r>
            <a:br>
              <a:rPr lang="en-US" altLang="zh-TW" dirty="0"/>
            </a:br>
            <a:r>
              <a:rPr lang="zh-TW" altLang="en-US" dirty="0"/>
              <a:t>生成器→識別器を騙せるように学習する</a:t>
            </a:r>
            <a:endParaRPr kumimoji="1" lang="en-US" altLang="zh-TW" dirty="0"/>
          </a:p>
          <a:p>
            <a:pPr lvl="1"/>
            <a:r>
              <a:rPr lang="zh-TW" altLang="en-US" dirty="0"/>
              <a:t>実は、すごく綿密な数学理論で成り立った（当たり前だけど）</a:t>
            </a:r>
            <a:endParaRPr lang="en-US" altLang="zh-TW" dirty="0"/>
          </a:p>
          <a:p>
            <a:pPr lvl="1"/>
            <a:r>
              <a:rPr lang="zh-TW" altLang="en-US" dirty="0"/>
              <a:t>自分はこの資料をおすすめする</a:t>
            </a:r>
            <a:endParaRPr lang="en-US" altLang="zh-TW" dirty="0"/>
          </a:p>
          <a:p>
            <a:r>
              <a:rPr kumimoji="1" lang="zh-TW" altLang="en-US" dirty="0"/>
              <a:t>昔の</a:t>
            </a:r>
            <a:r>
              <a:rPr kumimoji="1" lang="en-US" altLang="zh-TW" dirty="0"/>
              <a:t>GAN</a:t>
            </a:r>
            <a:r>
              <a:rPr kumimoji="1" lang="zh-TW" altLang="en-US" dirty="0"/>
              <a:t>：学習が難しい</a:t>
            </a:r>
            <a:endParaRPr kumimoji="1" lang="en-US" altLang="zh-TW" dirty="0"/>
          </a:p>
          <a:p>
            <a:pPr lvl="1"/>
            <a:r>
              <a:rPr lang="zh-TW" altLang="en-US" dirty="0"/>
              <a:t>パラメータの調整が難しい</a:t>
            </a:r>
            <a:endParaRPr lang="en-US" altLang="zh-TW" dirty="0"/>
          </a:p>
          <a:p>
            <a:pPr lvl="1"/>
            <a:r>
              <a:rPr kumimoji="1" lang="zh-TW" altLang="en-US" dirty="0"/>
              <a:t>現在：割と簡単になった（研究者の皆さんのおかげで）</a:t>
            </a:r>
            <a:endParaRPr kumimoji="1" lang="en-US" altLang="zh-TW" dirty="0"/>
          </a:p>
          <a:p>
            <a:r>
              <a:rPr lang="zh-TW" altLang="en-US" dirty="0"/>
              <a:t>代表的な「</a:t>
            </a:r>
            <a:r>
              <a:rPr lang="en-US" altLang="zh-TW" dirty="0"/>
              <a:t>GAN</a:t>
            </a:r>
            <a:r>
              <a:rPr lang="zh-TW" altLang="en-US" dirty="0"/>
              <a:t>を用いた</a:t>
            </a:r>
            <a:r>
              <a:rPr lang="en-US" altLang="zh-TW" dirty="0"/>
              <a:t>VC</a:t>
            </a:r>
            <a:r>
              <a:rPr lang="zh-TW" altLang="en-US" dirty="0"/>
              <a:t>」論文：</a:t>
            </a:r>
            <a:endParaRPr kumimoji="1" lang="zh-TW" altLang="en-US" dirty="0"/>
          </a:p>
        </p:txBody>
      </p:sp>
      <p:sp>
        <p:nvSpPr>
          <p:cNvPr id="4" name="文字版面配置區 3">
            <a:extLst>
              <a:ext uri="{FF2B5EF4-FFF2-40B4-BE49-F238E27FC236}">
                <a16:creationId xmlns:a16="http://schemas.microsoft.com/office/drawing/2014/main" id="{369322E6-C9A3-E83E-8DD3-1773181CB31D}"/>
              </a:ext>
            </a:extLst>
          </p:cNvPr>
          <p:cNvSpPr>
            <a:spLocks noGrp="1"/>
          </p:cNvSpPr>
          <p:nvPr>
            <p:ph type="body" sz="quarter" idx="11"/>
          </p:nvPr>
        </p:nvSpPr>
        <p:spPr/>
        <p:txBody>
          <a:bodyPr>
            <a:normAutofit fontScale="92500" lnSpcReduction="20000"/>
          </a:bodyPr>
          <a:lstStyle/>
          <a:p>
            <a:r>
              <a:rPr lang="zh-TW" altLang="en-US" dirty="0"/>
              <a:t>進化</a:t>
            </a:r>
            <a:r>
              <a:rPr lang="ja-JP" altLang="en-US"/>
              <a:t>したモデル</a:t>
            </a:r>
          </a:p>
        </p:txBody>
      </p:sp>
      <p:sp>
        <p:nvSpPr>
          <p:cNvPr id="6" name="文字方塊 5">
            <a:extLst>
              <a:ext uri="{FF2B5EF4-FFF2-40B4-BE49-F238E27FC236}">
                <a16:creationId xmlns:a16="http://schemas.microsoft.com/office/drawing/2014/main" id="{D4E673AF-3DA6-E4B1-E65A-EA8422A24B5B}"/>
              </a:ext>
            </a:extLst>
          </p:cNvPr>
          <p:cNvSpPr txBox="1"/>
          <p:nvPr/>
        </p:nvSpPr>
        <p:spPr>
          <a:xfrm>
            <a:off x="7071566" y="3798857"/>
            <a:ext cx="4866587" cy="646331"/>
          </a:xfrm>
          <a:prstGeom prst="rect">
            <a:avLst/>
          </a:prstGeom>
          <a:noFill/>
        </p:spPr>
        <p:txBody>
          <a:bodyPr wrap="square">
            <a:spAutoFit/>
          </a:bodyPr>
          <a:lstStyle/>
          <a:p>
            <a:r>
              <a:rPr lang="zh-TW" altLang="en-US" dirty="0">
                <a:hlinkClick r:id="rId2"/>
              </a:rPr>
              <a:t>https://speech.ee.ntu.edu.tw/~tlkagk/courses/MLDS_2018/Lecture/GANtheory%20(v2).pdf</a:t>
            </a:r>
            <a:endParaRPr lang="en-US" altLang="zh-TW" dirty="0"/>
          </a:p>
        </p:txBody>
      </p:sp>
      <p:sp>
        <p:nvSpPr>
          <p:cNvPr id="8" name="文字方塊 7">
            <a:extLst>
              <a:ext uri="{FF2B5EF4-FFF2-40B4-BE49-F238E27FC236}">
                <a16:creationId xmlns:a16="http://schemas.microsoft.com/office/drawing/2014/main" id="{192B2E50-EEB3-C140-C66F-BCE7D8D2A6FE}"/>
              </a:ext>
            </a:extLst>
          </p:cNvPr>
          <p:cNvSpPr txBox="1"/>
          <p:nvPr/>
        </p:nvSpPr>
        <p:spPr>
          <a:xfrm>
            <a:off x="9616301" y="1722682"/>
            <a:ext cx="2016899" cy="369332"/>
          </a:xfrm>
          <a:prstGeom prst="rect">
            <a:avLst/>
          </a:prstGeom>
          <a:noFill/>
        </p:spPr>
        <p:txBody>
          <a:bodyPr wrap="none" rtlCol="0">
            <a:spAutoFit/>
          </a:bodyPr>
          <a:lstStyle/>
          <a:p>
            <a:pPr algn="r"/>
            <a:r>
              <a:rPr kumimoji="1" lang="en-US" altLang="zh-TW" dirty="0"/>
              <a:t>[Goodfellow+ ‘14]</a:t>
            </a:r>
            <a:endParaRPr kumimoji="1" lang="zh-TW" altLang="en-US" dirty="0"/>
          </a:p>
        </p:txBody>
      </p:sp>
      <p:sp>
        <p:nvSpPr>
          <p:cNvPr id="9" name="文字方塊 8">
            <a:extLst>
              <a:ext uri="{FF2B5EF4-FFF2-40B4-BE49-F238E27FC236}">
                <a16:creationId xmlns:a16="http://schemas.microsoft.com/office/drawing/2014/main" id="{2AED6829-3B57-9EE2-3AAC-154567A0B2FA}"/>
              </a:ext>
            </a:extLst>
          </p:cNvPr>
          <p:cNvSpPr txBox="1"/>
          <p:nvPr/>
        </p:nvSpPr>
        <p:spPr>
          <a:xfrm>
            <a:off x="7558531" y="6031157"/>
            <a:ext cx="3685624" cy="369332"/>
          </a:xfrm>
          <a:prstGeom prst="rect">
            <a:avLst/>
          </a:prstGeom>
          <a:noFill/>
        </p:spPr>
        <p:txBody>
          <a:bodyPr wrap="none" rtlCol="0">
            <a:spAutoFit/>
          </a:bodyPr>
          <a:lstStyle/>
          <a:p>
            <a:r>
              <a:rPr kumimoji="1" lang="en-US" altLang="zh-TW" dirty="0"/>
              <a:t>[Hsu+ ‘17] [Chou+ ‘18] [</a:t>
            </a:r>
            <a:r>
              <a:rPr kumimoji="1" lang="zh-TW" altLang="en-US" dirty="0"/>
              <a:t>金子</a:t>
            </a:r>
            <a:r>
              <a:rPr kumimoji="1" lang="en-US" altLang="zh-TW" dirty="0"/>
              <a:t>+ ‘18]</a:t>
            </a:r>
            <a:endParaRPr kumimoji="1" lang="zh-TW" altLang="en-US" dirty="0"/>
          </a:p>
        </p:txBody>
      </p:sp>
      <p:sp>
        <p:nvSpPr>
          <p:cNvPr id="10" name="テキスト ボックス 33">
            <a:extLst>
              <a:ext uri="{FF2B5EF4-FFF2-40B4-BE49-F238E27FC236}">
                <a16:creationId xmlns:a16="http://schemas.microsoft.com/office/drawing/2014/main" id="{F04A18A0-96AE-8782-3775-3169B31C55B3}"/>
              </a:ext>
            </a:extLst>
          </p:cNvPr>
          <p:cNvSpPr txBox="1"/>
          <p:nvPr/>
        </p:nvSpPr>
        <p:spPr>
          <a:xfrm>
            <a:off x="7558531" y="6400489"/>
            <a:ext cx="4337223" cy="369332"/>
          </a:xfrm>
          <a:prstGeom prst="rect">
            <a:avLst/>
          </a:prstGeom>
          <a:solidFill>
            <a:srgbClr val="C03835"/>
          </a:solidFill>
        </p:spPr>
        <p:txBody>
          <a:bodyPr wrap="square">
            <a:spAutoFit/>
          </a:bodyPr>
          <a:lstStyle/>
          <a:p>
            <a:pPr algn="ctr"/>
            <a:r>
              <a:rPr lang="zh-TW" altLang="en-US" b="1" dirty="0">
                <a:solidFill>
                  <a:schemeClr val="bg1"/>
                </a:solidFill>
                <a:latin typeface="游ゴシック" panose="020B0400000000000000" pitchFamily="50" charset="-128"/>
                <a:ea typeface="游ゴシック" panose="020B0400000000000000" pitchFamily="50" charset="-128"/>
              </a:rPr>
              <a:t>デメリット：得られた分布は「近似値」</a:t>
            </a:r>
            <a:endParaRPr lang="en-US" altLang="ja-JP" b="1"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21180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16FEDB4-8F76-A002-A92E-452AF73B37B5}"/>
              </a:ext>
            </a:extLst>
          </p:cNvPr>
          <p:cNvSpPr>
            <a:spLocks noGrp="1"/>
          </p:cNvSpPr>
          <p:nvPr>
            <p:ph type="title"/>
          </p:nvPr>
        </p:nvSpPr>
        <p:spPr/>
        <p:txBody>
          <a:bodyPr/>
          <a:lstStyle/>
          <a:p>
            <a:r>
              <a:rPr kumimoji="1" lang="zh-TW" altLang="en-US" sz="3200" dirty="0"/>
              <a:t>テクニック</a:t>
            </a:r>
            <a:r>
              <a:rPr kumimoji="1" lang="en-US" altLang="zh-TW" sz="3200" dirty="0"/>
              <a:t>3</a:t>
            </a:r>
            <a:r>
              <a:rPr kumimoji="1" lang="zh-TW" altLang="en-US" sz="3200" dirty="0"/>
              <a:t>：正規化フロー（</a:t>
            </a:r>
            <a:r>
              <a:rPr kumimoji="1" lang="en-US" altLang="zh-TW" sz="3200" dirty="0"/>
              <a:t>normalizing flow</a:t>
            </a:r>
            <a:r>
              <a:rPr kumimoji="1" lang="zh-TW" altLang="en-US" sz="3200" dirty="0"/>
              <a:t>）</a:t>
            </a:r>
          </a:p>
        </p:txBody>
      </p:sp>
      <p:sp>
        <p:nvSpPr>
          <p:cNvPr id="3" name="內容版面配置區 2">
            <a:extLst>
              <a:ext uri="{FF2B5EF4-FFF2-40B4-BE49-F238E27FC236}">
                <a16:creationId xmlns:a16="http://schemas.microsoft.com/office/drawing/2014/main" id="{CAD58479-C977-8366-778A-CA1BDEDC262A}"/>
              </a:ext>
            </a:extLst>
          </p:cNvPr>
          <p:cNvSpPr>
            <a:spLocks noGrp="1"/>
          </p:cNvSpPr>
          <p:nvPr>
            <p:ph idx="1"/>
          </p:nvPr>
        </p:nvSpPr>
        <p:spPr>
          <a:xfrm>
            <a:off x="558800" y="2013155"/>
            <a:ext cx="11107174" cy="4572000"/>
          </a:xfrm>
        </p:spPr>
        <p:txBody>
          <a:bodyPr>
            <a:normAutofit/>
          </a:bodyPr>
          <a:lstStyle/>
          <a:p>
            <a:r>
              <a:rPr lang="zh-TW" altLang="en-US" dirty="0"/>
              <a:t>可逆変換関数を幾つかかけることによって</a:t>
            </a:r>
            <a:br>
              <a:rPr lang="en-US" altLang="zh-TW" dirty="0"/>
            </a:br>
            <a:r>
              <a:rPr lang="zh-TW" altLang="en-US" dirty="0"/>
              <a:t>とあるシンプルな分布から複雑な分布へ変換する技術</a:t>
            </a:r>
            <a:endParaRPr lang="en-US" altLang="zh-TW" dirty="0"/>
          </a:p>
          <a:p>
            <a:pPr lvl="1"/>
            <a:r>
              <a:rPr lang="zh-TW" altLang="en-US" dirty="0"/>
              <a:t>同じく、綿密な数学理論で成り立った</a:t>
            </a:r>
            <a:endParaRPr lang="en-US" altLang="zh-TW" dirty="0"/>
          </a:p>
          <a:p>
            <a:pPr lvl="1"/>
            <a:r>
              <a:rPr lang="zh-TW" altLang="en-US" dirty="0"/>
              <a:t>自分はこの資料をおすすめする</a:t>
            </a:r>
            <a:br>
              <a:rPr lang="en-US" altLang="zh-TW" dirty="0"/>
            </a:br>
            <a:r>
              <a:rPr lang="en-US" altLang="zh-TW" dirty="0">
                <a:hlinkClick r:id="rId3"/>
              </a:rPr>
              <a:t>https://blog.evjang.com/2018/01/nf1.html</a:t>
            </a:r>
            <a:endParaRPr lang="en-US" altLang="zh-TW" dirty="0"/>
          </a:p>
          <a:p>
            <a:r>
              <a:rPr lang="zh-TW" altLang="en-US" dirty="0"/>
              <a:t>メリット：精密な尤度推定；推論が自己回帰モデルより速い</a:t>
            </a:r>
            <a:endParaRPr lang="en-US" altLang="zh-TW" dirty="0"/>
          </a:p>
          <a:p>
            <a:r>
              <a:rPr lang="zh-TW" altLang="en-US" dirty="0"/>
              <a:t>代表的な「</a:t>
            </a:r>
            <a:r>
              <a:rPr lang="en-US" altLang="zh-TW" dirty="0"/>
              <a:t>flow</a:t>
            </a:r>
            <a:r>
              <a:rPr lang="zh-TW" altLang="en-US" dirty="0"/>
              <a:t>を用いた音声合成」論文：</a:t>
            </a:r>
          </a:p>
        </p:txBody>
      </p:sp>
      <p:sp>
        <p:nvSpPr>
          <p:cNvPr id="4" name="文字版面配置區 3">
            <a:extLst>
              <a:ext uri="{FF2B5EF4-FFF2-40B4-BE49-F238E27FC236}">
                <a16:creationId xmlns:a16="http://schemas.microsoft.com/office/drawing/2014/main" id="{369322E6-C9A3-E83E-8DD3-1773181CB31D}"/>
              </a:ext>
            </a:extLst>
          </p:cNvPr>
          <p:cNvSpPr>
            <a:spLocks noGrp="1"/>
          </p:cNvSpPr>
          <p:nvPr>
            <p:ph type="body" sz="quarter" idx="11"/>
          </p:nvPr>
        </p:nvSpPr>
        <p:spPr/>
        <p:txBody>
          <a:bodyPr>
            <a:normAutofit fontScale="92500" lnSpcReduction="20000"/>
          </a:bodyPr>
          <a:lstStyle/>
          <a:p>
            <a:r>
              <a:rPr lang="zh-TW" altLang="en-US" dirty="0"/>
              <a:t>進化</a:t>
            </a:r>
            <a:r>
              <a:rPr lang="ja-JP" altLang="en-US"/>
              <a:t>したモデル</a:t>
            </a:r>
          </a:p>
        </p:txBody>
      </p:sp>
      <p:sp>
        <p:nvSpPr>
          <p:cNvPr id="8" name="文字方塊 7">
            <a:extLst>
              <a:ext uri="{FF2B5EF4-FFF2-40B4-BE49-F238E27FC236}">
                <a16:creationId xmlns:a16="http://schemas.microsoft.com/office/drawing/2014/main" id="{192B2E50-EEB3-C140-C66F-BCE7D8D2A6FE}"/>
              </a:ext>
            </a:extLst>
          </p:cNvPr>
          <p:cNvSpPr txBox="1"/>
          <p:nvPr/>
        </p:nvSpPr>
        <p:spPr>
          <a:xfrm>
            <a:off x="10308798" y="1722682"/>
            <a:ext cx="1324402" cy="369332"/>
          </a:xfrm>
          <a:prstGeom prst="rect">
            <a:avLst/>
          </a:prstGeom>
          <a:noFill/>
        </p:spPr>
        <p:txBody>
          <a:bodyPr wrap="none" rtlCol="0">
            <a:spAutoFit/>
          </a:bodyPr>
          <a:lstStyle/>
          <a:p>
            <a:pPr algn="r"/>
            <a:r>
              <a:rPr kumimoji="1" lang="en-US" altLang="zh-TW" dirty="0"/>
              <a:t>[</a:t>
            </a:r>
            <a:r>
              <a:rPr kumimoji="1" lang="en-US" altLang="zh-TW" dirty="0" err="1"/>
              <a:t>Dinh</a:t>
            </a:r>
            <a:r>
              <a:rPr kumimoji="1" lang="en-US" altLang="zh-TW" dirty="0"/>
              <a:t>+ ‘14]</a:t>
            </a:r>
            <a:endParaRPr kumimoji="1" lang="zh-TW" altLang="en-US" dirty="0"/>
          </a:p>
        </p:txBody>
      </p:sp>
      <p:sp>
        <p:nvSpPr>
          <p:cNvPr id="9" name="文字方塊 8">
            <a:extLst>
              <a:ext uri="{FF2B5EF4-FFF2-40B4-BE49-F238E27FC236}">
                <a16:creationId xmlns:a16="http://schemas.microsoft.com/office/drawing/2014/main" id="{2AED6829-3B57-9EE2-3AAC-154567A0B2FA}"/>
              </a:ext>
            </a:extLst>
          </p:cNvPr>
          <p:cNvSpPr txBox="1"/>
          <p:nvPr/>
        </p:nvSpPr>
        <p:spPr>
          <a:xfrm>
            <a:off x="8709070" y="5157553"/>
            <a:ext cx="2831609" cy="369332"/>
          </a:xfrm>
          <a:prstGeom prst="rect">
            <a:avLst/>
          </a:prstGeom>
          <a:noFill/>
        </p:spPr>
        <p:txBody>
          <a:bodyPr wrap="none" rtlCol="0">
            <a:spAutoFit/>
          </a:bodyPr>
          <a:lstStyle/>
          <a:p>
            <a:r>
              <a:rPr lang="en-US" altLang="zh-TW" dirty="0"/>
              <a:t>[</a:t>
            </a:r>
            <a:r>
              <a:rPr lang="en-US" altLang="zh-TW" dirty="0" err="1"/>
              <a:t>Pregnar</a:t>
            </a:r>
            <a:r>
              <a:rPr lang="en-US" altLang="zh-TW" dirty="0"/>
              <a:t>+ ‘19][Kong+ ‘21]</a:t>
            </a:r>
            <a:endParaRPr kumimoji="1" lang="zh-TW" altLang="en-US" dirty="0"/>
          </a:p>
        </p:txBody>
      </p:sp>
      <p:sp>
        <p:nvSpPr>
          <p:cNvPr id="5" name="テキスト ボックス 33">
            <a:extLst>
              <a:ext uri="{FF2B5EF4-FFF2-40B4-BE49-F238E27FC236}">
                <a16:creationId xmlns:a16="http://schemas.microsoft.com/office/drawing/2014/main" id="{54E4EE00-1E0C-9421-F7F5-00DA3B9289DC}"/>
              </a:ext>
            </a:extLst>
          </p:cNvPr>
          <p:cNvSpPr txBox="1"/>
          <p:nvPr/>
        </p:nvSpPr>
        <p:spPr>
          <a:xfrm>
            <a:off x="6108700" y="5732854"/>
            <a:ext cx="5226140" cy="646331"/>
          </a:xfrm>
          <a:prstGeom prst="rect">
            <a:avLst/>
          </a:prstGeom>
          <a:solidFill>
            <a:srgbClr val="C03835"/>
          </a:solidFill>
        </p:spPr>
        <p:txBody>
          <a:bodyPr wrap="square">
            <a:spAutoFit/>
          </a:bodyPr>
          <a:lstStyle/>
          <a:p>
            <a:pPr algn="ctr"/>
            <a:r>
              <a:rPr lang="zh-TW" altLang="en-US" b="1" dirty="0">
                <a:solidFill>
                  <a:schemeClr val="bg1"/>
                </a:solidFill>
                <a:latin typeface="游ゴシック" panose="020B0400000000000000" pitchFamily="50" charset="-128"/>
                <a:ea typeface="游ゴシック" panose="020B0400000000000000" pitchFamily="50" charset="-128"/>
              </a:rPr>
              <a:t>デメリット：モデルのサイズが大きくなりがち；パラメータ調整が難しい</a:t>
            </a:r>
            <a:endParaRPr lang="en-US" altLang="ja-JP" b="1" dirty="0">
              <a:solidFill>
                <a:schemeClr val="bg1"/>
              </a:solidFill>
              <a:latin typeface="游ゴシック" panose="020B0400000000000000" pitchFamily="50" charset="-128"/>
              <a:ea typeface="游ゴシック" panose="020B0400000000000000" pitchFamily="50" charset="-128"/>
            </a:endParaRPr>
          </a:p>
        </p:txBody>
      </p:sp>
      <p:pic>
        <p:nvPicPr>
          <p:cNvPr id="13314" name="Picture 2">
            <a:extLst>
              <a:ext uri="{FF2B5EF4-FFF2-40B4-BE49-F238E27FC236}">
                <a16:creationId xmlns:a16="http://schemas.microsoft.com/office/drawing/2014/main" id="{473A1254-511E-6BFB-78B1-029D8C072D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7051" y="3003533"/>
            <a:ext cx="3799003" cy="1143657"/>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6">
            <a:extLst>
              <a:ext uri="{FF2B5EF4-FFF2-40B4-BE49-F238E27FC236}">
                <a16:creationId xmlns:a16="http://schemas.microsoft.com/office/drawing/2014/main" id="{F1330DC7-3CD8-15CC-FFF2-D77DCD4A2418}"/>
              </a:ext>
            </a:extLst>
          </p:cNvPr>
          <p:cNvSpPr txBox="1"/>
          <p:nvPr/>
        </p:nvSpPr>
        <p:spPr>
          <a:xfrm>
            <a:off x="7127857" y="4160239"/>
            <a:ext cx="5064143" cy="276999"/>
          </a:xfrm>
          <a:prstGeom prst="rect">
            <a:avLst/>
          </a:prstGeom>
          <a:noFill/>
        </p:spPr>
        <p:txBody>
          <a:bodyPr wrap="none" rtlCol="0">
            <a:spAutoFit/>
          </a:bodyPr>
          <a:lstStyle/>
          <a:p>
            <a:r>
              <a:rPr kumimoji="1" lang="en-US" altLang="zh-TW" sz="1200" dirty="0"/>
              <a:t>Figure from </a:t>
            </a:r>
            <a:r>
              <a:rPr kumimoji="1" lang="en-US" altLang="zh-TW" sz="1200" dirty="0">
                <a:hlinkClick r:id="rId5"/>
              </a:rPr>
              <a:t>https://lilianweng.github.io/posts/2018-10-13-flow-models/</a:t>
            </a:r>
            <a:endParaRPr kumimoji="1" lang="en-US" altLang="zh-TW" sz="1200" dirty="0"/>
          </a:p>
        </p:txBody>
      </p:sp>
    </p:spTree>
    <p:extLst>
      <p:ext uri="{BB962C8B-B14F-4D97-AF65-F5344CB8AC3E}">
        <p14:creationId xmlns:p14="http://schemas.microsoft.com/office/powerpoint/2010/main" val="319697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16FEDB4-8F76-A002-A92E-452AF73B37B5}"/>
              </a:ext>
            </a:extLst>
          </p:cNvPr>
          <p:cNvSpPr>
            <a:spLocks noGrp="1"/>
          </p:cNvSpPr>
          <p:nvPr>
            <p:ph type="title"/>
          </p:nvPr>
        </p:nvSpPr>
        <p:spPr/>
        <p:txBody>
          <a:bodyPr/>
          <a:lstStyle/>
          <a:p>
            <a:r>
              <a:rPr kumimoji="1" lang="zh-TW" altLang="en-US" sz="3200" dirty="0"/>
              <a:t>テクニック</a:t>
            </a:r>
            <a:r>
              <a:rPr kumimoji="1" lang="en-US" altLang="zh-TW" sz="3200" dirty="0"/>
              <a:t>4</a:t>
            </a:r>
            <a:r>
              <a:rPr kumimoji="1" lang="zh-TW" altLang="en-US" sz="3200" dirty="0"/>
              <a:t>：拡散モデル</a:t>
            </a:r>
          </a:p>
        </p:txBody>
      </p:sp>
      <p:sp>
        <p:nvSpPr>
          <p:cNvPr id="3" name="內容版面配置區 2">
            <a:extLst>
              <a:ext uri="{FF2B5EF4-FFF2-40B4-BE49-F238E27FC236}">
                <a16:creationId xmlns:a16="http://schemas.microsoft.com/office/drawing/2014/main" id="{CAD58479-C977-8366-778A-CA1BDEDC262A}"/>
              </a:ext>
            </a:extLst>
          </p:cNvPr>
          <p:cNvSpPr>
            <a:spLocks noGrp="1"/>
          </p:cNvSpPr>
          <p:nvPr>
            <p:ph idx="1"/>
          </p:nvPr>
        </p:nvSpPr>
        <p:spPr>
          <a:xfrm>
            <a:off x="558800" y="2013155"/>
            <a:ext cx="11356680" cy="4572000"/>
          </a:xfrm>
        </p:spPr>
        <p:txBody>
          <a:bodyPr>
            <a:normAutofit/>
          </a:bodyPr>
          <a:lstStyle/>
          <a:p>
            <a:r>
              <a:rPr lang="zh-TW" altLang="en-US" dirty="0"/>
              <a:t>ノイズからデータまで変換（フローと似てる！）</a:t>
            </a:r>
            <a:endParaRPr lang="en-US" altLang="zh-TW" dirty="0"/>
          </a:p>
          <a:p>
            <a:pPr lvl="1"/>
            <a:r>
              <a:rPr lang="zh-TW" altLang="en-US" dirty="0"/>
              <a:t>同じく膨大な数式がある。熱力学もある。</a:t>
            </a:r>
            <a:r>
              <a:rPr lang="en-US" altLang="zh-TW" dirty="0"/>
              <a:t> </a:t>
            </a:r>
          </a:p>
          <a:p>
            <a:pPr lvl="1"/>
            <a:r>
              <a:rPr lang="en-US" altLang="zh-TW" dirty="0"/>
              <a:t>Google</a:t>
            </a:r>
            <a:r>
              <a:rPr lang="zh-TW" altLang="en-US" dirty="0"/>
              <a:t>小泉さんの解説記事をおすすめしたい</a:t>
            </a:r>
            <a:endParaRPr lang="en-US" altLang="zh-TW" dirty="0"/>
          </a:p>
          <a:p>
            <a:pPr lvl="2"/>
            <a:r>
              <a:rPr lang="en-US" altLang="zh-TW" dirty="0">
                <a:hlinkClick r:id="rId2"/>
              </a:rPr>
              <a:t>https://www.jstage.jst.go.jp/article/jasj/79/10/79_525/_pdf/-char/ja</a:t>
            </a:r>
            <a:endParaRPr kumimoji="1" lang="en-US" altLang="zh-TW" dirty="0"/>
          </a:p>
          <a:p>
            <a:endParaRPr kumimoji="1" lang="en-US" altLang="zh-TW" dirty="0"/>
          </a:p>
          <a:p>
            <a:r>
              <a:rPr kumimoji="1" lang="zh-TW" altLang="en-US" dirty="0"/>
              <a:t>メリット：</a:t>
            </a:r>
            <a:r>
              <a:rPr kumimoji="1" lang="en-US" altLang="zh-TW" dirty="0"/>
              <a:t>GAN</a:t>
            </a:r>
            <a:r>
              <a:rPr kumimoji="1" lang="zh-TW" altLang="en-US" dirty="0"/>
              <a:t>より優れた性能、</a:t>
            </a:r>
            <a:r>
              <a:rPr kumimoji="1" lang="en-US" altLang="zh-TW" dirty="0"/>
              <a:t>flow</a:t>
            </a:r>
            <a:r>
              <a:rPr kumimoji="1" lang="zh-TW" altLang="en-US" dirty="0"/>
              <a:t>より柔軟な学習</a:t>
            </a:r>
            <a:endParaRPr kumimoji="1" lang="en-US" altLang="zh-TW" dirty="0"/>
          </a:p>
          <a:p>
            <a:r>
              <a:rPr lang="zh-TW" altLang="en-US" dirty="0"/>
              <a:t>代表的な「拡散モデルを用いた音声合成」論文：</a:t>
            </a:r>
          </a:p>
        </p:txBody>
      </p:sp>
      <p:sp>
        <p:nvSpPr>
          <p:cNvPr id="4" name="文字版面配置區 3">
            <a:extLst>
              <a:ext uri="{FF2B5EF4-FFF2-40B4-BE49-F238E27FC236}">
                <a16:creationId xmlns:a16="http://schemas.microsoft.com/office/drawing/2014/main" id="{369322E6-C9A3-E83E-8DD3-1773181CB31D}"/>
              </a:ext>
            </a:extLst>
          </p:cNvPr>
          <p:cNvSpPr>
            <a:spLocks noGrp="1"/>
          </p:cNvSpPr>
          <p:nvPr>
            <p:ph type="body" sz="quarter" idx="11"/>
          </p:nvPr>
        </p:nvSpPr>
        <p:spPr/>
        <p:txBody>
          <a:bodyPr>
            <a:normAutofit fontScale="92500" lnSpcReduction="20000"/>
          </a:bodyPr>
          <a:lstStyle/>
          <a:p>
            <a:r>
              <a:rPr lang="zh-TW" altLang="en-US" dirty="0"/>
              <a:t>進化</a:t>
            </a:r>
            <a:r>
              <a:rPr lang="ja-JP" altLang="en-US"/>
              <a:t>したモデル</a:t>
            </a:r>
          </a:p>
        </p:txBody>
      </p:sp>
      <p:sp>
        <p:nvSpPr>
          <p:cNvPr id="8" name="文字方塊 7">
            <a:extLst>
              <a:ext uri="{FF2B5EF4-FFF2-40B4-BE49-F238E27FC236}">
                <a16:creationId xmlns:a16="http://schemas.microsoft.com/office/drawing/2014/main" id="{192B2E50-EEB3-C140-C66F-BCE7D8D2A6FE}"/>
              </a:ext>
            </a:extLst>
          </p:cNvPr>
          <p:cNvSpPr txBox="1"/>
          <p:nvPr/>
        </p:nvSpPr>
        <p:spPr>
          <a:xfrm>
            <a:off x="9337379" y="1722682"/>
            <a:ext cx="2295821" cy="369332"/>
          </a:xfrm>
          <a:prstGeom prst="rect">
            <a:avLst/>
          </a:prstGeom>
          <a:noFill/>
        </p:spPr>
        <p:txBody>
          <a:bodyPr wrap="none" rtlCol="0">
            <a:spAutoFit/>
          </a:bodyPr>
          <a:lstStyle/>
          <a:p>
            <a:pPr algn="r"/>
            <a:r>
              <a:rPr kumimoji="1" lang="en-US" altLang="zh-TW" dirty="0"/>
              <a:t>[Ho+ ‘20][Yang+ ‘21]</a:t>
            </a:r>
            <a:endParaRPr kumimoji="1" lang="zh-TW" altLang="en-US" dirty="0"/>
          </a:p>
        </p:txBody>
      </p:sp>
      <p:sp>
        <p:nvSpPr>
          <p:cNvPr id="9" name="文字方塊 8">
            <a:extLst>
              <a:ext uri="{FF2B5EF4-FFF2-40B4-BE49-F238E27FC236}">
                <a16:creationId xmlns:a16="http://schemas.microsoft.com/office/drawing/2014/main" id="{2AED6829-3B57-9EE2-3AAC-154567A0B2FA}"/>
              </a:ext>
            </a:extLst>
          </p:cNvPr>
          <p:cNvSpPr txBox="1"/>
          <p:nvPr/>
        </p:nvSpPr>
        <p:spPr>
          <a:xfrm>
            <a:off x="9580787" y="5315865"/>
            <a:ext cx="2077813" cy="369332"/>
          </a:xfrm>
          <a:prstGeom prst="rect">
            <a:avLst/>
          </a:prstGeom>
          <a:noFill/>
        </p:spPr>
        <p:txBody>
          <a:bodyPr wrap="none" rtlCol="0">
            <a:spAutoFit/>
          </a:bodyPr>
          <a:lstStyle/>
          <a:p>
            <a:r>
              <a:rPr kumimoji="1" lang="en-US" altLang="zh-TW" dirty="0"/>
              <a:t>[Liu+ ‘22] [Ju+ ‘24]</a:t>
            </a:r>
            <a:endParaRPr kumimoji="1" lang="zh-TW" altLang="en-US" dirty="0"/>
          </a:p>
        </p:txBody>
      </p:sp>
      <p:sp>
        <p:nvSpPr>
          <p:cNvPr id="5" name="テキスト ボックス 33">
            <a:extLst>
              <a:ext uri="{FF2B5EF4-FFF2-40B4-BE49-F238E27FC236}">
                <a16:creationId xmlns:a16="http://schemas.microsoft.com/office/drawing/2014/main" id="{54E4EE00-1E0C-9421-F7F5-00DA3B9289DC}"/>
              </a:ext>
            </a:extLst>
          </p:cNvPr>
          <p:cNvSpPr txBox="1"/>
          <p:nvPr/>
        </p:nvSpPr>
        <p:spPr>
          <a:xfrm>
            <a:off x="4412269" y="6177103"/>
            <a:ext cx="7220931" cy="369332"/>
          </a:xfrm>
          <a:prstGeom prst="rect">
            <a:avLst/>
          </a:prstGeom>
          <a:solidFill>
            <a:srgbClr val="C03835"/>
          </a:solidFill>
        </p:spPr>
        <p:txBody>
          <a:bodyPr wrap="square">
            <a:spAutoFit/>
          </a:bodyPr>
          <a:lstStyle/>
          <a:p>
            <a:pPr algn="ctr"/>
            <a:r>
              <a:rPr lang="zh-TW" altLang="en-US" b="1" dirty="0">
                <a:solidFill>
                  <a:schemeClr val="bg1"/>
                </a:solidFill>
                <a:latin typeface="游ゴシック" panose="020B0400000000000000" pitchFamily="50" charset="-128"/>
                <a:ea typeface="游ゴシック" panose="020B0400000000000000" pitchFamily="50" charset="-128"/>
              </a:rPr>
              <a:t>デメリット：強いと言えば、拡散プロセスの反復回数が時間かかる</a:t>
            </a:r>
            <a:endParaRPr lang="en-US" altLang="ja-JP" b="1" dirty="0">
              <a:solidFill>
                <a:schemeClr val="bg1"/>
              </a:solidFill>
              <a:latin typeface="游ゴシック" panose="020B0400000000000000" pitchFamily="50" charset="-128"/>
              <a:ea typeface="游ゴシック" panose="020B0400000000000000" pitchFamily="50" charset="-128"/>
            </a:endParaRPr>
          </a:p>
        </p:txBody>
      </p:sp>
      <p:pic>
        <p:nvPicPr>
          <p:cNvPr id="12290" name="Picture 2">
            <a:extLst>
              <a:ext uri="{FF2B5EF4-FFF2-40B4-BE49-F238E27FC236}">
                <a16:creationId xmlns:a16="http://schemas.microsoft.com/office/drawing/2014/main" id="{D7CB3B9F-CEFE-ECEA-19BD-29C43FB76A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60" t="16193" r="2734" b="16333"/>
          <a:stretch/>
        </p:blipFill>
        <p:spPr bwMode="auto">
          <a:xfrm>
            <a:off x="1915310" y="3749546"/>
            <a:ext cx="3674608" cy="785067"/>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6">
            <a:extLst>
              <a:ext uri="{FF2B5EF4-FFF2-40B4-BE49-F238E27FC236}">
                <a16:creationId xmlns:a16="http://schemas.microsoft.com/office/drawing/2014/main" id="{891D77B5-EDBB-8D1F-B5C1-5C534F8E2BAF}"/>
              </a:ext>
            </a:extLst>
          </p:cNvPr>
          <p:cNvSpPr txBox="1"/>
          <p:nvPr/>
        </p:nvSpPr>
        <p:spPr>
          <a:xfrm>
            <a:off x="5669547" y="4120836"/>
            <a:ext cx="4815742" cy="246221"/>
          </a:xfrm>
          <a:prstGeom prst="rect">
            <a:avLst/>
          </a:prstGeom>
          <a:noFill/>
        </p:spPr>
        <p:txBody>
          <a:bodyPr wrap="none" rtlCol="0">
            <a:spAutoFit/>
          </a:bodyPr>
          <a:lstStyle/>
          <a:p>
            <a:r>
              <a:rPr kumimoji="1" lang="en" altLang="zh-TW" sz="1000" dirty="0">
                <a:hlinkClick r:id="rId4"/>
              </a:rPr>
              <a:t>https://deeplearning.cs.cmu.edu/F23/document/slides/lec23.diffusion.updated.pdf</a:t>
            </a:r>
            <a:endParaRPr kumimoji="1" lang="en" altLang="zh-TW" sz="1000" dirty="0"/>
          </a:p>
        </p:txBody>
      </p:sp>
    </p:spTree>
    <p:extLst>
      <p:ext uri="{BB962C8B-B14F-4D97-AF65-F5344CB8AC3E}">
        <p14:creationId xmlns:p14="http://schemas.microsoft.com/office/powerpoint/2010/main" val="190638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17D32CE-8FD6-41F0-C746-9076C7EEC64C}"/>
              </a:ext>
            </a:extLst>
          </p:cNvPr>
          <p:cNvSpPr>
            <a:spLocks noGrp="1"/>
          </p:cNvSpPr>
          <p:nvPr>
            <p:ph type="title"/>
          </p:nvPr>
        </p:nvSpPr>
        <p:spPr/>
        <p:txBody>
          <a:bodyPr/>
          <a:lstStyle/>
          <a:p>
            <a:r>
              <a:rPr lang="en-US" altLang="zh-TW" dirty="0"/>
              <a:t>Outline</a:t>
            </a:r>
            <a:endParaRPr kumimoji="1" lang="zh-TW" altLang="en-US" dirty="0"/>
          </a:p>
        </p:txBody>
      </p:sp>
      <p:sp>
        <p:nvSpPr>
          <p:cNvPr id="3" name="內容版面配置區 2">
            <a:extLst>
              <a:ext uri="{FF2B5EF4-FFF2-40B4-BE49-F238E27FC236}">
                <a16:creationId xmlns:a16="http://schemas.microsoft.com/office/drawing/2014/main" id="{D8B3C97E-8C83-FA91-FE87-D0D55B958BC7}"/>
              </a:ext>
            </a:extLst>
          </p:cNvPr>
          <p:cNvSpPr>
            <a:spLocks noGrp="1"/>
          </p:cNvSpPr>
          <p:nvPr>
            <p:ph idx="1"/>
          </p:nvPr>
        </p:nvSpPr>
        <p:spPr/>
        <p:txBody>
          <a:bodyPr>
            <a:normAutofit/>
          </a:bodyPr>
          <a:lstStyle/>
          <a:p>
            <a:r>
              <a:rPr lang="zh-TW" altLang="en-US" dirty="0"/>
              <a:t>音声変換：基礎</a:t>
            </a:r>
            <a:endParaRPr lang="en-US" altLang="zh-TW" dirty="0"/>
          </a:p>
          <a:p>
            <a:pPr lvl="1"/>
            <a:r>
              <a:rPr kumimoji="1" lang="zh-TW" altLang="en-US" dirty="0"/>
              <a:t>音声変換とは？なんで必要？</a:t>
            </a:r>
            <a:endParaRPr kumimoji="1" lang="en-US" altLang="zh-TW" dirty="0"/>
          </a:p>
          <a:p>
            <a:pPr lvl="1"/>
            <a:r>
              <a:rPr lang="zh-TW" altLang="en-US" dirty="0"/>
              <a:t>基本的な仕組み</a:t>
            </a:r>
            <a:endParaRPr lang="en-US" altLang="zh-TW" dirty="0"/>
          </a:p>
          <a:p>
            <a:r>
              <a:rPr lang="zh-TW" altLang="en-US" dirty="0"/>
              <a:t>音声変換：深層学習による進展</a:t>
            </a:r>
            <a:endParaRPr lang="en-US" altLang="zh-TW" dirty="0"/>
          </a:p>
          <a:p>
            <a:pPr lvl="1"/>
            <a:r>
              <a:rPr lang="zh-TW" altLang="en-US" dirty="0"/>
              <a:t>進化したモデル</a:t>
            </a:r>
            <a:endParaRPr lang="en-US" altLang="zh-TW" dirty="0"/>
          </a:p>
          <a:p>
            <a:pPr lvl="1"/>
            <a:r>
              <a:rPr lang="zh-TW" altLang="en-US" dirty="0"/>
              <a:t>進化した特徴表現</a:t>
            </a:r>
            <a:endParaRPr lang="en-US" altLang="zh-TW" dirty="0"/>
          </a:p>
          <a:p>
            <a:r>
              <a:rPr lang="zh-TW" altLang="en-US" dirty="0"/>
              <a:t>音声変換：今後の課題</a:t>
            </a:r>
            <a:endParaRPr lang="en-US" altLang="zh-TW" dirty="0"/>
          </a:p>
          <a:p>
            <a:pPr lvl="1"/>
            <a:r>
              <a:rPr lang="zh-TW" altLang="en-US" dirty="0"/>
              <a:t>低遅延・リアルタイム処理</a:t>
            </a:r>
            <a:endParaRPr lang="en-US" altLang="zh-TW" dirty="0"/>
          </a:p>
          <a:p>
            <a:pPr lvl="1"/>
            <a:r>
              <a:rPr lang="zh-TW" altLang="en-US" dirty="0"/>
              <a:t>「普通」の音声変換をやめるぞ</a:t>
            </a:r>
            <a:endParaRPr lang="en-US" altLang="zh-TW" dirty="0"/>
          </a:p>
        </p:txBody>
      </p:sp>
      <p:sp>
        <p:nvSpPr>
          <p:cNvPr id="4" name="文字版面配置區 3">
            <a:extLst>
              <a:ext uri="{FF2B5EF4-FFF2-40B4-BE49-F238E27FC236}">
                <a16:creationId xmlns:a16="http://schemas.microsoft.com/office/drawing/2014/main" id="{2C2DD973-D2E2-CFF3-E6FD-B2A03EE8EFCD}"/>
              </a:ext>
            </a:extLst>
          </p:cNvPr>
          <p:cNvSpPr>
            <a:spLocks noGrp="1"/>
          </p:cNvSpPr>
          <p:nvPr>
            <p:ph type="body" sz="quarter" idx="11"/>
          </p:nvPr>
        </p:nvSpPr>
        <p:spPr/>
        <p:txBody>
          <a:bodyPr>
            <a:normAutofit fontScale="92500" lnSpcReduction="20000"/>
          </a:bodyPr>
          <a:lstStyle/>
          <a:p>
            <a:r>
              <a:rPr lang="en-US" altLang="zh-TW" sz="2800" dirty="0"/>
              <a:t>2024/10/22 SP/SLP talk </a:t>
            </a:r>
            <a:endParaRPr lang="ja-JP" altLang="en-US" sz="2800"/>
          </a:p>
        </p:txBody>
      </p:sp>
    </p:spTree>
    <p:extLst>
      <p:ext uri="{BB962C8B-B14F-4D97-AF65-F5344CB8AC3E}">
        <p14:creationId xmlns:p14="http://schemas.microsoft.com/office/powerpoint/2010/main" val="2917479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84B1966-BD95-861D-FBA2-A40B84260FB2}"/>
              </a:ext>
            </a:extLst>
          </p:cNvPr>
          <p:cNvSpPr>
            <a:spLocks noGrp="1"/>
          </p:cNvSpPr>
          <p:nvPr>
            <p:ph type="title"/>
          </p:nvPr>
        </p:nvSpPr>
        <p:spPr/>
        <p:txBody>
          <a:bodyPr/>
          <a:lstStyle/>
          <a:p>
            <a:r>
              <a:rPr kumimoji="1" lang="zh-TW" altLang="en-US" dirty="0"/>
              <a:t>古典</a:t>
            </a:r>
            <a:r>
              <a:rPr kumimoji="1" lang="en-US" altLang="zh-TW" dirty="0"/>
              <a:t>VC</a:t>
            </a:r>
            <a:r>
              <a:rPr kumimoji="1" lang="zh-TW" altLang="en-US" dirty="0"/>
              <a:t>システムのデメリット</a:t>
            </a:r>
          </a:p>
        </p:txBody>
      </p:sp>
      <p:sp>
        <p:nvSpPr>
          <p:cNvPr id="4" name="文字版面配置區 3">
            <a:extLst>
              <a:ext uri="{FF2B5EF4-FFF2-40B4-BE49-F238E27FC236}">
                <a16:creationId xmlns:a16="http://schemas.microsoft.com/office/drawing/2014/main" id="{16A9302A-7834-65A6-390E-2EB04A112409}"/>
              </a:ext>
            </a:extLst>
          </p:cNvPr>
          <p:cNvSpPr>
            <a:spLocks noGrp="1"/>
          </p:cNvSpPr>
          <p:nvPr>
            <p:ph type="body" sz="quarter" idx="11"/>
          </p:nvPr>
        </p:nvSpPr>
        <p:spPr/>
        <p:txBody>
          <a:bodyPr>
            <a:normAutofit fontScale="92500" lnSpcReduction="20000"/>
          </a:bodyPr>
          <a:lstStyle/>
          <a:p>
            <a:r>
              <a:rPr lang="zh-TW" altLang="en-US" dirty="0"/>
              <a:t>音声変換：深層学習</a:t>
            </a:r>
            <a:r>
              <a:rPr lang="ja-JP" altLang="en-US"/>
              <a:t>による</a:t>
            </a:r>
            <a:r>
              <a:rPr lang="zh-TW" altLang="en-US" dirty="0"/>
              <a:t>進展</a:t>
            </a:r>
          </a:p>
        </p:txBody>
      </p:sp>
      <p:pic>
        <p:nvPicPr>
          <p:cNvPr id="9" name="圖片 8">
            <a:extLst>
              <a:ext uri="{FF2B5EF4-FFF2-40B4-BE49-F238E27FC236}">
                <a16:creationId xmlns:a16="http://schemas.microsoft.com/office/drawing/2014/main" id="{953DFF2F-BD9B-BA4D-9E7A-38B50EDE38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8800" y="1807021"/>
            <a:ext cx="6368513" cy="1368441"/>
          </a:xfrm>
          <a:prstGeom prst="rect">
            <a:avLst/>
          </a:prstGeom>
        </p:spPr>
      </p:pic>
      <p:sp>
        <p:nvSpPr>
          <p:cNvPr id="10" name="文字方塊 9">
            <a:extLst>
              <a:ext uri="{FF2B5EF4-FFF2-40B4-BE49-F238E27FC236}">
                <a16:creationId xmlns:a16="http://schemas.microsoft.com/office/drawing/2014/main" id="{42AFBB18-F90E-AE3C-2197-4E93235FD92D}"/>
              </a:ext>
            </a:extLst>
          </p:cNvPr>
          <p:cNvSpPr txBox="1"/>
          <p:nvPr/>
        </p:nvSpPr>
        <p:spPr>
          <a:xfrm>
            <a:off x="7289485" y="1954583"/>
            <a:ext cx="851708" cy="369332"/>
          </a:xfrm>
          <a:prstGeom prst="rect">
            <a:avLst/>
          </a:prstGeom>
          <a:noFill/>
        </p:spPr>
        <p:txBody>
          <a:bodyPr wrap="none" rtlCol="0">
            <a:spAutoFit/>
          </a:bodyPr>
          <a:lstStyle/>
          <a:p>
            <a:r>
              <a:rPr kumimoji="1" lang="en-US" altLang="zh-TW" dirty="0"/>
              <a:t>source</a:t>
            </a:r>
            <a:endParaRPr kumimoji="1" lang="zh-TW" altLang="en-US" dirty="0"/>
          </a:p>
        </p:txBody>
      </p:sp>
      <p:sp>
        <p:nvSpPr>
          <p:cNvPr id="11" name="文字方塊 10">
            <a:extLst>
              <a:ext uri="{FF2B5EF4-FFF2-40B4-BE49-F238E27FC236}">
                <a16:creationId xmlns:a16="http://schemas.microsoft.com/office/drawing/2014/main" id="{CB308BFF-01AD-3C7A-72EE-3D87FF43EE1C}"/>
              </a:ext>
            </a:extLst>
          </p:cNvPr>
          <p:cNvSpPr txBox="1"/>
          <p:nvPr/>
        </p:nvSpPr>
        <p:spPr>
          <a:xfrm>
            <a:off x="9037615" y="1954583"/>
            <a:ext cx="792396" cy="369332"/>
          </a:xfrm>
          <a:prstGeom prst="rect">
            <a:avLst/>
          </a:prstGeom>
          <a:noFill/>
        </p:spPr>
        <p:txBody>
          <a:bodyPr wrap="none" rtlCol="0">
            <a:spAutoFit/>
          </a:bodyPr>
          <a:lstStyle/>
          <a:p>
            <a:r>
              <a:rPr kumimoji="1" lang="en-US" altLang="zh-TW"/>
              <a:t>target</a:t>
            </a:r>
            <a:endParaRPr kumimoji="1" lang="zh-TW" altLang="en-US" dirty="0"/>
          </a:p>
        </p:txBody>
      </p:sp>
      <p:sp>
        <p:nvSpPr>
          <p:cNvPr id="12" name="文字方塊 11">
            <a:extLst>
              <a:ext uri="{FF2B5EF4-FFF2-40B4-BE49-F238E27FC236}">
                <a16:creationId xmlns:a16="http://schemas.microsoft.com/office/drawing/2014/main" id="{99686829-9C6C-FA7E-8D05-13097E10E9C8}"/>
              </a:ext>
            </a:extLst>
          </p:cNvPr>
          <p:cNvSpPr txBox="1"/>
          <p:nvPr/>
        </p:nvSpPr>
        <p:spPr>
          <a:xfrm>
            <a:off x="10573225" y="1954583"/>
            <a:ext cx="1206099" cy="369332"/>
          </a:xfrm>
          <a:prstGeom prst="rect">
            <a:avLst/>
          </a:prstGeom>
          <a:noFill/>
        </p:spPr>
        <p:txBody>
          <a:bodyPr wrap="none" rtlCol="0">
            <a:spAutoFit/>
          </a:bodyPr>
          <a:lstStyle/>
          <a:p>
            <a:r>
              <a:rPr kumimoji="1" lang="en-US" altLang="zh-TW" dirty="0"/>
              <a:t>converted</a:t>
            </a:r>
            <a:endParaRPr kumimoji="1" lang="zh-TW" altLang="en-US" dirty="0"/>
          </a:p>
        </p:txBody>
      </p:sp>
      <p:pic>
        <p:nvPicPr>
          <p:cNvPr id="13" name="30001_VC">
            <a:hlinkClick r:id="" action="ppaction://media"/>
            <a:extLst>
              <a:ext uri="{FF2B5EF4-FFF2-40B4-BE49-F238E27FC236}">
                <a16:creationId xmlns:a16="http://schemas.microsoft.com/office/drawing/2014/main" id="{2201D4C0-9134-8E3C-FB9C-04FE941F10D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769874" y="2256725"/>
            <a:ext cx="812800" cy="812800"/>
          </a:xfrm>
          <a:prstGeom prst="rect">
            <a:avLst/>
          </a:prstGeom>
        </p:spPr>
      </p:pic>
      <p:pic>
        <p:nvPicPr>
          <p:cNvPr id="14" name="30001">
            <a:hlinkClick r:id="" action="ppaction://media"/>
            <a:extLst>
              <a:ext uri="{FF2B5EF4-FFF2-40B4-BE49-F238E27FC236}">
                <a16:creationId xmlns:a16="http://schemas.microsoft.com/office/drawing/2014/main" id="{AAED6860-4B3C-D5B6-5684-70A9FA1E70D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293600" y="2255816"/>
            <a:ext cx="812800" cy="812800"/>
          </a:xfrm>
          <a:prstGeom prst="rect">
            <a:avLst/>
          </a:prstGeom>
        </p:spPr>
      </p:pic>
      <p:pic>
        <p:nvPicPr>
          <p:cNvPr id="15" name="30001">
            <a:hlinkClick r:id="" action="ppaction://media"/>
            <a:extLst>
              <a:ext uri="{FF2B5EF4-FFF2-40B4-BE49-F238E27FC236}">
                <a16:creationId xmlns:a16="http://schemas.microsoft.com/office/drawing/2014/main" id="{BF409541-945E-8D8D-CE26-896F0260EAAD}"/>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027413" y="2255816"/>
            <a:ext cx="812800" cy="812800"/>
          </a:xfrm>
          <a:prstGeom prst="rect">
            <a:avLst/>
          </a:prstGeom>
        </p:spPr>
      </p:pic>
      <p:sp>
        <p:nvSpPr>
          <p:cNvPr id="21" name="內容版面配置區 2">
            <a:extLst>
              <a:ext uri="{FF2B5EF4-FFF2-40B4-BE49-F238E27FC236}">
                <a16:creationId xmlns:a16="http://schemas.microsoft.com/office/drawing/2014/main" id="{3A85D73A-E725-8745-5920-A7B69B70AEB1}"/>
              </a:ext>
            </a:extLst>
          </p:cNvPr>
          <p:cNvSpPr>
            <a:spLocks noGrp="1"/>
          </p:cNvSpPr>
          <p:nvPr>
            <p:ph idx="1"/>
          </p:nvPr>
        </p:nvSpPr>
        <p:spPr>
          <a:xfrm>
            <a:off x="558800" y="3174792"/>
            <a:ext cx="11099800" cy="3468551"/>
          </a:xfrm>
        </p:spPr>
        <p:txBody>
          <a:bodyPr>
            <a:normAutofit fontScale="92500" lnSpcReduction="10000"/>
          </a:bodyPr>
          <a:lstStyle/>
          <a:p>
            <a:r>
              <a:rPr lang="zh-TW" altLang="en-US" u="sng" dirty="0"/>
              <a:t>フレームベース変換</a:t>
            </a:r>
            <a:r>
              <a:rPr lang="zh-TW" altLang="en-US" dirty="0"/>
              <a:t>による</a:t>
            </a:r>
            <a:r>
              <a:rPr lang="zh-TW" altLang="en-US" dirty="0">
                <a:solidFill>
                  <a:srgbClr val="C00000"/>
                </a:solidFill>
              </a:rPr>
              <a:t>不完全な韻律（</a:t>
            </a:r>
            <a:r>
              <a:rPr lang="en-US" altLang="zh-TW" dirty="0">
                <a:solidFill>
                  <a:srgbClr val="C00000"/>
                </a:solidFill>
              </a:rPr>
              <a:t>prosody</a:t>
            </a:r>
            <a:r>
              <a:rPr lang="zh-TW" altLang="en-US" dirty="0">
                <a:solidFill>
                  <a:srgbClr val="C00000"/>
                </a:solidFill>
              </a:rPr>
              <a:t>）変換</a:t>
            </a:r>
            <a:endParaRPr lang="en-US" altLang="zh-TW" u="sng" dirty="0"/>
          </a:p>
          <a:p>
            <a:pPr lvl="1"/>
            <a:r>
              <a:rPr lang="zh-TW" altLang="en-US" dirty="0"/>
              <a:t>長さが変換されてないため</a:t>
            </a:r>
            <a:endParaRPr lang="en-US" altLang="zh-TW" dirty="0"/>
          </a:p>
          <a:p>
            <a:r>
              <a:rPr lang="zh-TW" altLang="en-US" u="sng" dirty="0"/>
              <a:t>モデル表現力不足</a:t>
            </a:r>
            <a:r>
              <a:rPr lang="zh-TW" altLang="en-US" dirty="0"/>
              <a:t>による</a:t>
            </a:r>
            <a:r>
              <a:rPr lang="zh-TW" altLang="en-US" dirty="0">
                <a:solidFill>
                  <a:srgbClr val="C00000"/>
                </a:solidFill>
              </a:rPr>
              <a:t>音声品質低下</a:t>
            </a:r>
            <a:endParaRPr lang="en-US" altLang="zh-TW" u="sng" dirty="0"/>
          </a:p>
          <a:p>
            <a:pPr lvl="1"/>
            <a:r>
              <a:rPr lang="zh-TW" altLang="en-US" dirty="0"/>
              <a:t>古典的な機械学習モデル（</a:t>
            </a:r>
            <a:r>
              <a:rPr lang="en-US" altLang="zh-TW" dirty="0"/>
              <a:t>GMM</a:t>
            </a:r>
            <a:r>
              <a:rPr lang="zh-TW" altLang="en-US" dirty="0"/>
              <a:t>など）の表現力がそもそも低い</a:t>
            </a:r>
            <a:endParaRPr lang="en-US" altLang="zh-TW" dirty="0"/>
          </a:p>
          <a:p>
            <a:pPr lvl="1"/>
            <a:r>
              <a:rPr lang="zh-TW" altLang="en-US" dirty="0"/>
              <a:t>過多な仮設に基づく古典的なボコーダの音質が足りない</a:t>
            </a:r>
            <a:endParaRPr lang="en-US" altLang="zh-TW" dirty="0"/>
          </a:p>
          <a:p>
            <a:r>
              <a:rPr lang="zh-TW" altLang="en-US" u="sng" dirty="0"/>
              <a:t>パラレル学習</a:t>
            </a:r>
            <a:r>
              <a:rPr lang="zh-TW" altLang="en-US" dirty="0"/>
              <a:t>による</a:t>
            </a:r>
            <a:r>
              <a:rPr lang="zh-TW" altLang="en-US" dirty="0">
                <a:solidFill>
                  <a:srgbClr val="C00000"/>
                </a:solidFill>
              </a:rPr>
              <a:t>柔軟性が欠ける学習・変換処理</a:t>
            </a:r>
            <a:endParaRPr lang="en-US" altLang="zh-TW" u="sng" dirty="0"/>
          </a:p>
          <a:p>
            <a:pPr lvl="1"/>
            <a:r>
              <a:rPr lang="zh-TW" altLang="en-US" dirty="0"/>
              <a:t>パラレルデータの収録コストが高い</a:t>
            </a:r>
            <a:endParaRPr lang="en-US" altLang="zh-TW" dirty="0"/>
          </a:p>
          <a:p>
            <a:pPr lvl="1"/>
            <a:r>
              <a:rPr lang="zh-TW" altLang="en-US" dirty="0"/>
              <a:t>一対一</a:t>
            </a:r>
            <a:r>
              <a:rPr lang="en-US" altLang="zh-TW" dirty="0"/>
              <a:t>VC</a:t>
            </a:r>
            <a:r>
              <a:rPr lang="zh-TW" altLang="en-US" dirty="0"/>
              <a:t>に限られている</a:t>
            </a:r>
            <a:r>
              <a:rPr lang="en-US" altLang="zh-TW" dirty="0"/>
              <a:t> ⇨ </a:t>
            </a:r>
            <a:r>
              <a:rPr lang="zh-TW" altLang="en-US" dirty="0"/>
              <a:t>未知話者に対応不能</a:t>
            </a:r>
            <a:endParaRPr lang="en-US" altLang="zh-TW" dirty="0"/>
          </a:p>
        </p:txBody>
      </p:sp>
      <p:sp>
        <p:nvSpPr>
          <p:cNvPr id="3" name="テキスト ボックス 33">
            <a:extLst>
              <a:ext uri="{FF2B5EF4-FFF2-40B4-BE49-F238E27FC236}">
                <a16:creationId xmlns:a16="http://schemas.microsoft.com/office/drawing/2014/main" id="{338B0D84-C199-4119-8981-49BC97C8E7A6}"/>
              </a:ext>
            </a:extLst>
          </p:cNvPr>
          <p:cNvSpPr txBox="1"/>
          <p:nvPr/>
        </p:nvSpPr>
        <p:spPr>
          <a:xfrm>
            <a:off x="10068309" y="5618089"/>
            <a:ext cx="1711015" cy="954107"/>
          </a:xfrm>
          <a:prstGeom prst="rect">
            <a:avLst/>
          </a:prstGeom>
          <a:solidFill>
            <a:srgbClr val="3E9288"/>
          </a:solidFill>
        </p:spPr>
        <p:txBody>
          <a:bodyPr wrap="square">
            <a:spAutoFit/>
          </a:bodyPr>
          <a:lstStyle/>
          <a:p>
            <a:pPr algn="ctr"/>
            <a:r>
              <a:rPr lang="zh-TW" altLang="en-US" sz="2800" b="1" dirty="0">
                <a:solidFill>
                  <a:schemeClr val="bg1"/>
                </a:solidFill>
                <a:latin typeface="游ゴシック" panose="020B0400000000000000" pitchFamily="50" charset="-128"/>
                <a:ea typeface="游ゴシック" panose="020B0400000000000000" pitchFamily="50" charset="-128"/>
              </a:rPr>
              <a:t>進化した</a:t>
            </a:r>
            <a:br>
              <a:rPr lang="en-US" altLang="zh-TW" sz="2800" b="1" dirty="0">
                <a:solidFill>
                  <a:schemeClr val="bg1"/>
                </a:solidFill>
                <a:latin typeface="游ゴシック" panose="020B0400000000000000" pitchFamily="50" charset="-128"/>
                <a:ea typeface="游ゴシック" panose="020B0400000000000000" pitchFamily="50" charset="-128"/>
              </a:rPr>
            </a:br>
            <a:r>
              <a:rPr lang="zh-TW" altLang="en-US" sz="2800" b="1" dirty="0">
                <a:solidFill>
                  <a:schemeClr val="bg1"/>
                </a:solidFill>
                <a:latin typeface="游ゴシック" panose="020B0400000000000000" pitchFamily="50" charset="-128"/>
                <a:ea typeface="游ゴシック" panose="020B0400000000000000" pitchFamily="50" charset="-128"/>
              </a:rPr>
              <a:t>特徴表現</a:t>
            </a:r>
            <a:endParaRPr lang="en-US" altLang="ja-JP" sz="2800" b="1" dirty="0">
              <a:solidFill>
                <a:schemeClr val="bg1"/>
              </a:solidFill>
              <a:latin typeface="游ゴシック" panose="020B0400000000000000" pitchFamily="50" charset="-128"/>
              <a:ea typeface="游ゴシック" panose="020B0400000000000000" pitchFamily="50" charset="-128"/>
            </a:endParaRPr>
          </a:p>
        </p:txBody>
      </p:sp>
      <p:sp>
        <p:nvSpPr>
          <p:cNvPr id="5" name="テキスト ボックス 33">
            <a:extLst>
              <a:ext uri="{FF2B5EF4-FFF2-40B4-BE49-F238E27FC236}">
                <a16:creationId xmlns:a16="http://schemas.microsoft.com/office/drawing/2014/main" id="{2F403388-6439-A1DB-BAB4-A4A4A9C6A638}"/>
              </a:ext>
            </a:extLst>
          </p:cNvPr>
          <p:cNvSpPr txBox="1"/>
          <p:nvPr/>
        </p:nvSpPr>
        <p:spPr>
          <a:xfrm>
            <a:off x="10080663" y="3813105"/>
            <a:ext cx="1711015" cy="954107"/>
          </a:xfrm>
          <a:prstGeom prst="rect">
            <a:avLst/>
          </a:prstGeom>
          <a:solidFill>
            <a:schemeClr val="accent1"/>
          </a:solidFill>
        </p:spPr>
        <p:txBody>
          <a:bodyPr wrap="square">
            <a:spAutoFit/>
          </a:bodyPr>
          <a:lstStyle/>
          <a:p>
            <a:pPr algn="ctr"/>
            <a:r>
              <a:rPr lang="zh-TW" altLang="en-US" sz="2800" b="1" dirty="0">
                <a:solidFill>
                  <a:schemeClr val="bg1"/>
                </a:solidFill>
                <a:latin typeface="游ゴシック" panose="020B0400000000000000" pitchFamily="50" charset="-128"/>
                <a:ea typeface="游ゴシック" panose="020B0400000000000000" pitchFamily="50" charset="-128"/>
              </a:rPr>
              <a:t>進化した</a:t>
            </a:r>
            <a:br>
              <a:rPr lang="en-US" altLang="zh-TW" sz="2800" b="1" dirty="0">
                <a:solidFill>
                  <a:schemeClr val="bg1"/>
                </a:solidFill>
                <a:latin typeface="游ゴシック" panose="020B0400000000000000" pitchFamily="50" charset="-128"/>
                <a:ea typeface="游ゴシック" panose="020B0400000000000000" pitchFamily="50" charset="-128"/>
              </a:rPr>
            </a:br>
            <a:r>
              <a:rPr lang="zh-TW" altLang="en-US" sz="2800" b="1" dirty="0">
                <a:solidFill>
                  <a:schemeClr val="bg1"/>
                </a:solidFill>
                <a:latin typeface="游ゴシック" panose="020B0400000000000000" pitchFamily="50" charset="-128"/>
                <a:ea typeface="游ゴシック" panose="020B0400000000000000" pitchFamily="50" charset="-128"/>
              </a:rPr>
              <a:t>モデル</a:t>
            </a:r>
            <a:endParaRPr lang="en-US" altLang="ja-JP" sz="2800" dirty="0">
              <a:solidFill>
                <a:schemeClr val="bg1"/>
              </a:solidFill>
              <a:latin typeface="游ゴシック" panose="020B0400000000000000" pitchFamily="50" charset="-128"/>
              <a:ea typeface="游ゴシック" panose="020B0400000000000000" pitchFamily="50" charset="-128"/>
            </a:endParaRPr>
          </a:p>
        </p:txBody>
      </p:sp>
      <p:cxnSp>
        <p:nvCxnSpPr>
          <p:cNvPr id="7" name="直線接點 6">
            <a:extLst>
              <a:ext uri="{FF2B5EF4-FFF2-40B4-BE49-F238E27FC236}">
                <a16:creationId xmlns:a16="http://schemas.microsoft.com/office/drawing/2014/main" id="{37C4889D-3610-ECCF-4730-DC645DEB05B6}"/>
              </a:ext>
            </a:extLst>
          </p:cNvPr>
          <p:cNvCxnSpPr>
            <a:cxnSpLocks/>
          </p:cNvCxnSpPr>
          <p:nvPr/>
        </p:nvCxnSpPr>
        <p:spPr>
          <a:xfrm>
            <a:off x="422695" y="5339751"/>
            <a:ext cx="11481758" cy="0"/>
          </a:xfrm>
          <a:prstGeom prst="line">
            <a:avLst/>
          </a:prstGeom>
          <a:ln w="2857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id="{0F36F20A-492C-76FF-2875-4D85A68C7917}"/>
              </a:ext>
            </a:extLst>
          </p:cNvPr>
          <p:cNvSpPr/>
          <p:nvPr/>
        </p:nvSpPr>
        <p:spPr>
          <a:xfrm>
            <a:off x="422695" y="1137765"/>
            <a:ext cx="11556712" cy="4201986"/>
          </a:xfrm>
          <a:prstGeom prst="rect">
            <a:avLst/>
          </a:prstGeom>
          <a:solidFill>
            <a:srgbClr val="F8F8F8">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385673186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3"/>
                </p:tgtEl>
              </p:cMediaNode>
            </p:audio>
            <p:audio>
              <p:cMediaNode vol="80000">
                <p:cTn id="3" fill="hold" display="0">
                  <p:stCondLst>
                    <p:cond delay="indefinite"/>
                  </p:stCondLst>
                  <p:endCondLst>
                    <p:cond evt="onStopAudio" delay="0">
                      <p:tgtEl>
                        <p:sldTgt/>
                      </p:tgtEl>
                    </p:cond>
                  </p:endCondLst>
                </p:cTn>
                <p:tgtEl>
                  <p:spTgt spid="14"/>
                </p:tgtEl>
              </p:cMediaNode>
            </p:audio>
            <p:audio>
              <p:cMediaNode vol="80000">
                <p:cTn id="4" fill="hold" display="0">
                  <p:stCondLst>
                    <p:cond delay="indefinite"/>
                  </p:stCondLst>
                  <p:endCondLst>
                    <p:cond evt="onStopAudio" delay="0">
                      <p:tgtEl>
                        <p:sldTgt/>
                      </p:tgtEl>
                    </p:cond>
                  </p:endCondLst>
                </p:cTn>
                <p:tgtEl>
                  <p:spTgt spid="1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A87A083-13CA-877E-5C4C-4E3092A5BA6C}"/>
              </a:ext>
            </a:extLst>
          </p:cNvPr>
          <p:cNvSpPr>
            <a:spLocks noGrp="1"/>
          </p:cNvSpPr>
          <p:nvPr>
            <p:ph type="title"/>
          </p:nvPr>
        </p:nvSpPr>
        <p:spPr/>
        <p:txBody>
          <a:bodyPr/>
          <a:lstStyle/>
          <a:p>
            <a:r>
              <a:rPr kumimoji="1" lang="zh-TW" altLang="en-US" sz="3200" dirty="0"/>
              <a:t>もし人間が音声変換をするのなら？</a:t>
            </a:r>
          </a:p>
        </p:txBody>
      </p:sp>
      <p:sp>
        <p:nvSpPr>
          <p:cNvPr id="4" name="文字版面配置區 3">
            <a:extLst>
              <a:ext uri="{FF2B5EF4-FFF2-40B4-BE49-F238E27FC236}">
                <a16:creationId xmlns:a16="http://schemas.microsoft.com/office/drawing/2014/main" id="{D30D5328-3637-FD54-88B4-1D43CA9493D5}"/>
              </a:ext>
            </a:extLst>
          </p:cNvPr>
          <p:cNvSpPr>
            <a:spLocks noGrp="1"/>
          </p:cNvSpPr>
          <p:nvPr>
            <p:ph type="body" sz="quarter" idx="11"/>
          </p:nvPr>
        </p:nvSpPr>
        <p:spPr/>
        <p:txBody>
          <a:bodyPr>
            <a:normAutofit fontScale="92500" lnSpcReduction="20000"/>
          </a:bodyPr>
          <a:lstStyle/>
          <a:p>
            <a:r>
              <a:rPr lang="zh-TW" altLang="en-US" dirty="0"/>
              <a:t>進化</a:t>
            </a:r>
            <a:r>
              <a:rPr lang="ja-JP" altLang="en-US"/>
              <a:t>した</a:t>
            </a:r>
            <a:r>
              <a:rPr lang="zh-TW" altLang="en-US" dirty="0"/>
              <a:t>特徴表現</a:t>
            </a:r>
            <a:endParaRPr lang="ja-JP" altLang="en-US"/>
          </a:p>
        </p:txBody>
      </p:sp>
      <p:pic>
        <p:nvPicPr>
          <p:cNvPr id="6146" name="Picture 2">
            <a:extLst>
              <a:ext uri="{FF2B5EF4-FFF2-40B4-BE49-F238E27FC236}">
                <a16:creationId xmlns:a16="http://schemas.microsoft.com/office/drawing/2014/main" id="{D2A6D02C-461B-177D-6B5B-524793C852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559" y="2259312"/>
            <a:ext cx="4774882" cy="4250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84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B70B135-0B3D-D285-B567-F69546C644C8}"/>
              </a:ext>
            </a:extLst>
          </p:cNvPr>
          <p:cNvSpPr>
            <a:spLocks noGrp="1"/>
          </p:cNvSpPr>
          <p:nvPr>
            <p:ph type="title"/>
          </p:nvPr>
        </p:nvSpPr>
        <p:spPr/>
        <p:txBody>
          <a:bodyPr/>
          <a:lstStyle/>
          <a:p>
            <a:r>
              <a:rPr kumimoji="1" lang="zh-TW" altLang="en-US" dirty="0"/>
              <a:t>「認識ー合成</a:t>
            </a:r>
            <a:r>
              <a:rPr lang="zh-TW" altLang="en-US" dirty="0"/>
              <a:t>」</a:t>
            </a:r>
            <a:r>
              <a:rPr kumimoji="1" lang="zh-TW" altLang="en-US" dirty="0"/>
              <a:t>型</a:t>
            </a:r>
            <a:r>
              <a:rPr lang="zh-TW" altLang="en-US" dirty="0"/>
              <a:t>音声変換</a:t>
            </a:r>
            <a:endParaRPr kumimoji="1" lang="zh-TW" altLang="en-US" dirty="0"/>
          </a:p>
        </p:txBody>
      </p:sp>
      <p:sp>
        <p:nvSpPr>
          <p:cNvPr id="4" name="文字版面配置區 3">
            <a:extLst>
              <a:ext uri="{FF2B5EF4-FFF2-40B4-BE49-F238E27FC236}">
                <a16:creationId xmlns:a16="http://schemas.microsoft.com/office/drawing/2014/main" id="{CE426312-A44E-FB53-1102-857059B1009C}"/>
              </a:ext>
            </a:extLst>
          </p:cNvPr>
          <p:cNvSpPr>
            <a:spLocks noGrp="1"/>
          </p:cNvSpPr>
          <p:nvPr>
            <p:ph type="body" sz="quarter" idx="11"/>
          </p:nvPr>
        </p:nvSpPr>
        <p:spPr/>
        <p:txBody>
          <a:bodyPr>
            <a:normAutofit fontScale="92500" lnSpcReduction="20000"/>
          </a:bodyPr>
          <a:lstStyle/>
          <a:p>
            <a:r>
              <a:rPr lang="zh-TW" altLang="en-US" dirty="0"/>
              <a:t>進化</a:t>
            </a:r>
            <a:r>
              <a:rPr lang="ja-JP" altLang="en-US"/>
              <a:t>した</a:t>
            </a:r>
            <a:r>
              <a:rPr lang="zh-TW" altLang="en-US" dirty="0"/>
              <a:t>特徴表現</a:t>
            </a:r>
            <a:endParaRPr lang="ja-JP" altLang="en-US"/>
          </a:p>
        </p:txBody>
      </p:sp>
      <p:sp>
        <p:nvSpPr>
          <p:cNvPr id="5" name="內容版面配置區 4">
            <a:extLst>
              <a:ext uri="{FF2B5EF4-FFF2-40B4-BE49-F238E27FC236}">
                <a16:creationId xmlns:a16="http://schemas.microsoft.com/office/drawing/2014/main" id="{B0320862-4F0C-DEFF-7DA7-E411A50B5F48}"/>
              </a:ext>
            </a:extLst>
          </p:cNvPr>
          <p:cNvSpPr>
            <a:spLocks noGrp="1"/>
          </p:cNvSpPr>
          <p:nvPr>
            <p:ph idx="1"/>
          </p:nvPr>
        </p:nvSpPr>
        <p:spPr/>
        <p:txBody>
          <a:bodyPr/>
          <a:lstStyle/>
          <a:p>
            <a:r>
              <a:rPr lang="en-US" altLang="zh-TW" dirty="0"/>
              <a:t>Recognition-synthesis based VC</a:t>
            </a:r>
          </a:p>
          <a:p>
            <a:r>
              <a:rPr lang="zh-TW" altLang="en-US" dirty="0"/>
              <a:t>認識</a:t>
            </a:r>
            <a:r>
              <a:rPr lang="en-US" altLang="zh-TW" dirty="0"/>
              <a:t>  =	(1) </a:t>
            </a:r>
            <a:r>
              <a:rPr lang="zh-TW" altLang="en-US" dirty="0"/>
              <a:t>所望な情報を抽出する</a:t>
            </a:r>
            <a:br>
              <a:rPr lang="en-US" altLang="zh-TW" dirty="0"/>
            </a:br>
            <a:r>
              <a:rPr lang="en-US" altLang="zh-TW" dirty="0"/>
              <a:t>		(2) </a:t>
            </a:r>
            <a:r>
              <a:rPr lang="zh-TW" altLang="en-US" dirty="0"/>
              <a:t>不要な情報を削除する</a:t>
            </a:r>
            <a:endParaRPr lang="en-US" altLang="zh-TW" dirty="0"/>
          </a:p>
          <a:p>
            <a:pPr lvl="1"/>
            <a:r>
              <a:rPr lang="zh-TW" altLang="en-US" dirty="0"/>
              <a:t>話者変換の場合：言語情報を抽出し、入力話者情報を削除する</a:t>
            </a:r>
            <a:endParaRPr lang="en-US" altLang="zh-TW" dirty="0"/>
          </a:p>
          <a:p>
            <a:r>
              <a:rPr kumimoji="1" lang="zh-TW" altLang="en-US" dirty="0"/>
              <a:t>合成</a:t>
            </a:r>
            <a:r>
              <a:rPr kumimoji="1" lang="en-US" altLang="zh-TW" dirty="0"/>
              <a:t> = </a:t>
            </a:r>
            <a:r>
              <a:rPr kumimoji="1" lang="zh-TW" altLang="en-US" dirty="0"/>
              <a:t>条件情報を注入</a:t>
            </a:r>
          </a:p>
        </p:txBody>
      </p:sp>
      <p:pic>
        <p:nvPicPr>
          <p:cNvPr id="6" name="Picture 2">
            <a:extLst>
              <a:ext uri="{FF2B5EF4-FFF2-40B4-BE49-F238E27FC236}">
                <a16:creationId xmlns:a16="http://schemas.microsoft.com/office/drawing/2014/main" id="{9757CE15-02B4-7A80-15C8-049FE06A62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6872" y="4299155"/>
            <a:ext cx="63373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17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07642C5-3CA9-76E3-028F-6F3AAB193CC9}"/>
              </a:ext>
            </a:extLst>
          </p:cNvPr>
          <p:cNvSpPr>
            <a:spLocks noGrp="1"/>
          </p:cNvSpPr>
          <p:nvPr>
            <p:ph type="title"/>
          </p:nvPr>
        </p:nvSpPr>
        <p:spPr/>
        <p:txBody>
          <a:bodyPr/>
          <a:lstStyle/>
          <a:p>
            <a:r>
              <a:rPr kumimoji="1" lang="zh-TW" altLang="en-US" sz="3200" dirty="0"/>
              <a:t>認識ー合成型音声変換の２つの仕組み</a:t>
            </a:r>
          </a:p>
        </p:txBody>
      </p:sp>
      <p:sp>
        <p:nvSpPr>
          <p:cNvPr id="3" name="內容版面配置區 2">
            <a:extLst>
              <a:ext uri="{FF2B5EF4-FFF2-40B4-BE49-F238E27FC236}">
                <a16:creationId xmlns:a16="http://schemas.microsoft.com/office/drawing/2014/main" id="{E087C676-4306-AAB3-CA8E-2F8DBF2926E5}"/>
              </a:ext>
            </a:extLst>
          </p:cNvPr>
          <p:cNvSpPr>
            <a:spLocks noGrp="1"/>
          </p:cNvSpPr>
          <p:nvPr>
            <p:ph idx="1"/>
          </p:nvPr>
        </p:nvSpPr>
        <p:spPr/>
        <p:txBody>
          <a:bodyPr/>
          <a:lstStyle/>
          <a:p>
            <a:r>
              <a:rPr lang="zh-TW" altLang="en-US" dirty="0"/>
              <a:t>仕組</a:t>
            </a:r>
            <a:r>
              <a:rPr lang="en-US" altLang="zh-TW" dirty="0"/>
              <a:t>1</a:t>
            </a:r>
            <a:r>
              <a:rPr lang="zh-TW" altLang="en-US" dirty="0"/>
              <a:t>：認識器と合成器の</a:t>
            </a:r>
            <a:r>
              <a:rPr lang="zh-TW" altLang="en-US" u="sng" dirty="0">
                <a:solidFill>
                  <a:srgbClr val="FF0000"/>
                </a:solidFill>
              </a:rPr>
              <a:t>同時学習</a:t>
            </a:r>
            <a:endParaRPr lang="en-US" altLang="zh-TW" u="sng" dirty="0">
              <a:solidFill>
                <a:srgbClr val="FF0000"/>
              </a:solidFill>
            </a:endParaRPr>
          </a:p>
          <a:p>
            <a:pPr lvl="1"/>
            <a:r>
              <a:rPr lang="zh-TW" altLang="en-US" dirty="0"/>
              <a:t>いわゆる「オートエンコーダ型</a:t>
            </a:r>
            <a:r>
              <a:rPr lang="en-US" altLang="zh-TW" dirty="0"/>
              <a:t>VC</a:t>
            </a:r>
            <a:r>
              <a:rPr lang="zh-TW" altLang="en-US" dirty="0"/>
              <a:t>」</a:t>
            </a:r>
            <a:endParaRPr lang="en-US" altLang="zh-TW" dirty="0"/>
          </a:p>
          <a:p>
            <a:pPr lvl="1"/>
            <a:r>
              <a:rPr lang="zh-TW" altLang="en-US" dirty="0"/>
              <a:t>目標関数：入力音声の再構成ロス</a:t>
            </a:r>
            <a:endParaRPr lang="en-US" altLang="zh-TW" dirty="0"/>
          </a:p>
          <a:p>
            <a:pPr lvl="2"/>
            <a:r>
              <a:rPr lang="zh-TW" altLang="en-US" u="sng" dirty="0">
                <a:solidFill>
                  <a:srgbClr val="C00000"/>
                </a:solidFill>
              </a:rPr>
              <a:t>パラレルデータの制限から解放される！</a:t>
            </a:r>
            <a:endParaRPr lang="en-US" altLang="zh-TW" u="sng" dirty="0">
              <a:solidFill>
                <a:srgbClr val="C00000"/>
              </a:solidFill>
            </a:endParaRPr>
          </a:p>
          <a:p>
            <a:pPr lvl="1"/>
            <a:endParaRPr lang="en-US" altLang="zh-TW" dirty="0"/>
          </a:p>
          <a:p>
            <a:pPr lvl="1"/>
            <a:r>
              <a:rPr lang="zh-TW" altLang="en-US" dirty="0"/>
              <a:t>ポイント：</a:t>
            </a:r>
            <a:r>
              <a:rPr lang="zh-TW" altLang="en-US" b="1" u="sng" dirty="0">
                <a:solidFill>
                  <a:srgbClr val="FF0000"/>
                </a:solidFill>
              </a:rPr>
              <a:t>ボトルネック設計</a:t>
            </a:r>
            <a:endParaRPr lang="en-US" altLang="zh-TW" b="1" u="sng" dirty="0">
              <a:solidFill>
                <a:srgbClr val="FF0000"/>
              </a:solidFill>
            </a:endParaRPr>
          </a:p>
          <a:p>
            <a:pPr lvl="2"/>
            <a:r>
              <a:rPr lang="zh-TW" altLang="en-US" dirty="0"/>
              <a:t>例：</a:t>
            </a:r>
            <a:r>
              <a:rPr lang="en-US" altLang="zh-TW" dirty="0"/>
              <a:t>variational autoencoder (VAE), vector quantization (VQ), …</a:t>
            </a:r>
          </a:p>
        </p:txBody>
      </p:sp>
      <p:sp>
        <p:nvSpPr>
          <p:cNvPr id="7" name="テキスト ボックス 33">
            <a:extLst>
              <a:ext uri="{FF2B5EF4-FFF2-40B4-BE49-F238E27FC236}">
                <a16:creationId xmlns:a16="http://schemas.microsoft.com/office/drawing/2014/main" id="{0BF59E2C-DD7D-53CA-1BB7-17592189D6B1}"/>
              </a:ext>
            </a:extLst>
          </p:cNvPr>
          <p:cNvSpPr txBox="1"/>
          <p:nvPr/>
        </p:nvSpPr>
        <p:spPr>
          <a:xfrm>
            <a:off x="7164007" y="3304208"/>
            <a:ext cx="4469193" cy="400110"/>
          </a:xfrm>
          <a:prstGeom prst="rect">
            <a:avLst/>
          </a:prstGeom>
          <a:solidFill>
            <a:srgbClr val="3E9288"/>
          </a:solidFill>
        </p:spPr>
        <p:txBody>
          <a:bodyPr wrap="square">
            <a:spAutoFit/>
          </a:bodyPr>
          <a:lstStyle/>
          <a:p>
            <a:pPr algn="ctr"/>
            <a:r>
              <a:rPr lang="zh-TW" altLang="en-US" sz="2000" b="1" dirty="0">
                <a:solidFill>
                  <a:schemeClr val="bg1"/>
                </a:solidFill>
                <a:latin typeface="游ゴシック" panose="020B0400000000000000" pitchFamily="50" charset="-128"/>
                <a:ea typeface="游ゴシック" panose="020B0400000000000000" pitchFamily="50" charset="-128"/>
              </a:rPr>
              <a:t>パラレル</a:t>
            </a:r>
            <a:r>
              <a:rPr lang="en-US" altLang="ja-JP" sz="2000" b="1" dirty="0">
                <a:solidFill>
                  <a:schemeClr val="bg1"/>
                </a:solidFill>
                <a:latin typeface="游ゴシック" panose="020B0400000000000000" pitchFamily="50" charset="-128"/>
                <a:ea typeface="游ゴシック" panose="020B0400000000000000" pitchFamily="50" charset="-128"/>
              </a:rPr>
              <a:t>VC ↔ </a:t>
            </a:r>
            <a:r>
              <a:rPr lang="zh-TW" altLang="en-US" sz="2000" b="1" dirty="0">
                <a:solidFill>
                  <a:schemeClr val="bg1"/>
                </a:solidFill>
                <a:latin typeface="游ゴシック" panose="020B0400000000000000" pitchFamily="50" charset="-128"/>
                <a:ea typeface="游ゴシック" panose="020B0400000000000000" pitchFamily="50" charset="-128"/>
              </a:rPr>
              <a:t>ノンパラ（レル）</a:t>
            </a:r>
            <a:r>
              <a:rPr lang="en-US" altLang="ja-JP" sz="2000" b="1" dirty="0">
                <a:solidFill>
                  <a:schemeClr val="bg1"/>
                </a:solidFill>
                <a:latin typeface="游ゴシック" panose="020B0400000000000000" pitchFamily="50" charset="-128"/>
                <a:ea typeface="游ゴシック" panose="020B0400000000000000" pitchFamily="50" charset="-128"/>
              </a:rPr>
              <a:t>VC </a:t>
            </a:r>
          </a:p>
        </p:txBody>
      </p:sp>
      <p:pic>
        <p:nvPicPr>
          <p:cNvPr id="9" name="圖片 8">
            <a:extLst>
              <a:ext uri="{FF2B5EF4-FFF2-40B4-BE49-F238E27FC236}">
                <a16:creationId xmlns:a16="http://schemas.microsoft.com/office/drawing/2014/main" id="{C16D4442-0745-9E65-1EFA-9A3D63723E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2737" y="4899347"/>
            <a:ext cx="7091926" cy="1885307"/>
          </a:xfrm>
          <a:prstGeom prst="rect">
            <a:avLst/>
          </a:prstGeom>
        </p:spPr>
      </p:pic>
      <p:sp>
        <p:nvSpPr>
          <p:cNvPr id="8" name="文字版面配置區 3">
            <a:extLst>
              <a:ext uri="{FF2B5EF4-FFF2-40B4-BE49-F238E27FC236}">
                <a16:creationId xmlns:a16="http://schemas.microsoft.com/office/drawing/2014/main" id="{94D95C8D-1DAE-8AAB-F818-4F749B139409}"/>
              </a:ext>
            </a:extLst>
          </p:cNvPr>
          <p:cNvSpPr>
            <a:spLocks noGrp="1"/>
          </p:cNvSpPr>
          <p:nvPr>
            <p:ph type="body" sz="quarter" idx="11"/>
          </p:nvPr>
        </p:nvSpPr>
        <p:spPr/>
        <p:txBody>
          <a:bodyPr>
            <a:normAutofit fontScale="92500" lnSpcReduction="20000"/>
          </a:bodyPr>
          <a:lstStyle/>
          <a:p>
            <a:r>
              <a:rPr lang="zh-TW" altLang="en-US" dirty="0"/>
              <a:t>進化</a:t>
            </a:r>
            <a:r>
              <a:rPr lang="ja-JP" altLang="en-US"/>
              <a:t>した</a:t>
            </a:r>
            <a:r>
              <a:rPr lang="zh-TW" altLang="en-US" dirty="0"/>
              <a:t>特徴表現</a:t>
            </a:r>
            <a:endParaRPr lang="ja-JP" altLang="en-US"/>
          </a:p>
        </p:txBody>
      </p:sp>
    </p:spTree>
    <p:extLst>
      <p:ext uri="{BB962C8B-B14F-4D97-AF65-F5344CB8AC3E}">
        <p14:creationId xmlns:p14="http://schemas.microsoft.com/office/powerpoint/2010/main" val="1638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F2F13CD-FC12-7E08-DEE8-677B55CDFC9B}"/>
              </a:ext>
            </a:extLst>
          </p:cNvPr>
          <p:cNvSpPr>
            <a:spLocks noGrp="1"/>
          </p:cNvSpPr>
          <p:nvPr>
            <p:ph type="title"/>
          </p:nvPr>
        </p:nvSpPr>
        <p:spPr/>
        <p:txBody>
          <a:bodyPr/>
          <a:lstStyle/>
          <a:p>
            <a:r>
              <a:rPr lang="zh-TW" altLang="en-US" dirty="0"/>
              <a:t>オートエンコーダ型</a:t>
            </a:r>
            <a:r>
              <a:rPr lang="en-US" altLang="zh-TW" dirty="0"/>
              <a:t>VC</a:t>
            </a:r>
            <a:r>
              <a:rPr lang="zh-TW" altLang="en-US" dirty="0"/>
              <a:t>：</a:t>
            </a:r>
            <a:r>
              <a:rPr lang="en-US" altLang="zh-TW" dirty="0"/>
              <a:t>’18-’22</a:t>
            </a:r>
            <a:r>
              <a:rPr lang="zh-TW" altLang="en-US" dirty="0"/>
              <a:t>年の主流手法だった</a:t>
            </a:r>
            <a:endParaRPr kumimoji="1" lang="zh-TW" altLang="en-US" dirty="0"/>
          </a:p>
        </p:txBody>
      </p:sp>
      <p:pic>
        <p:nvPicPr>
          <p:cNvPr id="6" name="內容版面配置區 5">
            <a:extLst>
              <a:ext uri="{FF2B5EF4-FFF2-40B4-BE49-F238E27FC236}">
                <a16:creationId xmlns:a16="http://schemas.microsoft.com/office/drawing/2014/main" id="{E902977C-E152-BFE8-7753-E93FEA43D78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7019"/>
          <a:stretch/>
        </p:blipFill>
        <p:spPr>
          <a:xfrm>
            <a:off x="469103" y="2618295"/>
            <a:ext cx="8217698" cy="15580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圖片 7">
            <a:extLst>
              <a:ext uri="{FF2B5EF4-FFF2-40B4-BE49-F238E27FC236}">
                <a16:creationId xmlns:a16="http://schemas.microsoft.com/office/drawing/2014/main" id="{48D03D20-B871-92D7-C79A-059B129F8E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5226" y="4557469"/>
            <a:ext cx="3777671" cy="13617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上彎箭號 2">
            <a:extLst>
              <a:ext uri="{FF2B5EF4-FFF2-40B4-BE49-F238E27FC236}">
                <a16:creationId xmlns:a16="http://schemas.microsoft.com/office/drawing/2014/main" id="{78AFBCA1-E86E-E397-2B95-680F7A674F2B}"/>
              </a:ext>
            </a:extLst>
          </p:cNvPr>
          <p:cNvSpPr/>
          <p:nvPr/>
        </p:nvSpPr>
        <p:spPr>
          <a:xfrm rot="10800000" flipH="1">
            <a:off x="8908776" y="3397301"/>
            <a:ext cx="925285" cy="816429"/>
          </a:xfrm>
          <a:prstGeom prst="bentUpArrow">
            <a:avLst/>
          </a:prstGeom>
          <a:solidFill>
            <a:srgbClr val="3E92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1" name="文字版面配置區 3">
            <a:extLst>
              <a:ext uri="{FF2B5EF4-FFF2-40B4-BE49-F238E27FC236}">
                <a16:creationId xmlns:a16="http://schemas.microsoft.com/office/drawing/2014/main" id="{86543C7A-B8A6-E183-B2AD-23FC069A1B92}"/>
              </a:ext>
            </a:extLst>
          </p:cNvPr>
          <p:cNvSpPr>
            <a:spLocks noGrp="1"/>
          </p:cNvSpPr>
          <p:nvPr>
            <p:ph type="body" sz="quarter" idx="11"/>
          </p:nvPr>
        </p:nvSpPr>
        <p:spPr>
          <a:xfrm>
            <a:off x="210574" y="348226"/>
            <a:ext cx="11455400" cy="469900"/>
          </a:xfrm>
        </p:spPr>
        <p:txBody>
          <a:bodyPr>
            <a:normAutofit fontScale="92500" lnSpcReduction="20000"/>
          </a:bodyPr>
          <a:lstStyle/>
          <a:p>
            <a:r>
              <a:rPr lang="zh-TW" altLang="en-US" dirty="0"/>
              <a:t>進化</a:t>
            </a:r>
            <a:r>
              <a:rPr lang="ja-JP" altLang="en-US"/>
              <a:t>した</a:t>
            </a:r>
            <a:r>
              <a:rPr lang="zh-TW" altLang="en-US" dirty="0"/>
              <a:t>特徴表現</a:t>
            </a:r>
            <a:endParaRPr lang="ja-JP" altLang="en-US"/>
          </a:p>
        </p:txBody>
      </p:sp>
    </p:spTree>
    <p:extLst>
      <p:ext uri="{BB962C8B-B14F-4D97-AF65-F5344CB8AC3E}">
        <p14:creationId xmlns:p14="http://schemas.microsoft.com/office/powerpoint/2010/main" val="248110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7DF1A7-80B5-0E1D-3E1D-F66207614675}"/>
              </a:ext>
            </a:extLst>
          </p:cNvPr>
          <p:cNvSpPr>
            <a:spLocks noGrp="1"/>
          </p:cNvSpPr>
          <p:nvPr>
            <p:ph type="title"/>
          </p:nvPr>
        </p:nvSpPr>
        <p:spPr/>
        <p:txBody>
          <a:bodyPr/>
          <a:lstStyle/>
          <a:p>
            <a:r>
              <a:rPr kumimoji="1" lang="zh-TW" altLang="en-US" sz="3200" dirty="0"/>
              <a:t>認識ー合成型音声変換の２つの仕組み</a:t>
            </a:r>
          </a:p>
        </p:txBody>
      </p:sp>
      <p:sp>
        <p:nvSpPr>
          <p:cNvPr id="3" name="內容版面配置區 2">
            <a:extLst>
              <a:ext uri="{FF2B5EF4-FFF2-40B4-BE49-F238E27FC236}">
                <a16:creationId xmlns:a16="http://schemas.microsoft.com/office/drawing/2014/main" id="{83475824-935C-B030-B19B-8D9C89015D1A}"/>
              </a:ext>
            </a:extLst>
          </p:cNvPr>
          <p:cNvSpPr>
            <a:spLocks noGrp="1"/>
          </p:cNvSpPr>
          <p:nvPr>
            <p:ph idx="1"/>
          </p:nvPr>
        </p:nvSpPr>
        <p:spPr/>
        <p:txBody>
          <a:bodyPr>
            <a:normAutofit/>
          </a:bodyPr>
          <a:lstStyle/>
          <a:p>
            <a:r>
              <a:rPr lang="zh-TW" altLang="en-US" dirty="0"/>
              <a:t>仕組</a:t>
            </a:r>
            <a:r>
              <a:rPr lang="en-US" altLang="zh-TW" dirty="0"/>
              <a:t>2</a:t>
            </a:r>
            <a:r>
              <a:rPr lang="zh-TW" altLang="en-US" dirty="0"/>
              <a:t>：認識器と合成器の</a:t>
            </a:r>
            <a:r>
              <a:rPr lang="zh-TW" altLang="en-US" u="sng" dirty="0">
                <a:solidFill>
                  <a:srgbClr val="FF0000"/>
                </a:solidFill>
              </a:rPr>
              <a:t>各自学習</a:t>
            </a:r>
            <a:endParaRPr lang="en-US" altLang="zh-TW" dirty="0">
              <a:solidFill>
                <a:srgbClr val="C00000"/>
              </a:solidFill>
            </a:endParaRPr>
          </a:p>
          <a:p>
            <a:pPr lvl="1"/>
            <a:r>
              <a:rPr lang="zh-TW" altLang="en-US" dirty="0"/>
              <a:t>所望な情報を抽出できるように認識器を学習する</a:t>
            </a:r>
            <a:endParaRPr lang="en-US" altLang="zh-TW" dirty="0"/>
          </a:p>
          <a:p>
            <a:pPr lvl="1"/>
            <a:r>
              <a:rPr lang="zh-TW" altLang="en-US" dirty="0"/>
              <a:t>目標情報を注入できるように合成器を学習する</a:t>
            </a:r>
            <a:endParaRPr lang="en-US" altLang="zh-TW" dirty="0"/>
          </a:p>
          <a:p>
            <a:pPr lvl="1"/>
            <a:r>
              <a:rPr lang="zh-TW" altLang="en-US" dirty="0"/>
              <a:t>おーどエンコーダと同様に</a:t>
            </a:r>
            <a:r>
              <a:rPr lang="zh-TW" altLang="en-US" b="1" u="sng" dirty="0">
                <a:solidFill>
                  <a:srgbClr val="FF0000"/>
                </a:solidFill>
              </a:rPr>
              <a:t>パラレルデータに依存しない</a:t>
            </a:r>
            <a:r>
              <a:rPr lang="zh-TW" altLang="en-US" dirty="0"/>
              <a:t>仕組み</a:t>
            </a:r>
            <a:endParaRPr lang="en-US" altLang="zh-TW" u="sng" dirty="0">
              <a:solidFill>
                <a:srgbClr val="C00000"/>
              </a:solidFill>
            </a:endParaRPr>
          </a:p>
          <a:p>
            <a:r>
              <a:rPr lang="zh-TW" altLang="en-US" dirty="0"/>
              <a:t>ナイーブな手法：</a:t>
            </a:r>
            <a:r>
              <a:rPr lang="en-US" altLang="zh-TW" dirty="0"/>
              <a:t>ASR</a:t>
            </a:r>
            <a:r>
              <a:rPr lang="zh-TW" altLang="en-US" dirty="0"/>
              <a:t>と</a:t>
            </a:r>
            <a:r>
              <a:rPr lang="en-US" altLang="zh-TW" dirty="0"/>
              <a:t>TTS</a:t>
            </a:r>
            <a:r>
              <a:rPr lang="zh-TW" altLang="en-US" dirty="0"/>
              <a:t>のキャスケード</a:t>
            </a:r>
            <a:endParaRPr lang="en-US" altLang="zh-TW" dirty="0"/>
          </a:p>
          <a:p>
            <a:pPr lvl="1"/>
            <a:r>
              <a:rPr lang="zh-TW" altLang="en-US" dirty="0"/>
              <a:t>事前学習済みの音声認識とテキスト音声合成システムを使用</a:t>
            </a:r>
            <a:endParaRPr lang="en-US" altLang="zh-TW" dirty="0"/>
          </a:p>
          <a:p>
            <a:pPr marL="457200" lvl="1" indent="0">
              <a:buNone/>
            </a:pPr>
            <a:endParaRPr lang="en-US" altLang="zh-TW" dirty="0"/>
          </a:p>
          <a:p>
            <a:pPr lvl="1"/>
            <a:endParaRPr lang="en-US" altLang="zh-TW" dirty="0"/>
          </a:p>
          <a:p>
            <a:pPr lvl="1"/>
            <a:r>
              <a:rPr lang="zh-TW" altLang="en-US" dirty="0"/>
              <a:t>問題点：エラーの伝播</a:t>
            </a:r>
            <a:endParaRPr lang="en-US" altLang="zh-TW" dirty="0"/>
          </a:p>
        </p:txBody>
      </p:sp>
      <p:pic>
        <p:nvPicPr>
          <p:cNvPr id="6" name="圖片 5">
            <a:extLst>
              <a:ext uri="{FF2B5EF4-FFF2-40B4-BE49-F238E27FC236}">
                <a16:creationId xmlns:a16="http://schemas.microsoft.com/office/drawing/2014/main" id="{E421DB40-6ACC-7F1A-C234-8F59C91669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57600" y="4843375"/>
            <a:ext cx="7892666" cy="762455"/>
          </a:xfrm>
          <a:prstGeom prst="rect">
            <a:avLst/>
          </a:prstGeom>
        </p:spPr>
      </p:pic>
      <p:pic>
        <p:nvPicPr>
          <p:cNvPr id="7" name="SEF1_E30001">
            <a:hlinkClick r:id="" action="ppaction://media"/>
            <a:extLst>
              <a:ext uri="{FF2B5EF4-FFF2-40B4-BE49-F238E27FC236}">
                <a16:creationId xmlns:a16="http://schemas.microsoft.com/office/drawing/2014/main" id="{3A056EB3-185C-2F02-38C8-CC8A35F2B35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000489" y="5842765"/>
            <a:ext cx="812800" cy="812800"/>
          </a:xfrm>
          <a:prstGeom prst="rect">
            <a:avLst/>
          </a:prstGeom>
        </p:spPr>
      </p:pic>
      <p:sp>
        <p:nvSpPr>
          <p:cNvPr id="8" name="文字方塊 7">
            <a:extLst>
              <a:ext uri="{FF2B5EF4-FFF2-40B4-BE49-F238E27FC236}">
                <a16:creationId xmlns:a16="http://schemas.microsoft.com/office/drawing/2014/main" id="{006983C9-47AD-3502-7772-73CE77719E1B}"/>
              </a:ext>
            </a:extLst>
          </p:cNvPr>
          <p:cNvSpPr txBox="1"/>
          <p:nvPr/>
        </p:nvSpPr>
        <p:spPr>
          <a:xfrm>
            <a:off x="7743383" y="5609855"/>
            <a:ext cx="851708" cy="369332"/>
          </a:xfrm>
          <a:prstGeom prst="rect">
            <a:avLst/>
          </a:prstGeom>
          <a:noFill/>
        </p:spPr>
        <p:txBody>
          <a:bodyPr wrap="none" rtlCol="0">
            <a:spAutoFit/>
          </a:bodyPr>
          <a:lstStyle/>
          <a:p>
            <a:r>
              <a:rPr kumimoji="1" lang="en-US" altLang="zh-TW" dirty="0"/>
              <a:t>source</a:t>
            </a:r>
            <a:endParaRPr kumimoji="1" lang="zh-TW" altLang="en-US" dirty="0"/>
          </a:p>
        </p:txBody>
      </p:sp>
      <p:sp>
        <p:nvSpPr>
          <p:cNvPr id="9" name="文字方塊 8">
            <a:extLst>
              <a:ext uri="{FF2B5EF4-FFF2-40B4-BE49-F238E27FC236}">
                <a16:creationId xmlns:a16="http://schemas.microsoft.com/office/drawing/2014/main" id="{618B27EF-D3A5-ACC4-F9C3-86A0B8ECD817}"/>
              </a:ext>
            </a:extLst>
          </p:cNvPr>
          <p:cNvSpPr txBox="1"/>
          <p:nvPr/>
        </p:nvSpPr>
        <p:spPr>
          <a:xfrm>
            <a:off x="8803267" y="5609855"/>
            <a:ext cx="792396" cy="369332"/>
          </a:xfrm>
          <a:prstGeom prst="rect">
            <a:avLst/>
          </a:prstGeom>
          <a:noFill/>
        </p:spPr>
        <p:txBody>
          <a:bodyPr wrap="none" rtlCol="0">
            <a:spAutoFit/>
          </a:bodyPr>
          <a:lstStyle/>
          <a:p>
            <a:r>
              <a:rPr kumimoji="1" lang="en-US" altLang="zh-TW"/>
              <a:t>target</a:t>
            </a:r>
            <a:endParaRPr kumimoji="1" lang="zh-TW" altLang="en-US" dirty="0"/>
          </a:p>
        </p:txBody>
      </p:sp>
      <p:sp>
        <p:nvSpPr>
          <p:cNvPr id="10" name="文字方塊 9">
            <a:extLst>
              <a:ext uri="{FF2B5EF4-FFF2-40B4-BE49-F238E27FC236}">
                <a16:creationId xmlns:a16="http://schemas.microsoft.com/office/drawing/2014/main" id="{7BDB00BE-C096-791E-D5B7-1C2D8F5FCFC8}"/>
              </a:ext>
            </a:extLst>
          </p:cNvPr>
          <p:cNvSpPr txBox="1"/>
          <p:nvPr/>
        </p:nvSpPr>
        <p:spPr>
          <a:xfrm>
            <a:off x="9803840" y="5609855"/>
            <a:ext cx="1206099" cy="369332"/>
          </a:xfrm>
          <a:prstGeom prst="rect">
            <a:avLst/>
          </a:prstGeom>
          <a:noFill/>
        </p:spPr>
        <p:txBody>
          <a:bodyPr wrap="none" rtlCol="0">
            <a:spAutoFit/>
          </a:bodyPr>
          <a:lstStyle/>
          <a:p>
            <a:r>
              <a:rPr kumimoji="1" lang="en-US" altLang="zh-TW" dirty="0"/>
              <a:t>converted</a:t>
            </a:r>
            <a:endParaRPr kumimoji="1" lang="zh-TW" altLang="en-US" dirty="0"/>
          </a:p>
        </p:txBody>
      </p:sp>
      <p:pic>
        <p:nvPicPr>
          <p:cNvPr id="11" name="E30001">
            <a:hlinkClick r:id="" action="ppaction://media"/>
            <a:extLst>
              <a:ext uri="{FF2B5EF4-FFF2-40B4-BE49-F238E27FC236}">
                <a16:creationId xmlns:a16="http://schemas.microsoft.com/office/drawing/2014/main" id="{403097AA-A24B-8CCA-9511-C1731005DD59}"/>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805422" y="5842765"/>
            <a:ext cx="812800" cy="812800"/>
          </a:xfrm>
          <a:prstGeom prst="rect">
            <a:avLst/>
          </a:prstGeom>
        </p:spPr>
      </p:pic>
      <p:pic>
        <p:nvPicPr>
          <p:cNvPr id="12" name="E30001">
            <a:hlinkClick r:id="" action="ppaction://media"/>
            <a:extLst>
              <a:ext uri="{FF2B5EF4-FFF2-40B4-BE49-F238E27FC236}">
                <a16:creationId xmlns:a16="http://schemas.microsoft.com/office/drawing/2014/main" id="{44A930F4-D051-F021-6F76-FC538E02EEA6}"/>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7762837" y="5859340"/>
            <a:ext cx="812800" cy="812800"/>
          </a:xfrm>
          <a:prstGeom prst="rect">
            <a:avLst/>
          </a:prstGeom>
        </p:spPr>
      </p:pic>
      <p:sp>
        <p:nvSpPr>
          <p:cNvPr id="13" name="文字方塊 12">
            <a:extLst>
              <a:ext uri="{FF2B5EF4-FFF2-40B4-BE49-F238E27FC236}">
                <a16:creationId xmlns:a16="http://schemas.microsoft.com/office/drawing/2014/main" id="{4B1F3127-5BA2-1ACD-2811-347CB092C9DA}"/>
              </a:ext>
            </a:extLst>
          </p:cNvPr>
          <p:cNvSpPr txBox="1"/>
          <p:nvPr/>
        </p:nvSpPr>
        <p:spPr>
          <a:xfrm>
            <a:off x="1182061" y="6058072"/>
            <a:ext cx="5946564" cy="523220"/>
          </a:xfrm>
          <a:prstGeom prst="rect">
            <a:avLst/>
          </a:prstGeom>
          <a:noFill/>
        </p:spPr>
        <p:txBody>
          <a:bodyPr wrap="none" rtlCol="0">
            <a:spAutoFit/>
          </a:bodyPr>
          <a:lstStyle/>
          <a:p>
            <a:r>
              <a:rPr lang="zh-TW" altLang="en-US" sz="1400" dirty="0"/>
              <a:t>正解音声：</a:t>
            </a:r>
            <a:r>
              <a:rPr lang="en-US" altLang="zh-TW" sz="1400" dirty="0"/>
              <a:t>	In reality the European Parliament is </a:t>
            </a:r>
            <a:r>
              <a:rPr lang="en-US" altLang="zh-TW" sz="1400" dirty="0" err="1"/>
              <a:t>practising</a:t>
            </a:r>
            <a:r>
              <a:rPr lang="en-US" altLang="zh-TW" sz="1400" dirty="0"/>
              <a:t> </a:t>
            </a:r>
            <a:r>
              <a:rPr lang="en-US" altLang="zh-TW" sz="1400" u="sng" dirty="0"/>
              <a:t>delay tactics</a:t>
            </a:r>
            <a:r>
              <a:rPr lang="en-US" altLang="zh-TW" sz="1400" dirty="0"/>
              <a:t>.</a:t>
            </a:r>
          </a:p>
          <a:p>
            <a:r>
              <a:rPr lang="zh-TW" altLang="en-US" sz="1400" dirty="0"/>
              <a:t>合成音声：</a:t>
            </a:r>
            <a:r>
              <a:rPr lang="en-US" altLang="zh-TW" sz="1400" dirty="0"/>
              <a:t>	In reality the European parliament is </a:t>
            </a:r>
            <a:r>
              <a:rPr lang="en-US" altLang="zh-TW" sz="1400" dirty="0" err="1"/>
              <a:t>practising</a:t>
            </a:r>
            <a:r>
              <a:rPr lang="en-US" altLang="zh-TW" sz="1400" dirty="0"/>
              <a:t> </a:t>
            </a:r>
            <a:r>
              <a:rPr lang="en-US" altLang="zh-TW" sz="1400" u="sng" dirty="0"/>
              <a:t>dialectics</a:t>
            </a:r>
            <a:endParaRPr kumimoji="1" lang="zh-TW" altLang="en-US" sz="1400" u="sng" dirty="0"/>
          </a:p>
        </p:txBody>
      </p:sp>
      <p:sp>
        <p:nvSpPr>
          <p:cNvPr id="14" name="文字方塊 13">
            <a:extLst>
              <a:ext uri="{FF2B5EF4-FFF2-40B4-BE49-F238E27FC236}">
                <a16:creationId xmlns:a16="http://schemas.microsoft.com/office/drawing/2014/main" id="{0C0FE1D8-B963-F209-6AAC-63251E069D2D}"/>
              </a:ext>
            </a:extLst>
          </p:cNvPr>
          <p:cNvSpPr txBox="1"/>
          <p:nvPr/>
        </p:nvSpPr>
        <p:spPr>
          <a:xfrm>
            <a:off x="10142801" y="4062114"/>
            <a:ext cx="1523173" cy="369332"/>
          </a:xfrm>
          <a:prstGeom prst="rect">
            <a:avLst/>
          </a:prstGeom>
          <a:noFill/>
        </p:spPr>
        <p:txBody>
          <a:bodyPr wrap="none" rtlCol="0">
            <a:spAutoFit/>
          </a:bodyPr>
          <a:lstStyle/>
          <a:p>
            <a:pPr algn="r"/>
            <a:r>
              <a:rPr kumimoji="1" lang="en-US" altLang="zh-TW" dirty="0"/>
              <a:t>[Huang+ ‘20]</a:t>
            </a:r>
            <a:endParaRPr kumimoji="1" lang="zh-TW" altLang="en-US" dirty="0"/>
          </a:p>
        </p:txBody>
      </p:sp>
      <p:sp>
        <p:nvSpPr>
          <p:cNvPr id="5" name="文字版面配置區 3">
            <a:extLst>
              <a:ext uri="{FF2B5EF4-FFF2-40B4-BE49-F238E27FC236}">
                <a16:creationId xmlns:a16="http://schemas.microsoft.com/office/drawing/2014/main" id="{07555E7F-1687-DCBF-BD33-D457FCBEFD44}"/>
              </a:ext>
            </a:extLst>
          </p:cNvPr>
          <p:cNvSpPr>
            <a:spLocks noGrp="1"/>
          </p:cNvSpPr>
          <p:nvPr>
            <p:ph type="body" sz="quarter" idx="11"/>
          </p:nvPr>
        </p:nvSpPr>
        <p:spPr>
          <a:xfrm>
            <a:off x="211138" y="347663"/>
            <a:ext cx="10602912" cy="469900"/>
          </a:xfrm>
        </p:spPr>
        <p:txBody>
          <a:bodyPr>
            <a:normAutofit fontScale="92500" lnSpcReduction="20000"/>
          </a:bodyPr>
          <a:lstStyle/>
          <a:p>
            <a:r>
              <a:rPr lang="zh-TW" altLang="en-US" dirty="0"/>
              <a:t>進化</a:t>
            </a:r>
            <a:r>
              <a:rPr lang="ja-JP" altLang="en-US"/>
              <a:t>した</a:t>
            </a:r>
            <a:r>
              <a:rPr lang="zh-TW" altLang="en-US" dirty="0"/>
              <a:t>特徴表現</a:t>
            </a:r>
            <a:endParaRPr lang="ja-JP" altLang="en-US"/>
          </a:p>
        </p:txBody>
      </p:sp>
    </p:spTree>
    <p:extLst>
      <p:ext uri="{BB962C8B-B14F-4D97-AF65-F5344CB8AC3E}">
        <p14:creationId xmlns:p14="http://schemas.microsoft.com/office/powerpoint/2010/main" val="100431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7"/>
                </p:tgtEl>
              </p:cMediaNode>
            </p:audio>
            <p:audio>
              <p:cMediaNode vol="80000">
                <p:cTn id="50" fill="hold" display="0">
                  <p:stCondLst>
                    <p:cond delay="indefinite"/>
                  </p:stCondLst>
                  <p:endCondLst>
                    <p:cond evt="onStopAudio" delay="0">
                      <p:tgtEl>
                        <p:sldTgt/>
                      </p:tgtEl>
                    </p:cond>
                  </p:endCondLst>
                </p:cTn>
                <p:tgtEl>
                  <p:spTgt spid="11"/>
                </p:tgtEl>
              </p:cMediaNode>
            </p:audio>
            <p:audio>
              <p:cMediaNode vol="80000">
                <p:cTn id="51" fill="hold" display="0">
                  <p:stCondLst>
                    <p:cond delay="indefinite"/>
                  </p:stCondLst>
                  <p:endCondLst>
                    <p:cond evt="onStopAudio" delay="0">
                      <p:tgtEl>
                        <p:sldTgt/>
                      </p:tgtEl>
                    </p:cond>
                  </p:endCondLst>
                </p:cTn>
                <p:tgtEl>
                  <p:spTgt spid="12"/>
                </p:tgtEl>
              </p:cMediaNode>
            </p:audio>
          </p:childTnLst>
        </p:cTn>
      </p:par>
    </p:tnLst>
    <p:bldLst>
      <p:bldP spid="8" grpId="0"/>
      <p:bldP spid="9" grpId="0"/>
      <p:bldP spid="10" grpId="0"/>
      <p:bldP spid="13"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EF717B-D03C-2532-189B-17D6EBBEB414}"/>
              </a:ext>
            </a:extLst>
          </p:cNvPr>
          <p:cNvSpPr>
            <a:spLocks noGrp="1"/>
          </p:cNvSpPr>
          <p:nvPr>
            <p:ph type="title"/>
          </p:nvPr>
        </p:nvSpPr>
        <p:spPr/>
        <p:txBody>
          <a:bodyPr/>
          <a:lstStyle/>
          <a:p>
            <a:r>
              <a:rPr lang="zh-TW" altLang="en-US" dirty="0"/>
              <a:t>オートエンコーダ型</a:t>
            </a:r>
            <a:r>
              <a:rPr lang="en-US" altLang="zh-TW" dirty="0"/>
              <a:t>VC</a:t>
            </a:r>
            <a:r>
              <a:rPr lang="zh-TW" altLang="en-US" dirty="0"/>
              <a:t>が上回された！</a:t>
            </a:r>
            <a:endParaRPr kumimoji="1" lang="zh-TW" altLang="en-US" dirty="0"/>
          </a:p>
        </p:txBody>
      </p:sp>
      <p:sp>
        <p:nvSpPr>
          <p:cNvPr id="3" name="內容版面配置區 2">
            <a:extLst>
              <a:ext uri="{FF2B5EF4-FFF2-40B4-BE49-F238E27FC236}">
                <a16:creationId xmlns:a16="http://schemas.microsoft.com/office/drawing/2014/main" id="{30BF4941-D541-9AF0-E998-EE40629B6925}"/>
              </a:ext>
            </a:extLst>
          </p:cNvPr>
          <p:cNvSpPr>
            <a:spLocks noGrp="1"/>
          </p:cNvSpPr>
          <p:nvPr>
            <p:ph idx="1"/>
          </p:nvPr>
        </p:nvSpPr>
        <p:spPr>
          <a:xfrm>
            <a:off x="558800" y="3271519"/>
            <a:ext cx="11099800" cy="3313635"/>
          </a:xfrm>
        </p:spPr>
        <p:txBody>
          <a:bodyPr>
            <a:normAutofit/>
          </a:bodyPr>
          <a:lstStyle/>
          <a:p>
            <a:r>
              <a:rPr kumimoji="1" lang="zh-TW" altLang="en-US" dirty="0"/>
              <a:t>最も良かった</a:t>
            </a:r>
            <a:br>
              <a:rPr kumimoji="1" lang="en-US" altLang="zh-TW" dirty="0"/>
            </a:br>
            <a:r>
              <a:rPr lang="zh-TW" altLang="en-US" dirty="0"/>
              <a:t>オートエンコーダ型</a:t>
            </a:r>
            <a:r>
              <a:rPr lang="en-US" altLang="zh-TW" dirty="0"/>
              <a:t>VC</a:t>
            </a:r>
            <a:r>
              <a:rPr lang="zh-TW" altLang="en-US" dirty="0"/>
              <a:t>：</a:t>
            </a:r>
            <a:br>
              <a:rPr kumimoji="1" lang="en-US" altLang="zh-TW" dirty="0"/>
            </a:br>
            <a:r>
              <a:rPr kumimoji="1" lang="en-US" altLang="zh-TW" dirty="0"/>
              <a:t>13</a:t>
            </a:r>
            <a:r>
              <a:rPr kumimoji="1" lang="zh-TW" altLang="en-US" dirty="0"/>
              <a:t>位</a:t>
            </a:r>
            <a:r>
              <a:rPr kumimoji="1" lang="en-US" altLang="zh-TW" dirty="0">
                <a:sym typeface="Wingdings" pitchFamily="2" charset="2"/>
              </a:rPr>
              <a:t></a:t>
            </a:r>
            <a:endParaRPr kumimoji="1" lang="en-US" altLang="zh-TW" dirty="0"/>
          </a:p>
          <a:p>
            <a:r>
              <a:rPr lang="zh-TW" altLang="en-US" dirty="0"/>
              <a:t>分離学習型がだんだん</a:t>
            </a:r>
            <a:br>
              <a:rPr lang="en-US" altLang="zh-TW" dirty="0"/>
            </a:br>
            <a:r>
              <a:rPr lang="zh-TW" altLang="en-US" dirty="0"/>
              <a:t>主流になった</a:t>
            </a:r>
            <a:endParaRPr lang="en-US" altLang="zh-TW" dirty="0"/>
          </a:p>
          <a:p>
            <a:endParaRPr kumimoji="1" lang="zh-TW" altLang="en-US" dirty="0"/>
          </a:p>
        </p:txBody>
      </p:sp>
      <p:pic>
        <p:nvPicPr>
          <p:cNvPr id="1027" name="Picture 3">
            <a:extLst>
              <a:ext uri="{FF2B5EF4-FFF2-40B4-BE49-F238E27FC236}">
                <a16:creationId xmlns:a16="http://schemas.microsoft.com/office/drawing/2014/main" id="{A665FB55-0BBD-1CDE-F4AB-0078B0AE44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5440" y="2152031"/>
            <a:ext cx="6540746" cy="4466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2">
            <a:extLst>
              <a:ext uri="{FF2B5EF4-FFF2-40B4-BE49-F238E27FC236}">
                <a16:creationId xmlns:a16="http://schemas.microsoft.com/office/drawing/2014/main" id="{BC33563B-1F3C-5AB3-A5EF-C175A75687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099" y="1929666"/>
            <a:ext cx="6612141" cy="12864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矩形 7">
            <a:extLst>
              <a:ext uri="{FF2B5EF4-FFF2-40B4-BE49-F238E27FC236}">
                <a16:creationId xmlns:a16="http://schemas.microsoft.com/office/drawing/2014/main" id="{188BEF73-D671-D924-ED23-7B169408394A}"/>
              </a:ext>
            </a:extLst>
          </p:cNvPr>
          <p:cNvSpPr/>
          <p:nvPr/>
        </p:nvSpPr>
        <p:spPr>
          <a:xfrm>
            <a:off x="9015853" y="3179639"/>
            <a:ext cx="148835" cy="78423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 name="右大括弧 9">
            <a:extLst>
              <a:ext uri="{FF2B5EF4-FFF2-40B4-BE49-F238E27FC236}">
                <a16:creationId xmlns:a16="http://schemas.microsoft.com/office/drawing/2014/main" id="{BDA1CB14-7650-A8B4-CDAF-19F57CE129CF}"/>
              </a:ext>
            </a:extLst>
          </p:cNvPr>
          <p:cNvSpPr/>
          <p:nvPr/>
        </p:nvSpPr>
        <p:spPr>
          <a:xfrm rot="5400000">
            <a:off x="10177913" y="3086142"/>
            <a:ext cx="265295" cy="2193364"/>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11" name="文字方塊 10">
            <a:extLst>
              <a:ext uri="{FF2B5EF4-FFF2-40B4-BE49-F238E27FC236}">
                <a16:creationId xmlns:a16="http://schemas.microsoft.com/office/drawing/2014/main" id="{6F1E71B9-1BF9-1F72-3469-EAFFC6E37C2C}"/>
              </a:ext>
            </a:extLst>
          </p:cNvPr>
          <p:cNvSpPr txBox="1"/>
          <p:nvPr/>
        </p:nvSpPr>
        <p:spPr>
          <a:xfrm>
            <a:off x="10394566" y="1383921"/>
            <a:ext cx="1359668" cy="369332"/>
          </a:xfrm>
          <a:prstGeom prst="rect">
            <a:avLst/>
          </a:prstGeom>
          <a:noFill/>
        </p:spPr>
        <p:txBody>
          <a:bodyPr wrap="none" rtlCol="0">
            <a:spAutoFit/>
          </a:bodyPr>
          <a:lstStyle/>
          <a:p>
            <a:pPr algn="r"/>
            <a:r>
              <a:rPr kumimoji="1" lang="en-US" altLang="zh-TW" dirty="0"/>
              <a:t>[Zhao+ ‘20]</a:t>
            </a:r>
            <a:endParaRPr kumimoji="1" lang="zh-TW" altLang="en-US" dirty="0"/>
          </a:p>
        </p:txBody>
      </p:sp>
      <p:sp>
        <p:nvSpPr>
          <p:cNvPr id="12" name="文字版面配置區 3">
            <a:extLst>
              <a:ext uri="{FF2B5EF4-FFF2-40B4-BE49-F238E27FC236}">
                <a16:creationId xmlns:a16="http://schemas.microsoft.com/office/drawing/2014/main" id="{303B9F3C-2197-F5EC-561D-198BAB9476B0}"/>
              </a:ext>
            </a:extLst>
          </p:cNvPr>
          <p:cNvSpPr>
            <a:spLocks noGrp="1"/>
          </p:cNvSpPr>
          <p:nvPr>
            <p:ph type="body" sz="quarter" idx="11"/>
          </p:nvPr>
        </p:nvSpPr>
        <p:spPr>
          <a:xfrm>
            <a:off x="210574" y="348226"/>
            <a:ext cx="10602715" cy="469900"/>
          </a:xfrm>
        </p:spPr>
        <p:txBody>
          <a:bodyPr>
            <a:normAutofit fontScale="92500" lnSpcReduction="20000"/>
          </a:bodyPr>
          <a:lstStyle/>
          <a:p>
            <a:r>
              <a:rPr lang="zh-TW" altLang="en-US" dirty="0"/>
              <a:t>進化</a:t>
            </a:r>
            <a:r>
              <a:rPr lang="ja-JP" altLang="en-US"/>
              <a:t>した</a:t>
            </a:r>
            <a:r>
              <a:rPr lang="zh-TW" altLang="en-US" dirty="0"/>
              <a:t>特徴表現</a:t>
            </a:r>
            <a:endParaRPr lang="ja-JP" altLang="en-US"/>
          </a:p>
        </p:txBody>
      </p:sp>
    </p:spTree>
    <p:extLst>
      <p:ext uri="{BB962C8B-B14F-4D97-AF65-F5344CB8AC3E}">
        <p14:creationId xmlns:p14="http://schemas.microsoft.com/office/powerpoint/2010/main" val="355029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748F887-A8B2-5011-83A9-BF6536BC094A}"/>
              </a:ext>
            </a:extLst>
          </p:cNvPr>
          <p:cNvSpPr>
            <a:spLocks noGrp="1"/>
          </p:cNvSpPr>
          <p:nvPr>
            <p:ph type="title"/>
          </p:nvPr>
        </p:nvSpPr>
        <p:spPr/>
        <p:txBody>
          <a:bodyPr/>
          <a:lstStyle/>
          <a:p>
            <a:r>
              <a:rPr kumimoji="1" lang="zh-TW" altLang="en-US" dirty="0"/>
              <a:t>ポイント：「内容特徴空間」の選択</a:t>
            </a:r>
          </a:p>
        </p:txBody>
      </p:sp>
      <p:sp>
        <p:nvSpPr>
          <p:cNvPr id="3" name="內容版面配置區 2">
            <a:extLst>
              <a:ext uri="{FF2B5EF4-FFF2-40B4-BE49-F238E27FC236}">
                <a16:creationId xmlns:a16="http://schemas.microsoft.com/office/drawing/2014/main" id="{6D6E64C3-EF9D-A424-0760-37A265AD5B91}"/>
              </a:ext>
            </a:extLst>
          </p:cNvPr>
          <p:cNvSpPr>
            <a:spLocks noGrp="1"/>
          </p:cNvSpPr>
          <p:nvPr>
            <p:ph idx="1"/>
          </p:nvPr>
        </p:nvSpPr>
        <p:spPr/>
        <p:txBody>
          <a:bodyPr/>
          <a:lstStyle/>
          <a:p>
            <a:r>
              <a:rPr kumimoji="1" lang="en-US" altLang="zh-TW" dirty="0"/>
              <a:t>Q</a:t>
            </a:r>
            <a:r>
              <a:rPr kumimoji="1" lang="zh-TW" altLang="en-US" dirty="0"/>
              <a:t>：エラーの伝播はなぜ起こる？</a:t>
            </a:r>
            <a:br>
              <a:rPr kumimoji="1" lang="en-US" altLang="zh-TW" dirty="0"/>
            </a:br>
            <a:r>
              <a:rPr lang="en-US" altLang="zh-TW" dirty="0"/>
              <a:t>A</a:t>
            </a:r>
            <a:r>
              <a:rPr lang="zh-TW" altLang="en-US" dirty="0"/>
              <a:t>：認識器が大事な情報も削除してしまった！</a:t>
            </a:r>
            <a:endParaRPr kumimoji="1" lang="zh-TW" altLang="en-US" dirty="0"/>
          </a:p>
        </p:txBody>
      </p:sp>
      <p:sp>
        <p:nvSpPr>
          <p:cNvPr id="4" name="文字版面配置區 3">
            <a:extLst>
              <a:ext uri="{FF2B5EF4-FFF2-40B4-BE49-F238E27FC236}">
                <a16:creationId xmlns:a16="http://schemas.microsoft.com/office/drawing/2014/main" id="{21C4FD0C-C797-B11D-D95D-FB3EE3676CF3}"/>
              </a:ext>
            </a:extLst>
          </p:cNvPr>
          <p:cNvSpPr>
            <a:spLocks noGrp="1"/>
          </p:cNvSpPr>
          <p:nvPr>
            <p:ph type="body" sz="quarter" idx="11"/>
          </p:nvPr>
        </p:nvSpPr>
        <p:spPr/>
        <p:txBody>
          <a:bodyPr>
            <a:normAutofit fontScale="92500" lnSpcReduction="20000"/>
          </a:bodyPr>
          <a:lstStyle/>
          <a:p>
            <a:r>
              <a:rPr lang="zh-TW" altLang="en-US" dirty="0"/>
              <a:t>進化</a:t>
            </a:r>
            <a:r>
              <a:rPr lang="ja-JP" altLang="en-US"/>
              <a:t>した</a:t>
            </a:r>
            <a:r>
              <a:rPr lang="zh-TW" altLang="en-US" dirty="0"/>
              <a:t>特徴表現</a:t>
            </a:r>
            <a:endParaRPr lang="ja-JP" altLang="en-US"/>
          </a:p>
        </p:txBody>
      </p:sp>
      <p:graphicFrame>
        <p:nvGraphicFramePr>
          <p:cNvPr id="10" name="表格 9">
            <a:extLst>
              <a:ext uri="{FF2B5EF4-FFF2-40B4-BE49-F238E27FC236}">
                <a16:creationId xmlns:a16="http://schemas.microsoft.com/office/drawing/2014/main" id="{09841AB8-EDE2-5B73-8E4E-F70B5CDD1DFF}"/>
              </a:ext>
            </a:extLst>
          </p:cNvPr>
          <p:cNvGraphicFramePr>
            <a:graphicFrameLocks noGrp="1"/>
          </p:cNvGraphicFramePr>
          <p:nvPr>
            <p:extLst>
              <p:ext uri="{D42A27DB-BD31-4B8C-83A1-F6EECF244321}">
                <p14:modId xmlns:p14="http://schemas.microsoft.com/office/powerpoint/2010/main" val="1217342628"/>
              </p:ext>
            </p:extLst>
          </p:nvPr>
        </p:nvGraphicFramePr>
        <p:xfrm>
          <a:off x="558800" y="3201875"/>
          <a:ext cx="11107176" cy="1651000"/>
        </p:xfrm>
        <a:graphic>
          <a:graphicData uri="http://schemas.openxmlformats.org/drawingml/2006/table">
            <a:tbl>
              <a:tblPr firstRow="1" bandRow="1">
                <a:tableStyleId>{5C22544A-7EE6-4342-B048-85BDC9FD1C3A}</a:tableStyleId>
              </a:tblPr>
              <a:tblGrid>
                <a:gridCol w="1851196">
                  <a:extLst>
                    <a:ext uri="{9D8B030D-6E8A-4147-A177-3AD203B41FA5}">
                      <a16:colId xmlns:a16="http://schemas.microsoft.com/office/drawing/2014/main" val="4275698683"/>
                    </a:ext>
                  </a:extLst>
                </a:gridCol>
                <a:gridCol w="1428759">
                  <a:extLst>
                    <a:ext uri="{9D8B030D-6E8A-4147-A177-3AD203B41FA5}">
                      <a16:colId xmlns:a16="http://schemas.microsoft.com/office/drawing/2014/main" val="3617769432"/>
                    </a:ext>
                  </a:extLst>
                </a:gridCol>
                <a:gridCol w="2096219">
                  <a:extLst>
                    <a:ext uri="{9D8B030D-6E8A-4147-A177-3AD203B41FA5}">
                      <a16:colId xmlns:a16="http://schemas.microsoft.com/office/drawing/2014/main" val="299492859"/>
                    </a:ext>
                  </a:extLst>
                </a:gridCol>
                <a:gridCol w="1561381">
                  <a:extLst>
                    <a:ext uri="{9D8B030D-6E8A-4147-A177-3AD203B41FA5}">
                      <a16:colId xmlns:a16="http://schemas.microsoft.com/office/drawing/2014/main" val="1167061034"/>
                    </a:ext>
                  </a:extLst>
                </a:gridCol>
                <a:gridCol w="1881561">
                  <a:extLst>
                    <a:ext uri="{9D8B030D-6E8A-4147-A177-3AD203B41FA5}">
                      <a16:colId xmlns:a16="http://schemas.microsoft.com/office/drawing/2014/main" val="3397091282"/>
                    </a:ext>
                  </a:extLst>
                </a:gridCol>
                <a:gridCol w="2288060">
                  <a:extLst>
                    <a:ext uri="{9D8B030D-6E8A-4147-A177-3AD203B41FA5}">
                      <a16:colId xmlns:a16="http://schemas.microsoft.com/office/drawing/2014/main" val="3395664105"/>
                    </a:ext>
                  </a:extLst>
                </a:gridCol>
              </a:tblGrid>
              <a:tr h="370840">
                <a:tc>
                  <a:txBody>
                    <a:bodyPr/>
                    <a:lstStyle/>
                    <a:p>
                      <a:pPr algn="ctr"/>
                      <a:endParaRPr lang="zh-TW" altLang="en-US" dirty="0"/>
                    </a:p>
                  </a:txBody>
                  <a:tcPr anchor="ctr">
                    <a:lnR w="38100" cap="flat" cmpd="sng" algn="ctr">
                      <a:solidFill>
                        <a:schemeClr val="accent2"/>
                      </a:solidFill>
                      <a:prstDash val="solid"/>
                      <a:round/>
                      <a:headEnd type="none" w="med" len="med"/>
                      <a:tailEnd type="none" w="med" len="med"/>
                    </a:lnR>
                  </a:tcPr>
                </a:tc>
                <a:tc>
                  <a:txBody>
                    <a:bodyPr/>
                    <a:lstStyle/>
                    <a:p>
                      <a:pPr algn="ctr"/>
                      <a:r>
                        <a:rPr lang="zh-TW" altLang="en-US" dirty="0"/>
                        <a:t>波形</a:t>
                      </a:r>
                    </a:p>
                  </a:txBody>
                  <a:tcPr anchor="ctr">
                    <a:lnL w="38100" cap="flat" cmpd="sng" algn="ctr">
                      <a:solidFill>
                        <a:schemeClr val="accent2"/>
                      </a:solidFill>
                      <a:prstDash val="solid"/>
                      <a:round/>
                      <a:headEnd type="none" w="med" len="med"/>
                      <a:tailEnd type="none" w="med" len="med"/>
                    </a:lnL>
                    <a:lnT w="38100" cap="flat" cmpd="sng" algn="ctr">
                      <a:solidFill>
                        <a:schemeClr val="accent2"/>
                      </a:solidFill>
                      <a:prstDash val="solid"/>
                      <a:round/>
                      <a:headEnd type="none" w="med" len="med"/>
                      <a:tailEnd type="none" w="med" len="med"/>
                    </a:lnT>
                  </a:tcPr>
                </a:tc>
                <a:tc>
                  <a:txBody>
                    <a:bodyPr/>
                    <a:lstStyle/>
                    <a:p>
                      <a:pPr algn="ctr"/>
                      <a:r>
                        <a:rPr lang="zh-TW" altLang="en-US" dirty="0"/>
                        <a:t>スペクトログラム（</a:t>
                      </a:r>
                      <a:r>
                        <a:rPr lang="en-US" altLang="zh-TW" dirty="0"/>
                        <a:t>Spectrogram</a:t>
                      </a:r>
                      <a:r>
                        <a:rPr lang="zh-TW" altLang="en-US" dirty="0"/>
                        <a:t>）</a:t>
                      </a:r>
                    </a:p>
                  </a:txBody>
                  <a:tcPr anchor="ctr">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tcPr>
                </a:tc>
                <a:tc>
                  <a:txBody>
                    <a:bodyPr/>
                    <a:lstStyle/>
                    <a:p>
                      <a:pPr algn="ctr"/>
                      <a:r>
                        <a:rPr lang="en-US" altLang="zh-TW" dirty="0">
                          <a:solidFill>
                            <a:schemeClr val="accent1">
                              <a:lumMod val="75000"/>
                            </a:schemeClr>
                          </a:solidFill>
                        </a:rPr>
                        <a:t>SSL</a:t>
                      </a:r>
                      <a:r>
                        <a:rPr lang="zh-TW" altLang="en-US" dirty="0">
                          <a:solidFill>
                            <a:schemeClr val="accent1">
                              <a:lumMod val="75000"/>
                            </a:schemeClr>
                          </a:solidFill>
                        </a:rPr>
                        <a:t>特徴</a:t>
                      </a:r>
                    </a:p>
                  </a:txBody>
                  <a:tcPr anchor="ctr">
                    <a:lnL w="38100" cap="flat" cmpd="sng" algn="ctr">
                      <a:solidFill>
                        <a:schemeClr val="accent2"/>
                      </a:solidFill>
                      <a:prstDash val="solid"/>
                      <a:round/>
                      <a:headEnd type="none" w="med" len="med"/>
                      <a:tailEnd type="none" w="med" len="med"/>
                    </a:lnL>
                  </a:tcPr>
                </a:tc>
                <a:tc>
                  <a:txBody>
                    <a:bodyPr/>
                    <a:lstStyle/>
                    <a:p>
                      <a:pPr algn="ctr"/>
                      <a:r>
                        <a:rPr lang="en-US" altLang="zh-TW" dirty="0">
                          <a:solidFill>
                            <a:schemeClr val="accent1">
                              <a:lumMod val="75000"/>
                            </a:schemeClr>
                          </a:solidFill>
                        </a:rPr>
                        <a:t>PPG (ASR</a:t>
                      </a:r>
                      <a:br>
                        <a:rPr lang="en-US" altLang="zh-TW" dirty="0">
                          <a:solidFill>
                            <a:schemeClr val="accent1">
                              <a:lumMod val="75000"/>
                            </a:schemeClr>
                          </a:solidFill>
                        </a:rPr>
                      </a:br>
                      <a:r>
                        <a:rPr lang="zh-TW" altLang="en-US" dirty="0">
                          <a:solidFill>
                            <a:schemeClr val="accent1">
                              <a:lumMod val="75000"/>
                            </a:schemeClr>
                          </a:solidFill>
                        </a:rPr>
                        <a:t>エンコーダ出力</a:t>
                      </a:r>
                      <a:r>
                        <a:rPr lang="en-US" altLang="zh-TW" dirty="0">
                          <a:solidFill>
                            <a:schemeClr val="accent1">
                              <a:lumMod val="75000"/>
                            </a:schemeClr>
                          </a:solidFill>
                        </a:rPr>
                        <a:t>)</a:t>
                      </a:r>
                      <a:endParaRPr lang="zh-TW" altLang="en-US" dirty="0">
                        <a:solidFill>
                          <a:schemeClr val="accent1">
                            <a:lumMod val="75000"/>
                          </a:schemeClr>
                        </a:solidFill>
                      </a:endParaRPr>
                    </a:p>
                  </a:txBody>
                  <a:tcPr anchor="ctr">
                    <a:lnR w="38100" cap="flat" cmpd="sng" algn="ctr">
                      <a:solidFill>
                        <a:schemeClr val="accent2"/>
                      </a:solidFill>
                      <a:prstDash val="solid"/>
                      <a:round/>
                      <a:headEnd type="none" w="med" len="med"/>
                      <a:tailEnd type="none" w="med" len="med"/>
                    </a:lnR>
                  </a:tcPr>
                </a:tc>
                <a:tc>
                  <a:txBody>
                    <a:bodyPr/>
                    <a:lstStyle/>
                    <a:p>
                      <a:pPr algn="ctr"/>
                      <a:r>
                        <a:rPr lang="zh-TW" altLang="en-US" dirty="0"/>
                        <a:t>テキスト</a:t>
                      </a:r>
                    </a:p>
                  </a:txBody>
                  <a:tcPr anchor="ct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tcPr>
                </a:tc>
                <a:extLst>
                  <a:ext uri="{0D108BD9-81ED-4DB2-BD59-A6C34878D82A}">
                    <a16:rowId xmlns:a16="http://schemas.microsoft.com/office/drawing/2014/main" val="2314793620"/>
                  </a:ext>
                </a:extLst>
              </a:tr>
              <a:tr h="370840">
                <a:tc>
                  <a:txBody>
                    <a:bodyPr/>
                    <a:lstStyle/>
                    <a:p>
                      <a:pPr algn="ctr"/>
                      <a:r>
                        <a:rPr lang="zh-TW" altLang="en-US" dirty="0"/>
                        <a:t>サンプリング</a:t>
                      </a:r>
                      <a:br>
                        <a:rPr lang="en-US" altLang="zh-TW" dirty="0"/>
                      </a:br>
                      <a:r>
                        <a:rPr lang="zh-TW" altLang="en-US" dirty="0"/>
                        <a:t>レート</a:t>
                      </a:r>
                    </a:p>
                  </a:txBody>
                  <a:tcPr anchor="ctr">
                    <a:lnR w="38100" cap="flat" cmpd="sng" algn="ctr">
                      <a:solidFill>
                        <a:schemeClr val="accent2"/>
                      </a:solidFill>
                      <a:prstDash val="solid"/>
                      <a:round/>
                      <a:headEnd type="none" w="med" len="med"/>
                      <a:tailEnd type="none" w="med" len="med"/>
                    </a:lnR>
                  </a:tcPr>
                </a:tc>
                <a:tc>
                  <a:txBody>
                    <a:bodyPr/>
                    <a:lstStyle/>
                    <a:p>
                      <a:pPr algn="ctr"/>
                      <a:r>
                        <a:rPr lang="en-US" altLang="zh-TW" dirty="0"/>
                        <a:t>16000 Hz</a:t>
                      </a:r>
                      <a:endParaRPr lang="zh-TW" altLang="en-US" dirty="0"/>
                    </a:p>
                  </a:txBody>
                  <a:tcPr anchor="ctr">
                    <a:lnL w="38100" cap="flat" cmpd="sng" algn="ctr">
                      <a:solidFill>
                        <a:schemeClr val="accent2"/>
                      </a:solidFill>
                      <a:prstDash val="solid"/>
                      <a:round/>
                      <a:headEnd type="none" w="med" len="med"/>
                      <a:tailEnd type="none" w="med" len="med"/>
                    </a:lnL>
                  </a:tcPr>
                </a:tc>
                <a:tc>
                  <a:txBody>
                    <a:bodyPr/>
                    <a:lstStyle/>
                    <a:p>
                      <a:pPr algn="ctr"/>
                      <a:r>
                        <a:rPr lang="en-US" altLang="zh-TW" dirty="0"/>
                        <a:t>160~320 Hz</a:t>
                      </a:r>
                      <a:endParaRPr lang="zh-TW" altLang="en-US" dirty="0"/>
                    </a:p>
                  </a:txBody>
                  <a:tcPr anchor="ctr">
                    <a:lnR w="38100" cap="flat" cmpd="sng" algn="ctr">
                      <a:solidFill>
                        <a:schemeClr val="accent2"/>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dirty="0">
                          <a:solidFill>
                            <a:schemeClr val="bg1">
                              <a:lumMod val="90000"/>
                            </a:schemeClr>
                          </a:solidFill>
                        </a:rPr>
                        <a:t>160~320 Hz</a:t>
                      </a:r>
                      <a:endParaRPr lang="zh-TW" altLang="en-US" dirty="0">
                        <a:solidFill>
                          <a:schemeClr val="bg1">
                            <a:lumMod val="90000"/>
                          </a:schemeClr>
                        </a:solidFill>
                      </a:endParaRPr>
                    </a:p>
                  </a:txBody>
                  <a:tcPr anchor="ctr">
                    <a:lnL w="38100" cap="flat" cmpd="sng" algn="ctr">
                      <a:solidFill>
                        <a:schemeClr val="accent2"/>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dirty="0">
                          <a:solidFill>
                            <a:schemeClr val="bg1">
                              <a:lumMod val="90000"/>
                            </a:schemeClr>
                          </a:solidFill>
                        </a:rPr>
                        <a:t>160~320 Hz</a:t>
                      </a:r>
                      <a:endParaRPr lang="zh-TW" altLang="en-US" dirty="0">
                        <a:solidFill>
                          <a:schemeClr val="bg1">
                            <a:lumMod val="90000"/>
                          </a:schemeClr>
                        </a:solidFill>
                      </a:endParaRPr>
                    </a:p>
                  </a:txBody>
                  <a:tcPr anchor="ctr">
                    <a:lnR w="38100" cap="flat" cmpd="sng" algn="ctr">
                      <a:solidFill>
                        <a:schemeClr val="accent2"/>
                      </a:solidFill>
                      <a:prstDash val="solid"/>
                      <a:round/>
                      <a:headEnd type="none" w="med" len="med"/>
                      <a:tailEnd type="none" w="med" len="med"/>
                    </a:lnR>
                  </a:tcPr>
                </a:tc>
                <a:tc>
                  <a:txBody>
                    <a:bodyPr/>
                    <a:lstStyle/>
                    <a:p>
                      <a:pPr algn="ctr"/>
                      <a:r>
                        <a:rPr lang="en-US" altLang="zh-TW" dirty="0"/>
                        <a:t>1~2 Hz</a:t>
                      </a:r>
                      <a:br>
                        <a:rPr lang="en-US" altLang="zh-TW" dirty="0"/>
                      </a:br>
                      <a:r>
                        <a:rPr lang="en-US" altLang="zh-TW" dirty="0"/>
                        <a:t>(1~2 </a:t>
                      </a:r>
                      <a:r>
                        <a:rPr lang="zh-TW" altLang="en-US" dirty="0"/>
                        <a:t>トークン</a:t>
                      </a:r>
                      <a:r>
                        <a:rPr lang="en-US" altLang="zh-TW" dirty="0"/>
                        <a:t>/</a:t>
                      </a:r>
                      <a:r>
                        <a:rPr lang="zh-TW" altLang="en-US" dirty="0"/>
                        <a:t>秒</a:t>
                      </a:r>
                      <a:r>
                        <a:rPr lang="en-US" altLang="zh-TW" dirty="0"/>
                        <a:t>)</a:t>
                      </a:r>
                      <a:endParaRPr lang="zh-TW" altLang="en-US" dirty="0"/>
                    </a:p>
                  </a:txBody>
                  <a:tcPr anchor="ct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tcPr>
                </a:tc>
                <a:extLst>
                  <a:ext uri="{0D108BD9-81ED-4DB2-BD59-A6C34878D82A}">
                    <a16:rowId xmlns:a16="http://schemas.microsoft.com/office/drawing/2014/main" val="1023245850"/>
                  </a:ext>
                </a:extLst>
              </a:tr>
              <a:tr h="370840">
                <a:tc>
                  <a:txBody>
                    <a:bodyPr/>
                    <a:lstStyle/>
                    <a:p>
                      <a:pPr algn="ctr"/>
                      <a:r>
                        <a:rPr lang="zh-TW" altLang="en-US" dirty="0"/>
                        <a:t>話者情報量</a:t>
                      </a:r>
                    </a:p>
                  </a:txBody>
                  <a:tcPr anchor="ctr">
                    <a:lnR w="38100" cap="flat" cmpd="sng" algn="ctr">
                      <a:solidFill>
                        <a:schemeClr val="accent2"/>
                      </a:solidFill>
                      <a:prstDash val="solid"/>
                      <a:round/>
                      <a:headEnd type="none" w="med" len="med"/>
                      <a:tailEnd type="none" w="med" len="med"/>
                    </a:lnR>
                  </a:tcPr>
                </a:tc>
                <a:tc>
                  <a:txBody>
                    <a:bodyPr/>
                    <a:lstStyle/>
                    <a:p>
                      <a:pPr algn="ctr"/>
                      <a:r>
                        <a:rPr lang="zh-TW" altLang="en-US" dirty="0"/>
                        <a:t>全部</a:t>
                      </a:r>
                    </a:p>
                  </a:txBody>
                  <a:tcPr anchor="ctr">
                    <a:lnL w="38100" cap="flat" cmpd="sng" algn="ctr">
                      <a:solidFill>
                        <a:schemeClr val="accent2"/>
                      </a:solidFill>
                      <a:prstDash val="solid"/>
                      <a:round/>
                      <a:headEnd type="none" w="med" len="med"/>
                      <a:tailEnd type="none" w="med" len="med"/>
                    </a:lnL>
                    <a:lnB w="38100" cap="flat" cmpd="sng" algn="ctr">
                      <a:solidFill>
                        <a:schemeClr val="accent2"/>
                      </a:solidFill>
                      <a:prstDash val="solid"/>
                      <a:round/>
                      <a:headEnd type="none" w="med" len="med"/>
                      <a:tailEnd type="none" w="med" len="med"/>
                    </a:lnB>
                  </a:tcPr>
                </a:tc>
                <a:tc>
                  <a:txBody>
                    <a:bodyPr/>
                    <a:lstStyle/>
                    <a:p>
                      <a:pPr algn="ctr"/>
                      <a:r>
                        <a:rPr lang="zh-TW" altLang="en-US" dirty="0"/>
                        <a:t>全部</a:t>
                      </a:r>
                    </a:p>
                  </a:txBody>
                  <a:tcPr anchor="ctr">
                    <a:lnR w="38100" cap="flat" cmpd="sng" algn="ctr">
                      <a:solidFill>
                        <a:schemeClr val="accent2"/>
                      </a:solidFill>
                      <a:prstDash val="solid"/>
                      <a:round/>
                      <a:headEnd type="none" w="med" len="med"/>
                      <a:tailEnd type="none" w="med" len="med"/>
                    </a:lnR>
                    <a:lnB w="38100" cap="flat" cmpd="sng" algn="ctr">
                      <a:solidFill>
                        <a:schemeClr val="accent2"/>
                      </a:solidFill>
                      <a:prstDash val="solid"/>
                      <a:round/>
                      <a:headEnd type="none" w="med" len="med"/>
                      <a:tailEnd type="none" w="med" len="med"/>
                    </a:lnB>
                  </a:tcPr>
                </a:tc>
                <a:tc>
                  <a:txBody>
                    <a:bodyPr/>
                    <a:lstStyle/>
                    <a:p>
                      <a:pPr algn="ctr"/>
                      <a:r>
                        <a:rPr lang="zh-TW" altLang="en-US" dirty="0">
                          <a:solidFill>
                            <a:schemeClr val="bg1">
                              <a:lumMod val="90000"/>
                            </a:schemeClr>
                          </a:solidFill>
                        </a:rPr>
                        <a:t>多</a:t>
                      </a:r>
                      <a:r>
                        <a:rPr lang="en-US" altLang="zh-TW" dirty="0">
                          <a:solidFill>
                            <a:schemeClr val="bg1">
                              <a:lumMod val="90000"/>
                            </a:schemeClr>
                          </a:solidFill>
                        </a:rPr>
                        <a:t> ~ </a:t>
                      </a:r>
                      <a:r>
                        <a:rPr lang="zh-TW" altLang="en-US" dirty="0">
                          <a:solidFill>
                            <a:schemeClr val="bg1">
                              <a:lumMod val="90000"/>
                            </a:schemeClr>
                          </a:solidFill>
                        </a:rPr>
                        <a:t>少</a:t>
                      </a:r>
                    </a:p>
                  </a:txBody>
                  <a:tcPr anchor="ctr">
                    <a:lnL w="38100" cap="flat" cmpd="sng" algn="ctr">
                      <a:solidFill>
                        <a:schemeClr val="accent2"/>
                      </a:solidFill>
                      <a:prstDash val="solid"/>
                      <a:round/>
                      <a:headEnd type="none" w="med" len="med"/>
                      <a:tailEnd type="none" w="med" len="med"/>
                    </a:lnL>
                  </a:tcPr>
                </a:tc>
                <a:tc>
                  <a:txBody>
                    <a:bodyPr/>
                    <a:lstStyle/>
                    <a:p>
                      <a:pPr algn="ctr"/>
                      <a:r>
                        <a:rPr lang="zh-TW" altLang="en-US" dirty="0">
                          <a:solidFill>
                            <a:schemeClr val="bg1">
                              <a:lumMod val="90000"/>
                            </a:schemeClr>
                          </a:solidFill>
                        </a:rPr>
                        <a:t>ほぼ無し</a:t>
                      </a:r>
                    </a:p>
                  </a:txBody>
                  <a:tcPr anchor="ctr">
                    <a:lnR w="38100" cap="flat" cmpd="sng" algn="ctr">
                      <a:solidFill>
                        <a:schemeClr val="accent2"/>
                      </a:solidFill>
                      <a:prstDash val="solid"/>
                      <a:round/>
                      <a:headEnd type="none" w="med" len="med"/>
                      <a:tailEnd type="none" w="med" len="med"/>
                    </a:lnR>
                  </a:tcPr>
                </a:tc>
                <a:tc>
                  <a:txBody>
                    <a:bodyPr/>
                    <a:lstStyle/>
                    <a:p>
                      <a:pPr algn="ctr"/>
                      <a:r>
                        <a:rPr lang="zh-TW" altLang="en-US" dirty="0"/>
                        <a:t>ほぼ無し</a:t>
                      </a:r>
                    </a:p>
                  </a:txBody>
                  <a:tcPr anchor="ct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B w="381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085696542"/>
                  </a:ext>
                </a:extLst>
              </a:tr>
            </a:tbl>
          </a:graphicData>
        </a:graphic>
      </p:graphicFrame>
      <p:sp>
        <p:nvSpPr>
          <p:cNvPr id="11" name="テキスト ボックス 33">
            <a:extLst>
              <a:ext uri="{FF2B5EF4-FFF2-40B4-BE49-F238E27FC236}">
                <a16:creationId xmlns:a16="http://schemas.microsoft.com/office/drawing/2014/main" id="{C3E3EA1F-A695-04CB-76C6-82722A2977F7}"/>
              </a:ext>
            </a:extLst>
          </p:cNvPr>
          <p:cNvSpPr txBox="1"/>
          <p:nvPr/>
        </p:nvSpPr>
        <p:spPr>
          <a:xfrm>
            <a:off x="3241586" y="5754823"/>
            <a:ext cx="5734228" cy="400110"/>
          </a:xfrm>
          <a:prstGeom prst="rect">
            <a:avLst/>
          </a:prstGeom>
          <a:solidFill>
            <a:srgbClr val="3E9288"/>
          </a:solidFill>
        </p:spPr>
        <p:txBody>
          <a:bodyPr wrap="square">
            <a:spAutoFit/>
          </a:bodyPr>
          <a:lstStyle/>
          <a:p>
            <a:pPr algn="ctr"/>
            <a:r>
              <a:rPr lang="zh-TW" altLang="en-US" sz="2000" b="1" dirty="0">
                <a:solidFill>
                  <a:schemeClr val="bg1"/>
                </a:solidFill>
                <a:latin typeface="游ゴシック" panose="020B0400000000000000" pitchFamily="50" charset="-128"/>
                <a:ea typeface="游ゴシック" panose="020B0400000000000000" pitchFamily="50" charset="-128"/>
              </a:rPr>
              <a:t>ちょうどいい中間特徴が欲しい！</a:t>
            </a:r>
            <a:endParaRPr lang="en-US" altLang="ja-JP" sz="2000" b="1"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58849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37BFB57-D998-54DA-969F-3033ECC318D9}"/>
              </a:ext>
            </a:extLst>
          </p:cNvPr>
          <p:cNvSpPr>
            <a:spLocks noGrp="1"/>
          </p:cNvSpPr>
          <p:nvPr>
            <p:ph type="title"/>
          </p:nvPr>
        </p:nvSpPr>
        <p:spPr/>
        <p:txBody>
          <a:bodyPr/>
          <a:lstStyle/>
          <a:p>
            <a:r>
              <a:rPr kumimoji="1" lang="zh-TW" altLang="en-US" sz="3200" dirty="0"/>
              <a:t>音素事後確率行列（</a:t>
            </a:r>
            <a:r>
              <a:rPr lang="en-US" altLang="zh-TW" sz="3200" dirty="0"/>
              <a:t>p</a:t>
            </a:r>
            <a:r>
              <a:rPr kumimoji="1" lang="en-US" altLang="zh-TW" sz="3200" dirty="0"/>
              <a:t>honetic </a:t>
            </a:r>
            <a:r>
              <a:rPr kumimoji="1" lang="en-US" altLang="zh-TW" sz="3200" dirty="0" err="1"/>
              <a:t>posteriorgram</a:t>
            </a:r>
            <a:r>
              <a:rPr lang="zh-TW" altLang="en-US" sz="3200" dirty="0"/>
              <a:t>；</a:t>
            </a:r>
            <a:r>
              <a:rPr kumimoji="1" lang="en-US" altLang="zh-TW" sz="3200" dirty="0"/>
              <a:t>PPG</a:t>
            </a:r>
            <a:r>
              <a:rPr kumimoji="1" lang="zh-TW" altLang="en-US" sz="3200" dirty="0"/>
              <a:t>）</a:t>
            </a:r>
            <a:br>
              <a:rPr kumimoji="1" lang="en-US" altLang="zh-TW" sz="3200" dirty="0"/>
            </a:br>
            <a:r>
              <a:rPr kumimoji="1" lang="en-US" altLang="zh-TW" sz="3200" dirty="0"/>
              <a:t>/ </a:t>
            </a:r>
            <a:r>
              <a:rPr kumimoji="1" lang="zh-TW" altLang="en-US" sz="3200" dirty="0"/>
              <a:t>ボトルネック特徴</a:t>
            </a:r>
            <a:r>
              <a:rPr kumimoji="1" lang="en-US" altLang="zh-TW" sz="3200" dirty="0"/>
              <a:t> (</a:t>
            </a:r>
            <a:r>
              <a:rPr kumimoji="1" lang="en-US" altLang="zh-TW" sz="3200" dirty="0" err="1"/>
              <a:t>bottlebeck</a:t>
            </a:r>
            <a:r>
              <a:rPr kumimoji="1" lang="en-US" altLang="zh-TW" sz="3200" dirty="0"/>
              <a:t> feature; BNF</a:t>
            </a:r>
            <a:r>
              <a:rPr kumimoji="1" lang="zh-TW" altLang="en-US" sz="3200" dirty="0"/>
              <a:t>）</a:t>
            </a:r>
          </a:p>
        </p:txBody>
      </p:sp>
      <p:sp>
        <p:nvSpPr>
          <p:cNvPr id="3" name="內容版面配置區 2">
            <a:extLst>
              <a:ext uri="{FF2B5EF4-FFF2-40B4-BE49-F238E27FC236}">
                <a16:creationId xmlns:a16="http://schemas.microsoft.com/office/drawing/2014/main" id="{D5FDCCF1-5486-4377-C8C7-B2ACAF5F45C8}"/>
              </a:ext>
            </a:extLst>
          </p:cNvPr>
          <p:cNvSpPr>
            <a:spLocks noGrp="1"/>
          </p:cNvSpPr>
          <p:nvPr>
            <p:ph idx="1"/>
          </p:nvPr>
        </p:nvSpPr>
        <p:spPr>
          <a:xfrm>
            <a:off x="558800" y="2152031"/>
            <a:ext cx="11099800" cy="4433123"/>
          </a:xfrm>
        </p:spPr>
        <p:txBody>
          <a:bodyPr>
            <a:normAutofit/>
          </a:bodyPr>
          <a:lstStyle/>
          <a:p>
            <a:r>
              <a:rPr lang="en-US" altLang="zh-TW" dirty="0"/>
              <a:t>PPG</a:t>
            </a:r>
            <a:r>
              <a:rPr lang="zh-TW" altLang="en-US" dirty="0"/>
              <a:t>とは？</a:t>
            </a:r>
            <a:endParaRPr lang="en-US" altLang="zh-TW" dirty="0"/>
          </a:p>
          <a:p>
            <a:pPr lvl="1"/>
            <a:r>
              <a:rPr kumimoji="1" lang="zh-TW" altLang="en-US" dirty="0"/>
              <a:t>各フレームにおける各音素の</a:t>
            </a:r>
            <a:r>
              <a:rPr lang="zh-TW" altLang="en-US" dirty="0"/>
              <a:t>事後確率行列</a:t>
            </a:r>
            <a:br>
              <a:rPr lang="en-US" altLang="zh-TW" dirty="0"/>
            </a:br>
            <a:r>
              <a:rPr lang="zh-TW" altLang="en-US" dirty="0">
                <a:solidFill>
                  <a:srgbClr val="C00000"/>
                </a:solidFill>
              </a:rPr>
              <a:t>→</a:t>
            </a:r>
            <a:r>
              <a:rPr lang="en-US" altLang="zh-TW" dirty="0">
                <a:solidFill>
                  <a:srgbClr val="C00000"/>
                </a:solidFill>
              </a:rPr>
              <a:t> </a:t>
            </a:r>
            <a:r>
              <a:rPr lang="zh-TW" altLang="en-US" dirty="0">
                <a:solidFill>
                  <a:srgbClr val="C00000"/>
                </a:solidFill>
              </a:rPr>
              <a:t>フレームベース「純」言語特徴量</a:t>
            </a:r>
            <a:endParaRPr lang="en-US" altLang="zh-TW" dirty="0">
              <a:solidFill>
                <a:srgbClr val="C00000"/>
              </a:solidFill>
            </a:endParaRPr>
          </a:p>
          <a:p>
            <a:pPr lvl="1"/>
            <a:r>
              <a:rPr lang="zh-TW" altLang="en-US" dirty="0"/>
              <a:t>古典的音声認識モデル（</a:t>
            </a:r>
            <a:r>
              <a:rPr lang="en-US" altLang="zh-TW" dirty="0"/>
              <a:t>HMM</a:t>
            </a:r>
            <a:r>
              <a:rPr lang="zh-TW" altLang="en-US" dirty="0"/>
              <a:t>時代）の副産物</a:t>
            </a:r>
            <a:br>
              <a:rPr kumimoji="1" lang="en" altLang="zh-TW" dirty="0"/>
            </a:br>
            <a:r>
              <a:rPr kumimoji="1" lang="zh-TW" altLang="en-US" dirty="0"/>
              <a:t>（</a:t>
            </a:r>
            <a:r>
              <a:rPr kumimoji="1" lang="en" altLang="zh-TW" dirty="0"/>
              <a:t>= </a:t>
            </a:r>
            <a:r>
              <a:rPr kumimoji="1" lang="zh-TW" altLang="en-US" dirty="0"/>
              <a:t>今の時代だと</a:t>
            </a:r>
            <a:r>
              <a:rPr lang="zh-TW" altLang="en-US" dirty="0"/>
              <a:t>準備するのが難しい）</a:t>
            </a:r>
            <a:endParaRPr kumimoji="1" lang="en" altLang="zh-TW" dirty="0"/>
          </a:p>
          <a:p>
            <a:r>
              <a:rPr lang="zh-TW" altLang="en-US" dirty="0"/>
              <a:t>「代わりもの」：</a:t>
            </a:r>
            <a:r>
              <a:rPr lang="en-US" altLang="zh-TW" dirty="0"/>
              <a:t>BNF</a:t>
            </a:r>
          </a:p>
          <a:p>
            <a:pPr lvl="1"/>
            <a:r>
              <a:rPr lang="en-US" altLang="zh-TW" u="sng" dirty="0"/>
              <a:t>Whisper</a:t>
            </a:r>
            <a:r>
              <a:rPr lang="zh-TW" altLang="en-US" u="sng" dirty="0"/>
              <a:t>みたいなモデル</a:t>
            </a:r>
            <a:r>
              <a:rPr lang="zh-TW" altLang="en-US" dirty="0"/>
              <a:t>から抽出可能</a:t>
            </a:r>
            <a:endParaRPr lang="en-US" altLang="zh-TW" dirty="0"/>
          </a:p>
          <a:p>
            <a:pPr lvl="1"/>
            <a:endParaRPr lang="en-US" altLang="zh-TW" dirty="0"/>
          </a:p>
          <a:p>
            <a:pPr lvl="1"/>
            <a:r>
              <a:rPr lang="zh-TW" altLang="en-US" dirty="0"/>
              <a:t>同じく</a:t>
            </a:r>
            <a:r>
              <a:rPr lang="zh-TW" altLang="en-US" dirty="0">
                <a:solidFill>
                  <a:srgbClr val="C00000"/>
                </a:solidFill>
              </a:rPr>
              <a:t>フレームベース「純」言語特徴量</a:t>
            </a:r>
            <a:endParaRPr lang="en-US" altLang="zh-TW" dirty="0">
              <a:solidFill>
                <a:srgbClr val="C00000"/>
              </a:solidFill>
            </a:endParaRPr>
          </a:p>
          <a:p>
            <a:pPr lvl="1"/>
            <a:endParaRPr lang="en-US" altLang="zh-TW" dirty="0"/>
          </a:p>
        </p:txBody>
      </p:sp>
      <p:sp>
        <p:nvSpPr>
          <p:cNvPr id="4" name="文字版面配置區 3">
            <a:extLst>
              <a:ext uri="{FF2B5EF4-FFF2-40B4-BE49-F238E27FC236}">
                <a16:creationId xmlns:a16="http://schemas.microsoft.com/office/drawing/2014/main" id="{B3435716-40C1-70BE-303E-AF234EC63E6E}"/>
              </a:ext>
            </a:extLst>
          </p:cNvPr>
          <p:cNvSpPr>
            <a:spLocks noGrp="1"/>
          </p:cNvSpPr>
          <p:nvPr>
            <p:ph type="body" sz="quarter" idx="11"/>
          </p:nvPr>
        </p:nvSpPr>
        <p:spPr/>
        <p:txBody>
          <a:bodyPr>
            <a:normAutofit fontScale="92500" lnSpcReduction="20000"/>
          </a:bodyPr>
          <a:lstStyle/>
          <a:p>
            <a:r>
              <a:rPr lang="zh-TW" altLang="en-US" dirty="0"/>
              <a:t>進化</a:t>
            </a:r>
            <a:r>
              <a:rPr lang="ja-JP" altLang="en-US"/>
              <a:t>した</a:t>
            </a:r>
            <a:r>
              <a:rPr lang="zh-TW" altLang="en-US" dirty="0"/>
              <a:t>特徴表現</a:t>
            </a:r>
          </a:p>
        </p:txBody>
      </p:sp>
      <p:sp>
        <p:nvSpPr>
          <p:cNvPr id="6" name="文字方塊 5">
            <a:extLst>
              <a:ext uri="{FF2B5EF4-FFF2-40B4-BE49-F238E27FC236}">
                <a16:creationId xmlns:a16="http://schemas.microsoft.com/office/drawing/2014/main" id="{6F3270E6-1756-5ACC-422B-9DA05CE04222}"/>
              </a:ext>
            </a:extLst>
          </p:cNvPr>
          <p:cNvSpPr txBox="1"/>
          <p:nvPr/>
        </p:nvSpPr>
        <p:spPr>
          <a:xfrm>
            <a:off x="9470137" y="1661459"/>
            <a:ext cx="2249334" cy="369332"/>
          </a:xfrm>
          <a:prstGeom prst="rect">
            <a:avLst/>
          </a:prstGeom>
          <a:noFill/>
        </p:spPr>
        <p:txBody>
          <a:bodyPr wrap="none" rtlCol="0">
            <a:spAutoFit/>
          </a:bodyPr>
          <a:lstStyle/>
          <a:p>
            <a:pPr algn="r"/>
            <a:r>
              <a:rPr kumimoji="1" lang="en-US" altLang="zh-TW" dirty="0"/>
              <a:t>[Sun+ ‘16] [Liu+ ‘21]</a:t>
            </a:r>
            <a:endParaRPr kumimoji="1" lang="zh-TW" altLang="en-US" dirty="0"/>
          </a:p>
        </p:txBody>
      </p:sp>
      <p:pic>
        <p:nvPicPr>
          <p:cNvPr id="8" name="圖片 7">
            <a:extLst>
              <a:ext uri="{FF2B5EF4-FFF2-40B4-BE49-F238E27FC236}">
                <a16:creationId xmlns:a16="http://schemas.microsoft.com/office/drawing/2014/main" id="{F0D4F938-4C56-8F27-0A79-F6870B112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8121" y="2327129"/>
            <a:ext cx="2987853" cy="2174606"/>
          </a:xfrm>
          <a:prstGeom prst="rect">
            <a:avLst/>
          </a:prstGeom>
        </p:spPr>
      </p:pic>
      <p:pic>
        <p:nvPicPr>
          <p:cNvPr id="10" name="圖片 9">
            <a:extLst>
              <a:ext uri="{FF2B5EF4-FFF2-40B4-BE49-F238E27FC236}">
                <a16:creationId xmlns:a16="http://schemas.microsoft.com/office/drawing/2014/main" id="{88C61AD8-72FA-ED3F-27A4-69D0F5C4CA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8801" y="4714176"/>
            <a:ext cx="4542672" cy="1823951"/>
          </a:xfrm>
          <a:prstGeom prst="rect">
            <a:avLst/>
          </a:prstGeom>
        </p:spPr>
      </p:pic>
      <p:sp>
        <p:nvSpPr>
          <p:cNvPr id="11" name="文字方塊 10">
            <a:extLst>
              <a:ext uri="{FF2B5EF4-FFF2-40B4-BE49-F238E27FC236}">
                <a16:creationId xmlns:a16="http://schemas.microsoft.com/office/drawing/2014/main" id="{E64CD1A9-FF50-857A-9437-E56D92A11181}"/>
              </a:ext>
            </a:extLst>
          </p:cNvPr>
          <p:cNvSpPr txBox="1"/>
          <p:nvPr/>
        </p:nvSpPr>
        <p:spPr>
          <a:xfrm>
            <a:off x="9365713" y="6461239"/>
            <a:ext cx="2392386" cy="369332"/>
          </a:xfrm>
          <a:prstGeom prst="rect">
            <a:avLst/>
          </a:prstGeom>
          <a:noFill/>
        </p:spPr>
        <p:txBody>
          <a:bodyPr wrap="none" rtlCol="0">
            <a:spAutoFit/>
          </a:bodyPr>
          <a:lstStyle/>
          <a:p>
            <a:pPr algn="r"/>
            <a:r>
              <a:rPr kumimoji="1" lang="en-US" altLang="zh-TW" dirty="0"/>
              <a:t>Figure from [Bai+ ‘21]</a:t>
            </a:r>
            <a:endParaRPr kumimoji="1" lang="zh-TW" altLang="en-US" dirty="0"/>
          </a:p>
        </p:txBody>
      </p:sp>
      <p:sp>
        <p:nvSpPr>
          <p:cNvPr id="12" name="文字方塊 11">
            <a:extLst>
              <a:ext uri="{FF2B5EF4-FFF2-40B4-BE49-F238E27FC236}">
                <a16:creationId xmlns:a16="http://schemas.microsoft.com/office/drawing/2014/main" id="{43CFE220-33E1-90D8-4D41-ABDD787112E2}"/>
              </a:ext>
            </a:extLst>
          </p:cNvPr>
          <p:cNvSpPr txBox="1"/>
          <p:nvPr/>
        </p:nvSpPr>
        <p:spPr>
          <a:xfrm>
            <a:off x="5441284" y="5365474"/>
            <a:ext cx="1658018" cy="369332"/>
          </a:xfrm>
          <a:prstGeom prst="rect">
            <a:avLst/>
          </a:prstGeom>
          <a:noFill/>
        </p:spPr>
        <p:txBody>
          <a:bodyPr wrap="none" rtlCol="0">
            <a:spAutoFit/>
          </a:bodyPr>
          <a:lstStyle/>
          <a:p>
            <a:pPr algn="r"/>
            <a:r>
              <a:rPr kumimoji="1" lang="en-US" altLang="zh-TW" dirty="0"/>
              <a:t>[Radford+ ‘23]</a:t>
            </a:r>
            <a:endParaRPr kumimoji="1" lang="zh-TW" altLang="en-US" dirty="0"/>
          </a:p>
        </p:txBody>
      </p:sp>
      <p:sp>
        <p:nvSpPr>
          <p:cNvPr id="13" name="矩形 12">
            <a:extLst>
              <a:ext uri="{FF2B5EF4-FFF2-40B4-BE49-F238E27FC236}">
                <a16:creationId xmlns:a16="http://schemas.microsoft.com/office/drawing/2014/main" id="{583BA46B-F82D-D028-8263-8E44CDC98326}"/>
              </a:ext>
            </a:extLst>
          </p:cNvPr>
          <p:cNvSpPr/>
          <p:nvPr/>
        </p:nvSpPr>
        <p:spPr>
          <a:xfrm>
            <a:off x="7436435" y="5365474"/>
            <a:ext cx="1075798" cy="47652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 name="文字方塊 4">
            <a:extLst>
              <a:ext uri="{FF2B5EF4-FFF2-40B4-BE49-F238E27FC236}">
                <a16:creationId xmlns:a16="http://schemas.microsoft.com/office/drawing/2014/main" id="{76B20754-040D-389F-F4AE-706EEEDA13F3}"/>
              </a:ext>
            </a:extLst>
          </p:cNvPr>
          <p:cNvSpPr txBox="1"/>
          <p:nvPr/>
        </p:nvSpPr>
        <p:spPr>
          <a:xfrm>
            <a:off x="1949569" y="5365474"/>
            <a:ext cx="2616294" cy="369332"/>
          </a:xfrm>
          <a:prstGeom prst="rect">
            <a:avLst/>
          </a:prstGeom>
          <a:noFill/>
        </p:spPr>
        <p:txBody>
          <a:bodyPr wrap="none" rtlCol="0">
            <a:spAutoFit/>
          </a:bodyPr>
          <a:lstStyle/>
          <a:p>
            <a:r>
              <a:rPr kumimoji="1" lang="en-US" altLang="zh-TW" dirty="0"/>
              <a:t>Encoder-decoder</a:t>
            </a:r>
            <a:r>
              <a:rPr kumimoji="1" lang="zh-TW" altLang="en-US" dirty="0"/>
              <a:t>ベース</a:t>
            </a:r>
          </a:p>
        </p:txBody>
      </p:sp>
    </p:spTree>
    <p:extLst>
      <p:ext uri="{BB962C8B-B14F-4D97-AF65-F5344CB8AC3E}">
        <p14:creationId xmlns:p14="http://schemas.microsoft.com/office/powerpoint/2010/main" val="191424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37BFB57-D998-54DA-969F-3033ECC318D9}"/>
              </a:ext>
            </a:extLst>
          </p:cNvPr>
          <p:cNvSpPr>
            <a:spLocks noGrp="1"/>
          </p:cNvSpPr>
          <p:nvPr>
            <p:ph type="title"/>
          </p:nvPr>
        </p:nvSpPr>
        <p:spPr/>
        <p:txBody>
          <a:bodyPr/>
          <a:lstStyle/>
          <a:p>
            <a:r>
              <a:rPr kumimoji="1" lang="zh-TW" altLang="en-US" sz="3200" dirty="0"/>
              <a:t>自己教師学習（</a:t>
            </a:r>
            <a:r>
              <a:rPr lang="en-US" altLang="zh-TW" sz="3200" dirty="0"/>
              <a:t>s</a:t>
            </a:r>
            <a:r>
              <a:rPr kumimoji="1" lang="en-US" altLang="zh-TW" sz="3200" dirty="0"/>
              <a:t>elf-supervised learning</a:t>
            </a:r>
            <a:r>
              <a:rPr kumimoji="1" lang="zh-TW" altLang="en-US" sz="3200" dirty="0"/>
              <a:t>；</a:t>
            </a:r>
            <a:r>
              <a:rPr kumimoji="1" lang="en-US" altLang="zh-TW" sz="3200" dirty="0"/>
              <a:t>SSL</a:t>
            </a:r>
            <a:r>
              <a:rPr lang="zh-TW" altLang="en-US" sz="3200" dirty="0"/>
              <a:t>）</a:t>
            </a:r>
            <a:r>
              <a:rPr kumimoji="1" lang="zh-TW" altLang="en-US" sz="3200" dirty="0"/>
              <a:t>特徴</a:t>
            </a:r>
          </a:p>
        </p:txBody>
      </p:sp>
      <p:sp>
        <p:nvSpPr>
          <p:cNvPr id="3" name="內容版面配置區 2">
            <a:extLst>
              <a:ext uri="{FF2B5EF4-FFF2-40B4-BE49-F238E27FC236}">
                <a16:creationId xmlns:a16="http://schemas.microsoft.com/office/drawing/2014/main" id="{D5FDCCF1-5486-4377-C8C7-B2ACAF5F45C8}"/>
              </a:ext>
            </a:extLst>
          </p:cNvPr>
          <p:cNvSpPr>
            <a:spLocks noGrp="1"/>
          </p:cNvSpPr>
          <p:nvPr>
            <p:ph idx="1"/>
          </p:nvPr>
        </p:nvSpPr>
        <p:spPr>
          <a:xfrm>
            <a:off x="558800" y="2152031"/>
            <a:ext cx="11099800" cy="4433123"/>
          </a:xfrm>
        </p:spPr>
        <p:txBody>
          <a:bodyPr>
            <a:noAutofit/>
          </a:bodyPr>
          <a:lstStyle/>
          <a:p>
            <a:r>
              <a:rPr kumimoji="1" lang="en-US" altLang="zh-TW" dirty="0"/>
              <a:t>SSL</a:t>
            </a:r>
            <a:r>
              <a:rPr lang="zh-TW" altLang="en-US" dirty="0"/>
              <a:t>とは</a:t>
            </a:r>
            <a:endParaRPr kumimoji="1" lang="en-US" altLang="zh-TW" dirty="0"/>
          </a:p>
          <a:p>
            <a:pPr lvl="1"/>
            <a:r>
              <a:rPr kumimoji="1" lang="zh-TW" altLang="en-US" dirty="0"/>
              <a:t>人間が設計した目標関数で</a:t>
            </a:r>
            <a:r>
              <a:rPr kumimoji="1" lang="zh-TW" altLang="en-US" u="sng" dirty="0"/>
              <a:t>ラベルなし</a:t>
            </a:r>
            <a:r>
              <a:rPr kumimoji="1" lang="zh-TW" altLang="en-US" dirty="0"/>
              <a:t>データセットから有用な特徴を学習</a:t>
            </a:r>
            <a:endParaRPr kumimoji="1" lang="en-US" altLang="zh-TW" u="sng" dirty="0"/>
          </a:p>
          <a:p>
            <a:pPr lvl="1"/>
            <a:r>
              <a:rPr lang="en-US" altLang="zh-TW" dirty="0"/>
              <a:t>SSL</a:t>
            </a:r>
            <a:r>
              <a:rPr lang="zh-TW" altLang="en-US" dirty="0"/>
              <a:t>の基本的な仕組み：</a:t>
            </a:r>
            <a:r>
              <a:rPr lang="en-US" altLang="zh-TW" dirty="0"/>
              <a:t>2</a:t>
            </a:r>
            <a:r>
              <a:rPr lang="zh-TW" altLang="en-US" dirty="0"/>
              <a:t>段階の学習フレームワーク</a:t>
            </a:r>
            <a:endParaRPr kumimoji="1" lang="en-US" altLang="zh-TW" dirty="0"/>
          </a:p>
          <a:p>
            <a:pPr lvl="1"/>
            <a:endParaRPr lang="en-US" altLang="zh-TW" dirty="0"/>
          </a:p>
          <a:p>
            <a:pPr lvl="1"/>
            <a:r>
              <a:rPr lang="zh-TW" altLang="en-US" dirty="0"/>
              <a:t>「有用な」特徴</a:t>
            </a:r>
            <a:r>
              <a:rPr lang="en-US" altLang="zh-TW" dirty="0"/>
              <a:t>=</a:t>
            </a:r>
            <a:r>
              <a:rPr lang="zh-TW" altLang="en-US" dirty="0"/>
              <a:t>「生な」特徴より良い（波形、スペクトログラム</a:t>
            </a:r>
            <a:r>
              <a:rPr lang="en-US" altLang="zh-TW" dirty="0"/>
              <a:t>…</a:t>
            </a:r>
            <a:r>
              <a:rPr lang="zh-TW" altLang="en-US" dirty="0"/>
              <a:t>）</a:t>
            </a:r>
            <a:endParaRPr lang="en-US" altLang="zh-TW" dirty="0"/>
          </a:p>
          <a:p>
            <a:r>
              <a:rPr lang="zh-TW" altLang="en-US" dirty="0"/>
              <a:t>有名な音声</a:t>
            </a:r>
            <a:r>
              <a:rPr lang="en-US" altLang="zh-TW" dirty="0"/>
              <a:t>SSL</a:t>
            </a:r>
            <a:r>
              <a:rPr lang="zh-TW" altLang="en-US" dirty="0"/>
              <a:t>モデル</a:t>
            </a:r>
            <a:endParaRPr lang="en-US" altLang="zh-TW" dirty="0"/>
          </a:p>
          <a:p>
            <a:pPr lvl="1"/>
            <a:r>
              <a:rPr lang="zh-TW" altLang="en-US" dirty="0"/>
              <a:t>対照学習（</a:t>
            </a:r>
            <a:r>
              <a:rPr lang="en-US" altLang="zh-TW" dirty="0"/>
              <a:t>contrastive learning</a:t>
            </a:r>
            <a:r>
              <a:rPr lang="zh-TW" altLang="en-US" dirty="0"/>
              <a:t>）：</a:t>
            </a:r>
            <a:r>
              <a:rPr lang="en-US" altLang="zh-TW" dirty="0"/>
              <a:t>wav2vec 2.0</a:t>
            </a:r>
          </a:p>
          <a:p>
            <a:pPr lvl="1"/>
            <a:r>
              <a:rPr kumimoji="1" lang="zh-TW" altLang="en-US" dirty="0"/>
              <a:t>マスク言語モデル（</a:t>
            </a:r>
            <a:r>
              <a:rPr kumimoji="1" lang="en-US" altLang="zh-TW" dirty="0"/>
              <a:t>masked language modeling</a:t>
            </a:r>
            <a:r>
              <a:rPr kumimoji="1" lang="zh-TW" altLang="en-US" dirty="0"/>
              <a:t>）：</a:t>
            </a:r>
            <a:r>
              <a:rPr lang="en-US" altLang="zh-TW" dirty="0" err="1"/>
              <a:t>HuBERT</a:t>
            </a:r>
            <a:r>
              <a:rPr lang="en-US" altLang="zh-TW" dirty="0"/>
              <a:t>, </a:t>
            </a:r>
            <a:r>
              <a:rPr lang="en-US" altLang="zh-TW" dirty="0" err="1"/>
              <a:t>WavLM</a:t>
            </a:r>
            <a:endParaRPr lang="en-US" altLang="zh-TW" dirty="0"/>
          </a:p>
          <a:p>
            <a:pPr lvl="1"/>
            <a:r>
              <a:rPr kumimoji="1" lang="zh-TW" altLang="en-US" dirty="0"/>
              <a:t>多くの</a:t>
            </a:r>
            <a:r>
              <a:rPr kumimoji="1" lang="en-US" altLang="zh-TW" dirty="0"/>
              <a:t>SSL</a:t>
            </a:r>
            <a:r>
              <a:rPr kumimoji="1" lang="zh-TW" altLang="en-US" dirty="0"/>
              <a:t>事前学習ロスは</a:t>
            </a:r>
            <a:r>
              <a:rPr kumimoji="1" lang="zh-TW" altLang="en-US" dirty="0">
                <a:solidFill>
                  <a:srgbClr val="C00000"/>
                </a:solidFill>
              </a:rPr>
              <a:t>音声認識タスクのため</a:t>
            </a:r>
            <a:r>
              <a:rPr kumimoji="1" lang="zh-TW" altLang="en-US" dirty="0"/>
              <a:t>に</a:t>
            </a:r>
            <a:r>
              <a:rPr lang="zh-TW" altLang="en-US" dirty="0"/>
              <a:t>設計</a:t>
            </a:r>
            <a:r>
              <a:rPr kumimoji="1" lang="zh-TW" altLang="en-US" dirty="0"/>
              <a:t>されたので、言語（音素）情報が保存される→</a:t>
            </a:r>
            <a:r>
              <a:rPr kumimoji="1" lang="en-US" altLang="zh-TW" u="sng" dirty="0"/>
              <a:t>recognition-synthesis VC</a:t>
            </a:r>
            <a:r>
              <a:rPr lang="zh-TW" altLang="en-US" u="sng" dirty="0"/>
              <a:t>に相応しい！</a:t>
            </a:r>
            <a:endParaRPr kumimoji="1" lang="en-US" altLang="zh-TW" u="sng" dirty="0"/>
          </a:p>
        </p:txBody>
      </p:sp>
      <p:sp>
        <p:nvSpPr>
          <p:cNvPr id="4" name="文字版面配置區 3">
            <a:extLst>
              <a:ext uri="{FF2B5EF4-FFF2-40B4-BE49-F238E27FC236}">
                <a16:creationId xmlns:a16="http://schemas.microsoft.com/office/drawing/2014/main" id="{B3435716-40C1-70BE-303E-AF234EC63E6E}"/>
              </a:ext>
            </a:extLst>
          </p:cNvPr>
          <p:cNvSpPr>
            <a:spLocks noGrp="1"/>
          </p:cNvSpPr>
          <p:nvPr>
            <p:ph type="body" sz="quarter" idx="11"/>
          </p:nvPr>
        </p:nvSpPr>
        <p:spPr/>
        <p:txBody>
          <a:bodyPr>
            <a:normAutofit fontScale="92500" lnSpcReduction="20000"/>
          </a:bodyPr>
          <a:lstStyle/>
          <a:p>
            <a:r>
              <a:rPr lang="zh-TW" altLang="en-US" dirty="0"/>
              <a:t>進化</a:t>
            </a:r>
            <a:r>
              <a:rPr lang="ja-JP" altLang="en-US"/>
              <a:t>した</a:t>
            </a:r>
            <a:r>
              <a:rPr lang="zh-TW" altLang="en-US" dirty="0"/>
              <a:t>特徴表現</a:t>
            </a:r>
            <a:endParaRPr lang="ja-JP" altLang="en-US"/>
          </a:p>
        </p:txBody>
      </p:sp>
      <p:sp>
        <p:nvSpPr>
          <p:cNvPr id="7" name="テキスト ボックス 33">
            <a:extLst>
              <a:ext uri="{FF2B5EF4-FFF2-40B4-BE49-F238E27FC236}">
                <a16:creationId xmlns:a16="http://schemas.microsoft.com/office/drawing/2014/main" id="{65EB33B1-3BCB-5E6F-1652-6D1A5B2D5BE6}"/>
              </a:ext>
            </a:extLst>
          </p:cNvPr>
          <p:cNvSpPr txBox="1"/>
          <p:nvPr/>
        </p:nvSpPr>
        <p:spPr>
          <a:xfrm>
            <a:off x="5210017" y="2328459"/>
            <a:ext cx="3291726" cy="307777"/>
          </a:xfrm>
          <a:prstGeom prst="rect">
            <a:avLst/>
          </a:prstGeom>
          <a:solidFill>
            <a:srgbClr val="3E9288"/>
          </a:solidFill>
        </p:spPr>
        <p:txBody>
          <a:bodyPr wrap="square">
            <a:spAutoFit/>
          </a:bodyPr>
          <a:lstStyle/>
          <a:p>
            <a:pPr algn="ctr"/>
            <a:r>
              <a:rPr lang="zh-TW" altLang="en-US" sz="1400" b="1" dirty="0">
                <a:solidFill>
                  <a:schemeClr val="bg1"/>
                </a:solidFill>
                <a:latin typeface="游ゴシック" panose="020B0400000000000000" pitchFamily="50" charset="-128"/>
                <a:ea typeface="游ゴシック" panose="020B0400000000000000" pitchFamily="50" charset="-128"/>
              </a:rPr>
              <a:t>音声の場合：テキスト、話者ラベル</a:t>
            </a:r>
            <a:r>
              <a:rPr lang="en-US" altLang="zh-TW" sz="1400" b="1" dirty="0">
                <a:solidFill>
                  <a:schemeClr val="bg1"/>
                </a:solidFill>
                <a:latin typeface="游ゴシック" panose="020B0400000000000000" pitchFamily="50" charset="-128"/>
                <a:ea typeface="游ゴシック" panose="020B0400000000000000" pitchFamily="50" charset="-128"/>
              </a:rPr>
              <a:t>…</a:t>
            </a:r>
            <a:endParaRPr lang="en-US" altLang="ja-JP" sz="1400" b="1" dirty="0">
              <a:solidFill>
                <a:schemeClr val="bg1"/>
              </a:solidFill>
              <a:latin typeface="游ゴシック" panose="020B0400000000000000" pitchFamily="50" charset="-128"/>
              <a:ea typeface="游ゴシック" panose="020B0400000000000000" pitchFamily="50" charset="-128"/>
            </a:endParaRPr>
          </a:p>
        </p:txBody>
      </p:sp>
      <p:sp>
        <p:nvSpPr>
          <p:cNvPr id="9" name="テキスト ボックス 33">
            <a:extLst>
              <a:ext uri="{FF2B5EF4-FFF2-40B4-BE49-F238E27FC236}">
                <a16:creationId xmlns:a16="http://schemas.microsoft.com/office/drawing/2014/main" id="{5B54AFD3-F0A7-54B0-38E9-112D20297419}"/>
              </a:ext>
            </a:extLst>
          </p:cNvPr>
          <p:cNvSpPr txBox="1"/>
          <p:nvPr/>
        </p:nvSpPr>
        <p:spPr>
          <a:xfrm>
            <a:off x="6216765" y="3483364"/>
            <a:ext cx="3470699" cy="369332"/>
          </a:xfrm>
          <a:prstGeom prst="rect">
            <a:avLst/>
          </a:prstGeom>
          <a:solidFill>
            <a:srgbClr val="C03835"/>
          </a:solidFill>
        </p:spPr>
        <p:txBody>
          <a:bodyPr wrap="square">
            <a:spAutoFit/>
          </a:bodyPr>
          <a:lstStyle/>
          <a:p>
            <a:pPr algn="ctr"/>
            <a:r>
              <a:rPr lang="zh-TW" altLang="en-US" b="1" dirty="0">
                <a:solidFill>
                  <a:schemeClr val="bg1"/>
                </a:solidFill>
                <a:latin typeface="游ゴシック" panose="020B0400000000000000" pitchFamily="50" charset="-128"/>
                <a:ea typeface="游ゴシック" panose="020B0400000000000000" pitchFamily="50" charset="-128"/>
              </a:rPr>
              <a:t>教師ありファインチューニング</a:t>
            </a:r>
            <a:endParaRPr lang="en-US" altLang="ja-JP" b="1" dirty="0">
              <a:solidFill>
                <a:schemeClr val="bg1"/>
              </a:solidFill>
              <a:latin typeface="游ゴシック" panose="020B0400000000000000" pitchFamily="50" charset="-128"/>
              <a:ea typeface="游ゴシック" panose="020B0400000000000000" pitchFamily="50" charset="-128"/>
            </a:endParaRPr>
          </a:p>
        </p:txBody>
      </p:sp>
      <p:sp>
        <p:nvSpPr>
          <p:cNvPr id="14" name="テキスト ボックス 33">
            <a:extLst>
              <a:ext uri="{FF2B5EF4-FFF2-40B4-BE49-F238E27FC236}">
                <a16:creationId xmlns:a16="http://schemas.microsoft.com/office/drawing/2014/main" id="{5C276DDE-243E-99DD-AD5F-D55B58DBD6F9}"/>
              </a:ext>
            </a:extLst>
          </p:cNvPr>
          <p:cNvSpPr txBox="1"/>
          <p:nvPr/>
        </p:nvSpPr>
        <p:spPr>
          <a:xfrm>
            <a:off x="2942018" y="3483364"/>
            <a:ext cx="2607221" cy="369332"/>
          </a:xfrm>
          <a:prstGeom prst="rect">
            <a:avLst/>
          </a:prstGeom>
          <a:solidFill>
            <a:schemeClr val="accent1"/>
          </a:solidFill>
        </p:spPr>
        <p:txBody>
          <a:bodyPr wrap="square">
            <a:spAutoFit/>
          </a:bodyPr>
          <a:lstStyle/>
          <a:p>
            <a:pPr algn="ctr"/>
            <a:r>
              <a:rPr lang="zh-TW" altLang="en-US" b="1" dirty="0">
                <a:solidFill>
                  <a:schemeClr val="bg1"/>
                </a:solidFill>
                <a:latin typeface="游ゴシック" panose="020B0400000000000000" pitchFamily="50" charset="-128"/>
                <a:ea typeface="游ゴシック" panose="020B0400000000000000" pitchFamily="50" charset="-128"/>
              </a:rPr>
              <a:t>自己教師あり事前学習</a:t>
            </a:r>
            <a:endParaRPr lang="en-US" altLang="ja-JP" dirty="0">
              <a:solidFill>
                <a:schemeClr val="bg1"/>
              </a:solidFill>
              <a:latin typeface="游ゴシック" panose="020B0400000000000000" pitchFamily="50" charset="-128"/>
              <a:ea typeface="游ゴシック" panose="020B0400000000000000" pitchFamily="50" charset="-128"/>
            </a:endParaRPr>
          </a:p>
        </p:txBody>
      </p:sp>
      <p:sp>
        <p:nvSpPr>
          <p:cNvPr id="15" name="文字方塊 14">
            <a:extLst>
              <a:ext uri="{FF2B5EF4-FFF2-40B4-BE49-F238E27FC236}">
                <a16:creationId xmlns:a16="http://schemas.microsoft.com/office/drawing/2014/main" id="{68C87AB5-46E2-4AAF-6E1C-C7EED4CCFD65}"/>
              </a:ext>
            </a:extLst>
          </p:cNvPr>
          <p:cNvSpPr txBox="1"/>
          <p:nvPr/>
        </p:nvSpPr>
        <p:spPr>
          <a:xfrm>
            <a:off x="5701427" y="3483364"/>
            <a:ext cx="383438" cy="369332"/>
          </a:xfrm>
          <a:prstGeom prst="rect">
            <a:avLst/>
          </a:prstGeom>
          <a:noFill/>
        </p:spPr>
        <p:txBody>
          <a:bodyPr wrap="none" rtlCol="0">
            <a:spAutoFit/>
          </a:bodyPr>
          <a:lstStyle/>
          <a:p>
            <a:r>
              <a:rPr kumimoji="1" lang="zh-TW" altLang="en-US" dirty="0"/>
              <a:t>→</a:t>
            </a:r>
          </a:p>
        </p:txBody>
      </p:sp>
      <p:sp>
        <p:nvSpPr>
          <p:cNvPr id="16" name="文字方塊 15">
            <a:extLst>
              <a:ext uri="{FF2B5EF4-FFF2-40B4-BE49-F238E27FC236}">
                <a16:creationId xmlns:a16="http://schemas.microsoft.com/office/drawing/2014/main" id="{9BC6EB15-1494-7F32-5223-23F85B52E975}"/>
              </a:ext>
            </a:extLst>
          </p:cNvPr>
          <p:cNvSpPr txBox="1"/>
          <p:nvPr/>
        </p:nvSpPr>
        <p:spPr>
          <a:xfrm>
            <a:off x="6438748" y="4585098"/>
            <a:ext cx="1596912" cy="369332"/>
          </a:xfrm>
          <a:prstGeom prst="rect">
            <a:avLst/>
          </a:prstGeom>
          <a:noFill/>
        </p:spPr>
        <p:txBody>
          <a:bodyPr wrap="none" rtlCol="0">
            <a:spAutoFit/>
          </a:bodyPr>
          <a:lstStyle/>
          <a:p>
            <a:r>
              <a:rPr kumimoji="1" lang="en-US" altLang="zh-TW" dirty="0"/>
              <a:t>[</a:t>
            </a:r>
            <a:r>
              <a:rPr kumimoji="1" lang="en-US" altLang="zh-TW" dirty="0" err="1"/>
              <a:t>Baevski</a:t>
            </a:r>
            <a:r>
              <a:rPr lang="en-US" altLang="zh-TW" dirty="0"/>
              <a:t>+ ‘21</a:t>
            </a:r>
            <a:r>
              <a:rPr kumimoji="1" lang="en-US" altLang="zh-TW" dirty="0"/>
              <a:t>]</a:t>
            </a:r>
            <a:endParaRPr kumimoji="1" lang="zh-TW" altLang="en-US" dirty="0"/>
          </a:p>
        </p:txBody>
      </p:sp>
      <p:sp>
        <p:nvSpPr>
          <p:cNvPr id="17" name="文字方塊 16">
            <a:extLst>
              <a:ext uri="{FF2B5EF4-FFF2-40B4-BE49-F238E27FC236}">
                <a16:creationId xmlns:a16="http://schemas.microsoft.com/office/drawing/2014/main" id="{960D60D9-9395-3211-53BF-F584D9115853}"/>
              </a:ext>
            </a:extLst>
          </p:cNvPr>
          <p:cNvSpPr txBox="1"/>
          <p:nvPr/>
        </p:nvSpPr>
        <p:spPr>
          <a:xfrm>
            <a:off x="8643668" y="4999363"/>
            <a:ext cx="2422458" cy="369332"/>
          </a:xfrm>
          <a:prstGeom prst="rect">
            <a:avLst/>
          </a:prstGeom>
          <a:noFill/>
        </p:spPr>
        <p:txBody>
          <a:bodyPr wrap="none" rtlCol="0">
            <a:spAutoFit/>
          </a:bodyPr>
          <a:lstStyle/>
          <a:p>
            <a:r>
              <a:rPr kumimoji="1" lang="en-US" altLang="zh-TW" dirty="0"/>
              <a:t>[Hsu</a:t>
            </a:r>
            <a:r>
              <a:rPr lang="en-US" altLang="zh-TW" dirty="0"/>
              <a:t>+ ‘21</a:t>
            </a:r>
            <a:r>
              <a:rPr kumimoji="1" lang="en-US" altLang="zh-TW" dirty="0"/>
              <a:t>][Chen+ ‘22]</a:t>
            </a:r>
            <a:endParaRPr kumimoji="1" lang="zh-TW" altLang="en-US" dirty="0"/>
          </a:p>
        </p:txBody>
      </p:sp>
    </p:spTree>
    <p:extLst>
      <p:ext uri="{BB962C8B-B14F-4D97-AF65-F5344CB8AC3E}">
        <p14:creationId xmlns:p14="http://schemas.microsoft.com/office/powerpoint/2010/main" val="412242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4" grpId="0" animBg="1"/>
      <p:bldP spid="15"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17D32CE-8FD6-41F0-C746-9076C7EEC64C}"/>
              </a:ext>
            </a:extLst>
          </p:cNvPr>
          <p:cNvSpPr>
            <a:spLocks noGrp="1"/>
          </p:cNvSpPr>
          <p:nvPr>
            <p:ph type="title"/>
          </p:nvPr>
        </p:nvSpPr>
        <p:spPr/>
        <p:txBody>
          <a:bodyPr/>
          <a:lstStyle/>
          <a:p>
            <a:r>
              <a:rPr lang="en-US" altLang="zh-TW" dirty="0"/>
              <a:t>Outline</a:t>
            </a:r>
            <a:endParaRPr kumimoji="1" lang="zh-TW" altLang="en-US" dirty="0"/>
          </a:p>
        </p:txBody>
      </p:sp>
      <p:sp>
        <p:nvSpPr>
          <p:cNvPr id="3" name="內容版面配置區 2">
            <a:extLst>
              <a:ext uri="{FF2B5EF4-FFF2-40B4-BE49-F238E27FC236}">
                <a16:creationId xmlns:a16="http://schemas.microsoft.com/office/drawing/2014/main" id="{D8B3C97E-8C83-FA91-FE87-D0D55B958BC7}"/>
              </a:ext>
            </a:extLst>
          </p:cNvPr>
          <p:cNvSpPr>
            <a:spLocks noGrp="1"/>
          </p:cNvSpPr>
          <p:nvPr>
            <p:ph idx="1"/>
          </p:nvPr>
        </p:nvSpPr>
        <p:spPr/>
        <p:txBody>
          <a:bodyPr>
            <a:normAutofit/>
          </a:bodyPr>
          <a:lstStyle/>
          <a:p>
            <a:r>
              <a:rPr lang="zh-TW" altLang="en-US" dirty="0"/>
              <a:t>音声変換：基礎</a:t>
            </a:r>
            <a:endParaRPr lang="en-US" altLang="zh-TW" dirty="0"/>
          </a:p>
          <a:p>
            <a:pPr lvl="1"/>
            <a:r>
              <a:rPr kumimoji="1" lang="zh-TW" altLang="en-US" dirty="0"/>
              <a:t>音声変換とは？なんで必要？</a:t>
            </a:r>
            <a:endParaRPr kumimoji="1" lang="en-US" altLang="zh-TW" dirty="0"/>
          </a:p>
          <a:p>
            <a:pPr lvl="1"/>
            <a:r>
              <a:rPr lang="zh-TW" altLang="en-US" dirty="0">
                <a:solidFill>
                  <a:schemeClr val="bg1">
                    <a:lumMod val="90000"/>
                  </a:schemeClr>
                </a:solidFill>
              </a:rPr>
              <a:t>基本的な仕組み</a:t>
            </a:r>
            <a:endParaRPr lang="en-US" altLang="zh-TW" dirty="0">
              <a:solidFill>
                <a:schemeClr val="bg1">
                  <a:lumMod val="90000"/>
                </a:schemeClr>
              </a:solidFill>
            </a:endParaRPr>
          </a:p>
          <a:p>
            <a:r>
              <a:rPr lang="zh-TW" altLang="en-US" dirty="0">
                <a:solidFill>
                  <a:schemeClr val="bg1">
                    <a:lumMod val="90000"/>
                  </a:schemeClr>
                </a:solidFill>
              </a:rPr>
              <a:t>音声変換：深層学習による進展</a:t>
            </a:r>
            <a:endParaRPr lang="en-US" altLang="zh-TW" dirty="0">
              <a:solidFill>
                <a:schemeClr val="bg1">
                  <a:lumMod val="90000"/>
                </a:schemeClr>
              </a:solidFill>
            </a:endParaRPr>
          </a:p>
          <a:p>
            <a:pPr lvl="1"/>
            <a:r>
              <a:rPr lang="zh-TW" altLang="en-US" dirty="0">
                <a:solidFill>
                  <a:schemeClr val="bg1">
                    <a:lumMod val="90000"/>
                  </a:schemeClr>
                </a:solidFill>
              </a:rPr>
              <a:t>進化したモデル</a:t>
            </a:r>
            <a:endParaRPr lang="en-US" altLang="zh-TW" dirty="0">
              <a:solidFill>
                <a:schemeClr val="bg1">
                  <a:lumMod val="90000"/>
                </a:schemeClr>
              </a:solidFill>
            </a:endParaRPr>
          </a:p>
          <a:p>
            <a:pPr lvl="1"/>
            <a:r>
              <a:rPr lang="zh-TW" altLang="en-US" dirty="0">
                <a:solidFill>
                  <a:schemeClr val="bg1">
                    <a:lumMod val="90000"/>
                  </a:schemeClr>
                </a:solidFill>
              </a:rPr>
              <a:t>進化した特徴表現</a:t>
            </a:r>
            <a:endParaRPr lang="en-US" altLang="zh-TW" dirty="0">
              <a:solidFill>
                <a:schemeClr val="bg1">
                  <a:lumMod val="90000"/>
                </a:schemeClr>
              </a:solidFill>
            </a:endParaRPr>
          </a:p>
          <a:p>
            <a:r>
              <a:rPr lang="zh-TW" altLang="en-US" dirty="0">
                <a:solidFill>
                  <a:schemeClr val="bg1">
                    <a:lumMod val="90000"/>
                  </a:schemeClr>
                </a:solidFill>
              </a:rPr>
              <a:t>音声変換：今後の課題</a:t>
            </a:r>
            <a:endParaRPr lang="en-US" altLang="zh-TW" dirty="0">
              <a:solidFill>
                <a:schemeClr val="bg1">
                  <a:lumMod val="90000"/>
                </a:schemeClr>
              </a:solidFill>
            </a:endParaRPr>
          </a:p>
          <a:p>
            <a:pPr lvl="1"/>
            <a:r>
              <a:rPr lang="zh-TW" altLang="en-US" dirty="0">
                <a:solidFill>
                  <a:schemeClr val="bg1">
                    <a:lumMod val="90000"/>
                  </a:schemeClr>
                </a:solidFill>
              </a:rPr>
              <a:t>低遅延・リアルタイム処理</a:t>
            </a:r>
            <a:endParaRPr lang="en-US" altLang="zh-TW" dirty="0">
              <a:solidFill>
                <a:schemeClr val="bg1">
                  <a:lumMod val="90000"/>
                </a:schemeClr>
              </a:solidFill>
            </a:endParaRPr>
          </a:p>
          <a:p>
            <a:pPr lvl="1"/>
            <a:r>
              <a:rPr lang="zh-TW" altLang="en-US" dirty="0">
                <a:solidFill>
                  <a:schemeClr val="bg1">
                    <a:lumMod val="90000"/>
                  </a:schemeClr>
                </a:solidFill>
              </a:rPr>
              <a:t>「普通」の音声変換をやめるぞ</a:t>
            </a:r>
            <a:endParaRPr lang="en-US" altLang="zh-TW" dirty="0">
              <a:solidFill>
                <a:schemeClr val="bg1">
                  <a:lumMod val="90000"/>
                </a:schemeClr>
              </a:solidFill>
            </a:endParaRPr>
          </a:p>
        </p:txBody>
      </p:sp>
      <p:sp>
        <p:nvSpPr>
          <p:cNvPr id="4" name="文字版面配置區 3">
            <a:extLst>
              <a:ext uri="{FF2B5EF4-FFF2-40B4-BE49-F238E27FC236}">
                <a16:creationId xmlns:a16="http://schemas.microsoft.com/office/drawing/2014/main" id="{2C2DD973-D2E2-CFF3-E6FD-B2A03EE8EFCD}"/>
              </a:ext>
            </a:extLst>
          </p:cNvPr>
          <p:cNvSpPr>
            <a:spLocks noGrp="1"/>
          </p:cNvSpPr>
          <p:nvPr>
            <p:ph type="body" sz="quarter" idx="11"/>
          </p:nvPr>
        </p:nvSpPr>
        <p:spPr/>
        <p:txBody>
          <a:bodyPr>
            <a:normAutofit fontScale="92500" lnSpcReduction="20000"/>
          </a:bodyPr>
          <a:lstStyle/>
          <a:p>
            <a:r>
              <a:rPr lang="en-US" altLang="zh-TW" sz="2800" dirty="0"/>
              <a:t>2024/10/22 SP/SLP talk </a:t>
            </a:r>
            <a:endParaRPr lang="ja-JP" altLang="en-US" sz="2800"/>
          </a:p>
        </p:txBody>
      </p:sp>
    </p:spTree>
    <p:extLst>
      <p:ext uri="{BB962C8B-B14F-4D97-AF65-F5344CB8AC3E}">
        <p14:creationId xmlns:p14="http://schemas.microsoft.com/office/powerpoint/2010/main" val="9931092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16AA8E1-995D-340C-FE5B-51360AC47DC8}"/>
              </a:ext>
            </a:extLst>
          </p:cNvPr>
          <p:cNvSpPr>
            <a:spLocks noGrp="1"/>
          </p:cNvSpPr>
          <p:nvPr>
            <p:ph type="title"/>
          </p:nvPr>
        </p:nvSpPr>
        <p:spPr/>
        <p:txBody>
          <a:bodyPr/>
          <a:lstStyle/>
          <a:p>
            <a:r>
              <a:rPr kumimoji="1" lang="en-US" altLang="zh-TW" dirty="0"/>
              <a:t>S3PRL-VC</a:t>
            </a:r>
            <a:endParaRPr kumimoji="1" lang="zh-TW" altLang="en-US" dirty="0"/>
          </a:p>
        </p:txBody>
      </p:sp>
      <p:sp>
        <p:nvSpPr>
          <p:cNvPr id="3" name="內容版面配置區 2">
            <a:extLst>
              <a:ext uri="{FF2B5EF4-FFF2-40B4-BE49-F238E27FC236}">
                <a16:creationId xmlns:a16="http://schemas.microsoft.com/office/drawing/2014/main" id="{24FF1653-4097-1BED-3AEF-AAC4EE884C56}"/>
              </a:ext>
            </a:extLst>
          </p:cNvPr>
          <p:cNvSpPr>
            <a:spLocks noGrp="1"/>
          </p:cNvSpPr>
          <p:nvPr>
            <p:ph idx="1"/>
          </p:nvPr>
        </p:nvSpPr>
        <p:spPr/>
        <p:txBody>
          <a:bodyPr/>
          <a:lstStyle/>
          <a:p>
            <a:r>
              <a:rPr kumimoji="1" lang="en-US" altLang="zh-TW" dirty="0"/>
              <a:t>SSL</a:t>
            </a:r>
            <a:r>
              <a:rPr kumimoji="1" lang="zh-TW" altLang="en-US" dirty="0"/>
              <a:t>特徴量の大乱闘</a:t>
            </a:r>
          </a:p>
        </p:txBody>
      </p:sp>
      <p:sp>
        <p:nvSpPr>
          <p:cNvPr id="4" name="文字版面配置區 3">
            <a:extLst>
              <a:ext uri="{FF2B5EF4-FFF2-40B4-BE49-F238E27FC236}">
                <a16:creationId xmlns:a16="http://schemas.microsoft.com/office/drawing/2014/main" id="{EE6C6BBD-3F05-8BA8-C0CA-487772E1632A}"/>
              </a:ext>
            </a:extLst>
          </p:cNvPr>
          <p:cNvSpPr>
            <a:spLocks noGrp="1"/>
          </p:cNvSpPr>
          <p:nvPr>
            <p:ph type="body" sz="quarter" idx="11"/>
          </p:nvPr>
        </p:nvSpPr>
        <p:spPr/>
        <p:txBody>
          <a:bodyPr>
            <a:normAutofit fontScale="92500" lnSpcReduction="20000"/>
          </a:bodyPr>
          <a:lstStyle/>
          <a:p>
            <a:r>
              <a:rPr lang="zh-TW" altLang="en-US" dirty="0"/>
              <a:t>進化</a:t>
            </a:r>
            <a:r>
              <a:rPr lang="ja-JP" altLang="en-US"/>
              <a:t>した</a:t>
            </a:r>
            <a:r>
              <a:rPr lang="zh-TW" altLang="en-US" dirty="0"/>
              <a:t>特徴表現</a:t>
            </a:r>
            <a:endParaRPr lang="ja-JP" altLang="en-US"/>
          </a:p>
        </p:txBody>
      </p:sp>
      <p:sp>
        <p:nvSpPr>
          <p:cNvPr id="5" name="文字方塊 4">
            <a:extLst>
              <a:ext uri="{FF2B5EF4-FFF2-40B4-BE49-F238E27FC236}">
                <a16:creationId xmlns:a16="http://schemas.microsoft.com/office/drawing/2014/main" id="{2C291E04-D265-6AAC-C1AE-FC14F9E0D8F0}"/>
              </a:ext>
            </a:extLst>
          </p:cNvPr>
          <p:cNvSpPr txBox="1"/>
          <p:nvPr/>
        </p:nvSpPr>
        <p:spPr>
          <a:xfrm>
            <a:off x="10142801" y="1429659"/>
            <a:ext cx="1523173" cy="369332"/>
          </a:xfrm>
          <a:prstGeom prst="rect">
            <a:avLst/>
          </a:prstGeom>
          <a:noFill/>
        </p:spPr>
        <p:txBody>
          <a:bodyPr wrap="none" rtlCol="0">
            <a:spAutoFit/>
          </a:bodyPr>
          <a:lstStyle/>
          <a:p>
            <a:pPr algn="r"/>
            <a:r>
              <a:rPr kumimoji="1" lang="en-US" altLang="zh-TW" dirty="0"/>
              <a:t>[Huang+ ‘22]</a:t>
            </a:r>
            <a:endParaRPr kumimoji="1" lang="zh-TW" altLang="en-US" dirty="0"/>
          </a:p>
        </p:txBody>
      </p:sp>
      <p:pic>
        <p:nvPicPr>
          <p:cNvPr id="7" name="圖片 6">
            <a:extLst>
              <a:ext uri="{FF2B5EF4-FFF2-40B4-BE49-F238E27FC236}">
                <a16:creationId xmlns:a16="http://schemas.microsoft.com/office/drawing/2014/main" id="{4C50E5C4-515B-7999-B0AE-7FA10607F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7871" y="2606919"/>
            <a:ext cx="6776258" cy="4039081"/>
          </a:xfrm>
          <a:prstGeom prst="rect">
            <a:avLst/>
          </a:prstGeom>
        </p:spPr>
      </p:pic>
      <p:sp>
        <p:nvSpPr>
          <p:cNvPr id="8" name="文字方塊 7">
            <a:extLst>
              <a:ext uri="{FF2B5EF4-FFF2-40B4-BE49-F238E27FC236}">
                <a16:creationId xmlns:a16="http://schemas.microsoft.com/office/drawing/2014/main" id="{CA92165E-F63C-8370-BAE8-10108DA72F14}"/>
              </a:ext>
            </a:extLst>
          </p:cNvPr>
          <p:cNvSpPr txBox="1"/>
          <p:nvPr/>
        </p:nvSpPr>
        <p:spPr>
          <a:xfrm>
            <a:off x="7960024" y="1793637"/>
            <a:ext cx="3961682" cy="369332"/>
          </a:xfrm>
          <a:prstGeom prst="rect">
            <a:avLst/>
          </a:prstGeom>
          <a:noFill/>
        </p:spPr>
        <p:txBody>
          <a:bodyPr wrap="square">
            <a:spAutoFit/>
          </a:bodyPr>
          <a:lstStyle/>
          <a:p>
            <a:pPr algn="ctr"/>
            <a:r>
              <a:rPr lang="zh-TW" altLang="en-US" dirty="0">
                <a:hlinkClick r:id="rId3"/>
              </a:rPr>
              <a:t>https://github.com/unilight/s3prl-vc</a:t>
            </a:r>
            <a:endParaRPr lang="en-US" altLang="zh-TW" dirty="0"/>
          </a:p>
        </p:txBody>
      </p:sp>
    </p:spTree>
    <p:extLst>
      <p:ext uri="{BB962C8B-B14F-4D97-AF65-F5344CB8AC3E}">
        <p14:creationId xmlns:p14="http://schemas.microsoft.com/office/powerpoint/2010/main" val="1993988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37BFB57-D998-54DA-969F-3033ECC318D9}"/>
              </a:ext>
            </a:extLst>
          </p:cNvPr>
          <p:cNvSpPr>
            <a:spLocks noGrp="1"/>
          </p:cNvSpPr>
          <p:nvPr>
            <p:ph type="title"/>
          </p:nvPr>
        </p:nvSpPr>
        <p:spPr>
          <a:xfrm>
            <a:off x="558800" y="-2358968"/>
            <a:ext cx="11099800" cy="938159"/>
          </a:xfrm>
        </p:spPr>
        <p:txBody>
          <a:bodyPr/>
          <a:lstStyle/>
          <a:p>
            <a:r>
              <a:rPr kumimoji="1" lang="en-US" altLang="zh-TW" dirty="0"/>
              <a:t>A comparison of different features</a:t>
            </a:r>
            <a:endParaRPr kumimoji="1" lang="zh-TW" altLang="en-US" dirty="0"/>
          </a:p>
        </p:txBody>
      </p:sp>
      <p:sp>
        <p:nvSpPr>
          <p:cNvPr id="4" name="文字版面配置區 3">
            <a:extLst>
              <a:ext uri="{FF2B5EF4-FFF2-40B4-BE49-F238E27FC236}">
                <a16:creationId xmlns:a16="http://schemas.microsoft.com/office/drawing/2014/main" id="{B3435716-40C1-70BE-303E-AF234EC63E6E}"/>
              </a:ext>
            </a:extLst>
          </p:cNvPr>
          <p:cNvSpPr>
            <a:spLocks noGrp="1"/>
          </p:cNvSpPr>
          <p:nvPr>
            <p:ph type="body" sz="quarter" idx="11"/>
          </p:nvPr>
        </p:nvSpPr>
        <p:spPr/>
        <p:txBody>
          <a:bodyPr>
            <a:normAutofit fontScale="92500" lnSpcReduction="20000"/>
          </a:bodyPr>
          <a:lstStyle/>
          <a:p>
            <a:r>
              <a:rPr lang="zh-TW" altLang="en-US" dirty="0"/>
              <a:t>進化</a:t>
            </a:r>
            <a:r>
              <a:rPr lang="ja-JP" altLang="en-US"/>
              <a:t>した</a:t>
            </a:r>
            <a:r>
              <a:rPr lang="zh-TW" altLang="en-US" dirty="0"/>
              <a:t>特徴表現</a:t>
            </a:r>
            <a:endParaRPr lang="ja-JP" altLang="en-US"/>
          </a:p>
        </p:txBody>
      </p:sp>
      <p:grpSp>
        <p:nvGrpSpPr>
          <p:cNvPr id="12" name="群組 11">
            <a:extLst>
              <a:ext uri="{FF2B5EF4-FFF2-40B4-BE49-F238E27FC236}">
                <a16:creationId xmlns:a16="http://schemas.microsoft.com/office/drawing/2014/main" id="{671A0450-675B-D08F-E503-D49E499540E0}"/>
              </a:ext>
            </a:extLst>
          </p:cNvPr>
          <p:cNvGrpSpPr/>
          <p:nvPr/>
        </p:nvGrpSpPr>
        <p:grpSpPr>
          <a:xfrm>
            <a:off x="2209800" y="4374189"/>
            <a:ext cx="7772400" cy="1860357"/>
            <a:chOff x="2084436" y="4374189"/>
            <a:chExt cx="7772400" cy="1860357"/>
          </a:xfrm>
        </p:grpSpPr>
        <p:pic>
          <p:nvPicPr>
            <p:cNvPr id="8" name="圖片 7">
              <a:extLst>
                <a:ext uri="{FF2B5EF4-FFF2-40B4-BE49-F238E27FC236}">
                  <a16:creationId xmlns:a16="http://schemas.microsoft.com/office/drawing/2014/main" id="{3FBA37C8-18C7-B884-1A43-6FC792386F9D}"/>
                </a:ext>
              </a:extLst>
            </p:cNvPr>
            <p:cNvPicPr>
              <a:picLocks noChangeAspect="1"/>
            </p:cNvPicPr>
            <p:nvPr/>
          </p:nvPicPr>
          <p:blipFill rotWithShape="1">
            <a:blip r:embed="rId2">
              <a:extLst>
                <a:ext uri="{28A0092B-C50C-407E-A947-70E740481C1C}">
                  <a14:useLocalDpi xmlns:a14="http://schemas.microsoft.com/office/drawing/2010/main" val="0"/>
                </a:ext>
              </a:extLst>
            </a:blip>
            <a:srcRect b="94260"/>
            <a:stretch/>
          </p:blipFill>
          <p:spPr>
            <a:xfrm>
              <a:off x="2084436" y="4374189"/>
              <a:ext cx="7772400" cy="337319"/>
            </a:xfrm>
            <a:prstGeom prst="rect">
              <a:avLst/>
            </a:prstGeom>
          </p:spPr>
        </p:pic>
        <p:pic>
          <p:nvPicPr>
            <p:cNvPr id="9" name="圖片 8">
              <a:extLst>
                <a:ext uri="{FF2B5EF4-FFF2-40B4-BE49-F238E27FC236}">
                  <a16:creationId xmlns:a16="http://schemas.microsoft.com/office/drawing/2014/main" id="{5E519141-94D3-C894-EB57-F2796E149799}"/>
                </a:ext>
              </a:extLst>
            </p:cNvPr>
            <p:cNvPicPr>
              <a:picLocks noChangeAspect="1"/>
            </p:cNvPicPr>
            <p:nvPr/>
          </p:nvPicPr>
          <p:blipFill rotWithShape="1">
            <a:blip r:embed="rId2">
              <a:extLst>
                <a:ext uri="{28A0092B-C50C-407E-A947-70E740481C1C}">
                  <a14:useLocalDpi xmlns:a14="http://schemas.microsoft.com/office/drawing/2010/main" val="0"/>
                </a:ext>
              </a:extLst>
            </a:blip>
            <a:srcRect t="56915" b="39124"/>
            <a:stretch/>
          </p:blipFill>
          <p:spPr>
            <a:xfrm>
              <a:off x="2084436" y="4711508"/>
              <a:ext cx="7772400" cy="232756"/>
            </a:xfrm>
            <a:prstGeom prst="rect">
              <a:avLst/>
            </a:prstGeom>
          </p:spPr>
        </p:pic>
        <p:pic>
          <p:nvPicPr>
            <p:cNvPr id="10" name="圖片 9">
              <a:extLst>
                <a:ext uri="{FF2B5EF4-FFF2-40B4-BE49-F238E27FC236}">
                  <a16:creationId xmlns:a16="http://schemas.microsoft.com/office/drawing/2014/main" id="{2AF82205-C941-8F2C-44BD-7E14A4E58B87}"/>
                </a:ext>
              </a:extLst>
            </p:cNvPr>
            <p:cNvPicPr>
              <a:picLocks noChangeAspect="1"/>
            </p:cNvPicPr>
            <p:nvPr/>
          </p:nvPicPr>
          <p:blipFill rotWithShape="1">
            <a:blip r:embed="rId2">
              <a:extLst>
                <a:ext uri="{28A0092B-C50C-407E-A947-70E740481C1C}">
                  <a14:useLocalDpi xmlns:a14="http://schemas.microsoft.com/office/drawing/2010/main" val="0"/>
                </a:ext>
              </a:extLst>
            </a:blip>
            <a:srcRect t="77753" b="476"/>
            <a:stretch/>
          </p:blipFill>
          <p:spPr>
            <a:xfrm>
              <a:off x="2084436" y="4955172"/>
              <a:ext cx="7772400" cy="1279374"/>
            </a:xfrm>
            <a:prstGeom prst="rect">
              <a:avLst/>
            </a:prstGeom>
          </p:spPr>
        </p:pic>
      </p:grpSp>
      <p:sp>
        <p:nvSpPr>
          <p:cNvPr id="11" name="標題 1">
            <a:extLst>
              <a:ext uri="{FF2B5EF4-FFF2-40B4-BE49-F238E27FC236}">
                <a16:creationId xmlns:a16="http://schemas.microsoft.com/office/drawing/2014/main" id="{10E5351F-BB75-A335-29DD-3A8E91939870}"/>
              </a:ext>
            </a:extLst>
          </p:cNvPr>
          <p:cNvSpPr txBox="1">
            <a:spLocks/>
          </p:cNvSpPr>
          <p:nvPr/>
        </p:nvSpPr>
        <p:spPr>
          <a:xfrm>
            <a:off x="558800" y="1015999"/>
            <a:ext cx="11099800" cy="9381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3600" b="1" kern="1200">
                <a:solidFill>
                  <a:schemeClr val="tx1"/>
                </a:solidFill>
                <a:latin typeface="游ゴシック" panose="020B0400000000000000" pitchFamily="50" charset="-128"/>
                <a:ea typeface="游ゴシック" panose="020B0400000000000000" pitchFamily="50" charset="-128"/>
                <a:cs typeface="+mj-cs"/>
              </a:defRPr>
            </a:lvl1pPr>
          </a:lstStyle>
          <a:p>
            <a:r>
              <a:rPr lang="zh-TW" altLang="en-US" sz="3200" dirty="0"/>
              <a:t>総合評価しよ</a:t>
            </a:r>
          </a:p>
        </p:txBody>
      </p:sp>
      <p:sp>
        <p:nvSpPr>
          <p:cNvPr id="14" name="文字方塊 13">
            <a:extLst>
              <a:ext uri="{FF2B5EF4-FFF2-40B4-BE49-F238E27FC236}">
                <a16:creationId xmlns:a16="http://schemas.microsoft.com/office/drawing/2014/main" id="{802D4A7F-CACC-03E5-F79B-5E742C9F6458}"/>
              </a:ext>
            </a:extLst>
          </p:cNvPr>
          <p:cNvSpPr txBox="1"/>
          <p:nvPr/>
        </p:nvSpPr>
        <p:spPr>
          <a:xfrm>
            <a:off x="9970686" y="4633500"/>
            <a:ext cx="1318181" cy="369332"/>
          </a:xfrm>
          <a:prstGeom prst="rect">
            <a:avLst/>
          </a:prstGeom>
          <a:noFill/>
        </p:spPr>
        <p:txBody>
          <a:bodyPr wrap="none" rtlCol="0">
            <a:spAutoFit/>
          </a:bodyPr>
          <a:lstStyle/>
          <a:p>
            <a:r>
              <a:rPr kumimoji="1" lang="en-US" altLang="zh-TW" dirty="0">
                <a:solidFill>
                  <a:srgbClr val="3E9288"/>
                </a:solidFill>
              </a:rPr>
              <a:t>SSL feature</a:t>
            </a:r>
            <a:endParaRPr kumimoji="1" lang="zh-TW" altLang="en-US" dirty="0">
              <a:solidFill>
                <a:srgbClr val="3E9288"/>
              </a:solidFill>
            </a:endParaRPr>
          </a:p>
        </p:txBody>
      </p:sp>
      <p:sp>
        <p:nvSpPr>
          <p:cNvPr id="15" name="文字方塊 14">
            <a:extLst>
              <a:ext uri="{FF2B5EF4-FFF2-40B4-BE49-F238E27FC236}">
                <a16:creationId xmlns:a16="http://schemas.microsoft.com/office/drawing/2014/main" id="{5D8129EE-F23B-DE24-0F9C-3D362EB5E924}"/>
              </a:ext>
            </a:extLst>
          </p:cNvPr>
          <p:cNvSpPr txBox="1"/>
          <p:nvPr/>
        </p:nvSpPr>
        <p:spPr>
          <a:xfrm>
            <a:off x="9970686" y="4884235"/>
            <a:ext cx="601896" cy="369332"/>
          </a:xfrm>
          <a:prstGeom prst="rect">
            <a:avLst/>
          </a:prstGeom>
          <a:noFill/>
        </p:spPr>
        <p:txBody>
          <a:bodyPr wrap="none" rtlCol="0">
            <a:spAutoFit/>
          </a:bodyPr>
          <a:lstStyle/>
          <a:p>
            <a:r>
              <a:rPr lang="en-US" altLang="zh-TW" dirty="0">
                <a:solidFill>
                  <a:srgbClr val="C00000"/>
                </a:solidFill>
              </a:rPr>
              <a:t>PPG</a:t>
            </a:r>
            <a:endParaRPr kumimoji="1" lang="zh-TW" altLang="en-US" dirty="0">
              <a:solidFill>
                <a:srgbClr val="C00000"/>
              </a:solidFill>
            </a:endParaRPr>
          </a:p>
        </p:txBody>
      </p:sp>
      <p:sp>
        <p:nvSpPr>
          <p:cNvPr id="16" name="文字方塊 15">
            <a:extLst>
              <a:ext uri="{FF2B5EF4-FFF2-40B4-BE49-F238E27FC236}">
                <a16:creationId xmlns:a16="http://schemas.microsoft.com/office/drawing/2014/main" id="{1F99F14A-0E30-79DF-BA3E-B1D378E4B718}"/>
              </a:ext>
            </a:extLst>
          </p:cNvPr>
          <p:cNvSpPr txBox="1"/>
          <p:nvPr/>
        </p:nvSpPr>
        <p:spPr>
          <a:xfrm>
            <a:off x="9970686" y="5134970"/>
            <a:ext cx="565989" cy="369332"/>
          </a:xfrm>
          <a:prstGeom prst="rect">
            <a:avLst/>
          </a:prstGeom>
          <a:noFill/>
        </p:spPr>
        <p:txBody>
          <a:bodyPr wrap="none" rtlCol="0">
            <a:spAutoFit/>
          </a:bodyPr>
          <a:lstStyle/>
          <a:p>
            <a:r>
              <a:rPr lang="en-US" altLang="zh-TW" dirty="0">
                <a:solidFill>
                  <a:srgbClr val="8A49BE"/>
                </a:solidFill>
              </a:rPr>
              <a:t>text</a:t>
            </a:r>
            <a:endParaRPr kumimoji="1" lang="zh-TW" altLang="en-US" dirty="0">
              <a:solidFill>
                <a:srgbClr val="8A49BE"/>
              </a:solidFill>
            </a:endParaRPr>
          </a:p>
        </p:txBody>
      </p:sp>
      <p:sp>
        <p:nvSpPr>
          <p:cNvPr id="17" name="文字方塊 16">
            <a:extLst>
              <a:ext uri="{FF2B5EF4-FFF2-40B4-BE49-F238E27FC236}">
                <a16:creationId xmlns:a16="http://schemas.microsoft.com/office/drawing/2014/main" id="{7594122E-A20E-8A7B-4BAC-2253BF4A3805}"/>
              </a:ext>
            </a:extLst>
          </p:cNvPr>
          <p:cNvSpPr txBox="1"/>
          <p:nvPr/>
        </p:nvSpPr>
        <p:spPr>
          <a:xfrm>
            <a:off x="9970686" y="5385705"/>
            <a:ext cx="601896" cy="369332"/>
          </a:xfrm>
          <a:prstGeom prst="rect">
            <a:avLst/>
          </a:prstGeom>
          <a:noFill/>
        </p:spPr>
        <p:txBody>
          <a:bodyPr wrap="none" rtlCol="0">
            <a:spAutoFit/>
          </a:bodyPr>
          <a:lstStyle/>
          <a:p>
            <a:r>
              <a:rPr lang="en-US" altLang="zh-TW" dirty="0">
                <a:solidFill>
                  <a:srgbClr val="C00000"/>
                </a:solidFill>
              </a:rPr>
              <a:t>PPG</a:t>
            </a:r>
            <a:endParaRPr kumimoji="1" lang="zh-TW" altLang="en-US" dirty="0">
              <a:solidFill>
                <a:srgbClr val="C00000"/>
              </a:solidFill>
            </a:endParaRPr>
          </a:p>
        </p:txBody>
      </p:sp>
      <p:sp>
        <p:nvSpPr>
          <p:cNvPr id="18" name="文字方塊 17">
            <a:extLst>
              <a:ext uri="{FF2B5EF4-FFF2-40B4-BE49-F238E27FC236}">
                <a16:creationId xmlns:a16="http://schemas.microsoft.com/office/drawing/2014/main" id="{AE210269-9C3B-092E-25EA-D461CAB0D9CC}"/>
              </a:ext>
            </a:extLst>
          </p:cNvPr>
          <p:cNvSpPr txBox="1"/>
          <p:nvPr/>
        </p:nvSpPr>
        <p:spPr>
          <a:xfrm>
            <a:off x="9970686" y="5887175"/>
            <a:ext cx="565989" cy="369332"/>
          </a:xfrm>
          <a:prstGeom prst="rect">
            <a:avLst/>
          </a:prstGeom>
          <a:noFill/>
        </p:spPr>
        <p:txBody>
          <a:bodyPr wrap="none" rtlCol="0">
            <a:spAutoFit/>
          </a:bodyPr>
          <a:lstStyle/>
          <a:p>
            <a:r>
              <a:rPr lang="en-US" altLang="zh-TW" dirty="0">
                <a:solidFill>
                  <a:srgbClr val="8A49BE"/>
                </a:solidFill>
              </a:rPr>
              <a:t>text</a:t>
            </a:r>
            <a:endParaRPr kumimoji="1" lang="zh-TW" altLang="en-US" dirty="0">
              <a:solidFill>
                <a:srgbClr val="8A49BE"/>
              </a:solidFill>
            </a:endParaRPr>
          </a:p>
        </p:txBody>
      </p:sp>
      <p:sp>
        <p:nvSpPr>
          <p:cNvPr id="19" name="文字方塊 18">
            <a:extLst>
              <a:ext uri="{FF2B5EF4-FFF2-40B4-BE49-F238E27FC236}">
                <a16:creationId xmlns:a16="http://schemas.microsoft.com/office/drawing/2014/main" id="{13D652DC-D949-650C-EDA0-B47277593852}"/>
              </a:ext>
            </a:extLst>
          </p:cNvPr>
          <p:cNvSpPr txBox="1"/>
          <p:nvPr/>
        </p:nvSpPr>
        <p:spPr>
          <a:xfrm>
            <a:off x="9970686" y="5636440"/>
            <a:ext cx="601896" cy="369332"/>
          </a:xfrm>
          <a:prstGeom prst="rect">
            <a:avLst/>
          </a:prstGeom>
          <a:noFill/>
        </p:spPr>
        <p:txBody>
          <a:bodyPr wrap="none" rtlCol="0">
            <a:spAutoFit/>
          </a:bodyPr>
          <a:lstStyle/>
          <a:p>
            <a:r>
              <a:rPr lang="en-US" altLang="zh-TW" dirty="0">
                <a:solidFill>
                  <a:srgbClr val="C00000"/>
                </a:solidFill>
              </a:rPr>
              <a:t>PPG</a:t>
            </a:r>
            <a:endParaRPr kumimoji="1" lang="zh-TW" altLang="en-US" dirty="0">
              <a:solidFill>
                <a:srgbClr val="C00000"/>
              </a:solidFill>
            </a:endParaRPr>
          </a:p>
        </p:txBody>
      </p:sp>
      <p:sp>
        <p:nvSpPr>
          <p:cNvPr id="3" name="矩形 2">
            <a:extLst>
              <a:ext uri="{FF2B5EF4-FFF2-40B4-BE49-F238E27FC236}">
                <a16:creationId xmlns:a16="http://schemas.microsoft.com/office/drawing/2014/main" id="{E79E1B67-A2AA-DAE1-008D-0BB5253FAAB2}"/>
              </a:ext>
            </a:extLst>
          </p:cNvPr>
          <p:cNvSpPr/>
          <p:nvPr/>
        </p:nvSpPr>
        <p:spPr>
          <a:xfrm>
            <a:off x="8645740" y="5201979"/>
            <a:ext cx="1138339" cy="242858"/>
          </a:xfrm>
          <a:prstGeom prst="rect">
            <a:avLst/>
          </a:prstGeom>
          <a:noFill/>
          <a:ln w="28575">
            <a:solidFill>
              <a:srgbClr val="BE6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 name="矩形 4">
            <a:extLst>
              <a:ext uri="{FF2B5EF4-FFF2-40B4-BE49-F238E27FC236}">
                <a16:creationId xmlns:a16="http://schemas.microsoft.com/office/drawing/2014/main" id="{67954423-5564-D8D3-694C-27111D952127}"/>
              </a:ext>
            </a:extLst>
          </p:cNvPr>
          <p:cNvSpPr/>
          <p:nvPr/>
        </p:nvSpPr>
        <p:spPr>
          <a:xfrm>
            <a:off x="8645739" y="5950412"/>
            <a:ext cx="1138339" cy="242858"/>
          </a:xfrm>
          <a:prstGeom prst="rect">
            <a:avLst/>
          </a:prstGeom>
          <a:noFill/>
          <a:ln w="28575">
            <a:solidFill>
              <a:srgbClr val="BE6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aphicFrame>
        <p:nvGraphicFramePr>
          <p:cNvPr id="23" name="表格 22">
            <a:extLst>
              <a:ext uri="{FF2B5EF4-FFF2-40B4-BE49-F238E27FC236}">
                <a16:creationId xmlns:a16="http://schemas.microsoft.com/office/drawing/2014/main" id="{9E09705D-877B-5693-E3AB-1A689C6435E5}"/>
              </a:ext>
            </a:extLst>
          </p:cNvPr>
          <p:cNvGraphicFramePr>
            <a:graphicFrameLocks noGrp="1"/>
          </p:cNvGraphicFramePr>
          <p:nvPr>
            <p:extLst>
              <p:ext uri="{D42A27DB-BD31-4B8C-83A1-F6EECF244321}">
                <p14:modId xmlns:p14="http://schemas.microsoft.com/office/powerpoint/2010/main" val="637840564"/>
              </p:ext>
            </p:extLst>
          </p:nvPr>
        </p:nvGraphicFramePr>
        <p:xfrm>
          <a:off x="558800" y="1981052"/>
          <a:ext cx="11107176" cy="1651000"/>
        </p:xfrm>
        <a:graphic>
          <a:graphicData uri="http://schemas.openxmlformats.org/drawingml/2006/table">
            <a:tbl>
              <a:tblPr firstRow="1" bandRow="1">
                <a:tableStyleId>{5C22544A-7EE6-4342-B048-85BDC9FD1C3A}</a:tableStyleId>
              </a:tblPr>
              <a:tblGrid>
                <a:gridCol w="1851196">
                  <a:extLst>
                    <a:ext uri="{9D8B030D-6E8A-4147-A177-3AD203B41FA5}">
                      <a16:colId xmlns:a16="http://schemas.microsoft.com/office/drawing/2014/main" val="4275698683"/>
                    </a:ext>
                  </a:extLst>
                </a:gridCol>
                <a:gridCol w="1428759">
                  <a:extLst>
                    <a:ext uri="{9D8B030D-6E8A-4147-A177-3AD203B41FA5}">
                      <a16:colId xmlns:a16="http://schemas.microsoft.com/office/drawing/2014/main" val="3617769432"/>
                    </a:ext>
                  </a:extLst>
                </a:gridCol>
                <a:gridCol w="2096219">
                  <a:extLst>
                    <a:ext uri="{9D8B030D-6E8A-4147-A177-3AD203B41FA5}">
                      <a16:colId xmlns:a16="http://schemas.microsoft.com/office/drawing/2014/main" val="299492859"/>
                    </a:ext>
                  </a:extLst>
                </a:gridCol>
                <a:gridCol w="1561381">
                  <a:extLst>
                    <a:ext uri="{9D8B030D-6E8A-4147-A177-3AD203B41FA5}">
                      <a16:colId xmlns:a16="http://schemas.microsoft.com/office/drawing/2014/main" val="1167061034"/>
                    </a:ext>
                  </a:extLst>
                </a:gridCol>
                <a:gridCol w="1881561">
                  <a:extLst>
                    <a:ext uri="{9D8B030D-6E8A-4147-A177-3AD203B41FA5}">
                      <a16:colId xmlns:a16="http://schemas.microsoft.com/office/drawing/2014/main" val="3397091282"/>
                    </a:ext>
                  </a:extLst>
                </a:gridCol>
                <a:gridCol w="2288060">
                  <a:extLst>
                    <a:ext uri="{9D8B030D-6E8A-4147-A177-3AD203B41FA5}">
                      <a16:colId xmlns:a16="http://schemas.microsoft.com/office/drawing/2014/main" val="3395664105"/>
                    </a:ext>
                  </a:extLst>
                </a:gridCol>
              </a:tblGrid>
              <a:tr h="370840">
                <a:tc>
                  <a:txBody>
                    <a:bodyPr/>
                    <a:lstStyle/>
                    <a:p>
                      <a:pPr algn="ctr"/>
                      <a:endParaRPr lang="zh-TW" altLang="en-US" dirty="0"/>
                    </a:p>
                  </a:txBody>
                  <a:tcPr anchor="ctr">
                    <a:lnR w="12700" cap="flat" cmpd="sng" algn="ctr">
                      <a:solidFill>
                        <a:schemeClr val="bg1"/>
                      </a:solidFill>
                      <a:prstDash val="solid"/>
                      <a:round/>
                      <a:headEnd type="none" w="med" len="med"/>
                      <a:tailEnd type="none" w="med" len="med"/>
                    </a:lnR>
                  </a:tcPr>
                </a:tc>
                <a:tc>
                  <a:txBody>
                    <a:bodyPr/>
                    <a:lstStyle/>
                    <a:p>
                      <a:pPr algn="ctr"/>
                      <a:r>
                        <a:rPr lang="zh-TW" altLang="en-US" dirty="0"/>
                        <a:t>波形</a:t>
                      </a:r>
                    </a:p>
                  </a:txBody>
                  <a:tcPr anchor="ctr">
                    <a:lnL w="12700"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tcPr>
                </a:tc>
                <a:tc>
                  <a:txBody>
                    <a:bodyPr/>
                    <a:lstStyle/>
                    <a:p>
                      <a:pPr algn="ctr"/>
                      <a:r>
                        <a:rPr lang="zh-TW" altLang="en-US" dirty="0"/>
                        <a:t>スペクトログラム（</a:t>
                      </a:r>
                      <a:r>
                        <a:rPr lang="en-US" altLang="zh-TW" dirty="0"/>
                        <a:t>Spectrogram</a:t>
                      </a:r>
                      <a:r>
                        <a:rPr lang="zh-TW" altLang="en-US" dirty="0"/>
                        <a:t>）</a:t>
                      </a:r>
                    </a:p>
                  </a:txBody>
                  <a:tcPr anchor="ctr">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tcPr>
                </a:tc>
                <a:tc>
                  <a:txBody>
                    <a:bodyPr/>
                    <a:lstStyle/>
                    <a:p>
                      <a:pPr algn="ctr"/>
                      <a:r>
                        <a:rPr lang="en-US" altLang="zh-TW" dirty="0">
                          <a:solidFill>
                            <a:srgbClr val="E2F0D9"/>
                          </a:solidFill>
                        </a:rPr>
                        <a:t>SSL</a:t>
                      </a:r>
                      <a:r>
                        <a:rPr lang="zh-TW" altLang="en-US" dirty="0">
                          <a:solidFill>
                            <a:srgbClr val="E2F0D9"/>
                          </a:solidFill>
                        </a:rPr>
                        <a:t>特徴</a:t>
                      </a:r>
                    </a:p>
                  </a:txBody>
                  <a:tcPr anchor="ctr">
                    <a:lnL w="12700" cap="flat" cmpd="sng" algn="ctr">
                      <a:solidFill>
                        <a:schemeClr val="bg1"/>
                      </a:solidFill>
                      <a:prstDash val="solid"/>
                      <a:round/>
                      <a:headEnd type="none" w="med" len="med"/>
                      <a:tailEnd type="none" w="med" len="med"/>
                    </a:lnL>
                  </a:tcPr>
                </a:tc>
                <a:tc>
                  <a:txBody>
                    <a:bodyPr/>
                    <a:lstStyle/>
                    <a:p>
                      <a:pPr algn="ctr"/>
                      <a:r>
                        <a:rPr lang="en-US" altLang="zh-TW" dirty="0">
                          <a:solidFill>
                            <a:schemeClr val="accent2">
                              <a:lumMod val="20000"/>
                              <a:lumOff val="80000"/>
                            </a:schemeClr>
                          </a:solidFill>
                        </a:rPr>
                        <a:t>PPG (ASR</a:t>
                      </a:r>
                      <a:br>
                        <a:rPr lang="en-US" altLang="zh-TW" dirty="0">
                          <a:solidFill>
                            <a:schemeClr val="accent2">
                              <a:lumMod val="20000"/>
                              <a:lumOff val="80000"/>
                            </a:schemeClr>
                          </a:solidFill>
                        </a:rPr>
                      </a:br>
                      <a:r>
                        <a:rPr lang="zh-TW" altLang="en-US" dirty="0">
                          <a:solidFill>
                            <a:schemeClr val="accent2">
                              <a:lumMod val="20000"/>
                              <a:lumOff val="80000"/>
                            </a:schemeClr>
                          </a:solidFill>
                        </a:rPr>
                        <a:t>エンコーダ出力</a:t>
                      </a:r>
                      <a:r>
                        <a:rPr lang="en-US" altLang="zh-TW" dirty="0">
                          <a:solidFill>
                            <a:schemeClr val="accent2">
                              <a:lumMod val="20000"/>
                              <a:lumOff val="80000"/>
                            </a:schemeClr>
                          </a:solidFill>
                        </a:rPr>
                        <a:t>)</a:t>
                      </a:r>
                      <a:endParaRPr lang="zh-TW" altLang="en-US" dirty="0">
                        <a:solidFill>
                          <a:schemeClr val="accent2">
                            <a:lumMod val="20000"/>
                            <a:lumOff val="80000"/>
                          </a:schemeClr>
                        </a:solidFill>
                      </a:endParaRPr>
                    </a:p>
                  </a:txBody>
                  <a:tcPr anchor="ctr">
                    <a:lnR w="12700" cap="flat" cmpd="sng" algn="ctr">
                      <a:solidFill>
                        <a:schemeClr val="bg1"/>
                      </a:solidFill>
                      <a:prstDash val="solid"/>
                      <a:round/>
                      <a:headEnd type="none" w="med" len="med"/>
                      <a:tailEnd type="none" w="med" len="med"/>
                    </a:lnR>
                  </a:tcPr>
                </a:tc>
                <a:tc>
                  <a:txBody>
                    <a:bodyPr/>
                    <a:lstStyle/>
                    <a:p>
                      <a:pPr algn="ctr"/>
                      <a:r>
                        <a:rPr lang="zh-TW" altLang="en-US" dirty="0">
                          <a:solidFill>
                            <a:srgbClr val="BE64FF"/>
                          </a:solidFill>
                        </a:rPr>
                        <a:t>テキスト</a:t>
                      </a:r>
                    </a:p>
                  </a:txBody>
                  <a:tcPr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tcPr>
                </a:tc>
                <a:extLst>
                  <a:ext uri="{0D108BD9-81ED-4DB2-BD59-A6C34878D82A}">
                    <a16:rowId xmlns:a16="http://schemas.microsoft.com/office/drawing/2014/main" val="2314793620"/>
                  </a:ext>
                </a:extLst>
              </a:tr>
              <a:tr h="370840">
                <a:tc>
                  <a:txBody>
                    <a:bodyPr/>
                    <a:lstStyle/>
                    <a:p>
                      <a:pPr algn="ctr"/>
                      <a:r>
                        <a:rPr lang="zh-TW" altLang="en-US" dirty="0"/>
                        <a:t>サンプリング</a:t>
                      </a:r>
                      <a:br>
                        <a:rPr lang="en-US" altLang="zh-TW" dirty="0"/>
                      </a:br>
                      <a:r>
                        <a:rPr lang="zh-TW" altLang="en-US" dirty="0"/>
                        <a:t>レート</a:t>
                      </a:r>
                    </a:p>
                  </a:txBody>
                  <a:tcPr anchor="ctr">
                    <a:lnR w="12700" cap="flat" cmpd="sng" algn="ctr">
                      <a:solidFill>
                        <a:schemeClr val="bg1"/>
                      </a:solidFill>
                      <a:prstDash val="solid"/>
                      <a:round/>
                      <a:headEnd type="none" w="med" len="med"/>
                      <a:tailEnd type="none" w="med" len="med"/>
                    </a:lnR>
                  </a:tcPr>
                </a:tc>
                <a:tc>
                  <a:txBody>
                    <a:bodyPr/>
                    <a:lstStyle/>
                    <a:p>
                      <a:pPr algn="ctr"/>
                      <a:r>
                        <a:rPr lang="en-US" altLang="zh-TW" dirty="0"/>
                        <a:t>16000 Hz</a:t>
                      </a:r>
                      <a:endParaRPr lang="zh-TW" altLang="en-US" dirty="0"/>
                    </a:p>
                  </a:txBody>
                  <a:tcPr anchor="ctr">
                    <a:lnL w="12700" cap="flat" cmpd="sng" algn="ctr">
                      <a:solidFill>
                        <a:schemeClr val="bg1"/>
                      </a:solidFill>
                      <a:prstDash val="solid"/>
                      <a:round/>
                      <a:headEnd type="none" w="med" len="med"/>
                      <a:tailEnd type="none" w="med" len="med"/>
                    </a:lnL>
                  </a:tcPr>
                </a:tc>
                <a:tc>
                  <a:txBody>
                    <a:bodyPr/>
                    <a:lstStyle/>
                    <a:p>
                      <a:pPr algn="ctr"/>
                      <a:r>
                        <a:rPr lang="en-US" altLang="zh-TW" dirty="0"/>
                        <a:t>160~320 Hz</a:t>
                      </a:r>
                      <a:endParaRPr lang="zh-TW" altLang="en-US" dirty="0"/>
                    </a:p>
                  </a:txBody>
                  <a:tcPr anchor="ctr">
                    <a:lnR w="1270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dirty="0">
                          <a:solidFill>
                            <a:srgbClr val="3E9288"/>
                          </a:solidFill>
                        </a:rPr>
                        <a:t>160~320 Hz</a:t>
                      </a:r>
                      <a:endParaRPr lang="zh-TW" altLang="en-US" dirty="0">
                        <a:solidFill>
                          <a:srgbClr val="3E9288"/>
                        </a:solidFill>
                      </a:endParaRPr>
                    </a:p>
                  </a:txBody>
                  <a:tcPr anchor="ctr">
                    <a:lnL w="12700" cap="flat" cmpd="sng" algn="ctr">
                      <a:solidFill>
                        <a:schemeClr val="bg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dirty="0">
                          <a:solidFill>
                            <a:srgbClr val="C00000"/>
                          </a:solidFill>
                        </a:rPr>
                        <a:t>160~320 Hz</a:t>
                      </a:r>
                      <a:endParaRPr lang="zh-TW" altLang="en-US" dirty="0">
                        <a:solidFill>
                          <a:srgbClr val="C00000"/>
                        </a:solidFill>
                      </a:endParaRPr>
                    </a:p>
                  </a:txBody>
                  <a:tcPr anchor="ctr">
                    <a:lnR w="12700" cap="flat" cmpd="sng" algn="ctr">
                      <a:solidFill>
                        <a:schemeClr val="bg1"/>
                      </a:solidFill>
                      <a:prstDash val="solid"/>
                      <a:round/>
                      <a:headEnd type="none" w="med" len="med"/>
                      <a:tailEnd type="none" w="med" len="med"/>
                    </a:lnR>
                  </a:tcPr>
                </a:tc>
                <a:tc>
                  <a:txBody>
                    <a:bodyPr/>
                    <a:lstStyle/>
                    <a:p>
                      <a:pPr algn="ctr"/>
                      <a:r>
                        <a:rPr lang="en-US" altLang="zh-TW" dirty="0">
                          <a:solidFill>
                            <a:srgbClr val="8A49BE"/>
                          </a:solidFill>
                        </a:rPr>
                        <a:t>1~2 Hz</a:t>
                      </a:r>
                      <a:br>
                        <a:rPr lang="en-US" altLang="zh-TW" dirty="0">
                          <a:solidFill>
                            <a:srgbClr val="8A49BE"/>
                          </a:solidFill>
                        </a:rPr>
                      </a:br>
                      <a:r>
                        <a:rPr lang="en-US" altLang="zh-TW" dirty="0">
                          <a:solidFill>
                            <a:srgbClr val="8A49BE"/>
                          </a:solidFill>
                        </a:rPr>
                        <a:t>(1~2 </a:t>
                      </a:r>
                      <a:r>
                        <a:rPr lang="zh-TW" altLang="en-US" dirty="0">
                          <a:solidFill>
                            <a:srgbClr val="8A49BE"/>
                          </a:solidFill>
                        </a:rPr>
                        <a:t>トークン</a:t>
                      </a:r>
                      <a:r>
                        <a:rPr lang="en-US" altLang="zh-TW" dirty="0">
                          <a:solidFill>
                            <a:srgbClr val="8A49BE"/>
                          </a:solidFill>
                        </a:rPr>
                        <a:t>/</a:t>
                      </a:r>
                      <a:r>
                        <a:rPr lang="zh-TW" altLang="en-US" dirty="0">
                          <a:solidFill>
                            <a:srgbClr val="8A49BE"/>
                          </a:solidFill>
                        </a:rPr>
                        <a:t>秒</a:t>
                      </a:r>
                      <a:r>
                        <a:rPr lang="en-US" altLang="zh-TW" dirty="0">
                          <a:solidFill>
                            <a:srgbClr val="8A49BE"/>
                          </a:solidFill>
                        </a:rPr>
                        <a:t>)</a:t>
                      </a:r>
                      <a:endParaRPr lang="zh-TW" altLang="en-US" dirty="0">
                        <a:solidFill>
                          <a:srgbClr val="8A49BE"/>
                        </a:solidFill>
                      </a:endParaRPr>
                    </a:p>
                  </a:txBody>
                  <a:tcPr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tcPr>
                </a:tc>
                <a:extLst>
                  <a:ext uri="{0D108BD9-81ED-4DB2-BD59-A6C34878D82A}">
                    <a16:rowId xmlns:a16="http://schemas.microsoft.com/office/drawing/2014/main" val="1023245850"/>
                  </a:ext>
                </a:extLst>
              </a:tr>
              <a:tr h="370840">
                <a:tc>
                  <a:txBody>
                    <a:bodyPr/>
                    <a:lstStyle/>
                    <a:p>
                      <a:pPr algn="ctr"/>
                      <a:r>
                        <a:rPr lang="zh-TW" altLang="en-US" dirty="0"/>
                        <a:t>話者情報量</a:t>
                      </a:r>
                    </a:p>
                  </a:txBody>
                  <a:tcPr anchor="ctr">
                    <a:lnR w="12700" cap="flat" cmpd="sng" algn="ctr">
                      <a:solidFill>
                        <a:schemeClr val="bg1"/>
                      </a:solidFill>
                      <a:prstDash val="solid"/>
                      <a:round/>
                      <a:headEnd type="none" w="med" len="med"/>
                      <a:tailEnd type="none" w="med" len="med"/>
                    </a:lnR>
                  </a:tcPr>
                </a:tc>
                <a:tc>
                  <a:txBody>
                    <a:bodyPr/>
                    <a:lstStyle/>
                    <a:p>
                      <a:pPr algn="ctr"/>
                      <a:r>
                        <a:rPr lang="zh-TW" altLang="en-US" dirty="0"/>
                        <a:t>全部</a:t>
                      </a:r>
                    </a:p>
                  </a:txBody>
                  <a:tcPr anchor="ctr">
                    <a:lnL w="12700" cap="flat" cmpd="sng" algn="ctr">
                      <a:solidFill>
                        <a:schemeClr val="bg1"/>
                      </a:solidFill>
                      <a:prstDash val="solid"/>
                      <a:round/>
                      <a:headEnd type="none" w="med" len="med"/>
                      <a:tailEnd type="none" w="med" len="med"/>
                    </a:lnL>
                    <a:lnB w="38100" cap="flat" cmpd="sng" algn="ctr">
                      <a:noFill/>
                      <a:prstDash val="solid"/>
                      <a:round/>
                      <a:headEnd type="none" w="med" len="med"/>
                      <a:tailEnd type="none" w="med" len="med"/>
                    </a:lnB>
                  </a:tcPr>
                </a:tc>
                <a:tc>
                  <a:txBody>
                    <a:bodyPr/>
                    <a:lstStyle/>
                    <a:p>
                      <a:pPr algn="ctr"/>
                      <a:r>
                        <a:rPr lang="zh-TW" altLang="en-US" dirty="0"/>
                        <a:t>全部</a:t>
                      </a:r>
                    </a:p>
                  </a:txBody>
                  <a:tcPr anchor="ctr">
                    <a:lnR w="12700" cap="flat" cmpd="sng" algn="ctr">
                      <a:solidFill>
                        <a:schemeClr val="bg1"/>
                      </a:solidFill>
                      <a:prstDash val="solid"/>
                      <a:round/>
                      <a:headEnd type="none" w="med" len="med"/>
                      <a:tailEnd type="none" w="med" len="med"/>
                    </a:lnR>
                    <a:lnB w="38100" cap="flat" cmpd="sng" algn="ctr">
                      <a:noFill/>
                      <a:prstDash val="solid"/>
                      <a:round/>
                      <a:headEnd type="none" w="med" len="med"/>
                      <a:tailEnd type="none" w="med" len="med"/>
                    </a:lnB>
                  </a:tcPr>
                </a:tc>
                <a:tc>
                  <a:txBody>
                    <a:bodyPr/>
                    <a:lstStyle/>
                    <a:p>
                      <a:pPr algn="ctr"/>
                      <a:r>
                        <a:rPr lang="zh-TW" altLang="en-US" dirty="0">
                          <a:solidFill>
                            <a:srgbClr val="3E9288"/>
                          </a:solidFill>
                        </a:rPr>
                        <a:t>多</a:t>
                      </a:r>
                      <a:r>
                        <a:rPr lang="en-US" altLang="zh-TW" dirty="0">
                          <a:solidFill>
                            <a:srgbClr val="3E9288"/>
                          </a:solidFill>
                        </a:rPr>
                        <a:t> ~ </a:t>
                      </a:r>
                      <a:r>
                        <a:rPr lang="zh-TW" altLang="en-US" dirty="0">
                          <a:solidFill>
                            <a:srgbClr val="3E9288"/>
                          </a:solidFill>
                        </a:rPr>
                        <a:t>少</a:t>
                      </a:r>
                    </a:p>
                  </a:txBody>
                  <a:tcPr anchor="ctr">
                    <a:lnL w="12700" cap="flat" cmpd="sng" algn="ctr">
                      <a:solidFill>
                        <a:schemeClr val="bg1"/>
                      </a:solidFill>
                      <a:prstDash val="solid"/>
                      <a:round/>
                      <a:headEnd type="none" w="med" len="med"/>
                      <a:tailEnd type="none" w="med" len="med"/>
                    </a:lnL>
                    <a:lnB w="12700" cmpd="sng">
                      <a:noFill/>
                    </a:lnB>
                  </a:tcPr>
                </a:tc>
                <a:tc>
                  <a:txBody>
                    <a:bodyPr/>
                    <a:lstStyle/>
                    <a:p>
                      <a:pPr algn="ctr"/>
                      <a:r>
                        <a:rPr lang="zh-TW" altLang="en-US" dirty="0">
                          <a:solidFill>
                            <a:srgbClr val="C00000"/>
                          </a:solidFill>
                        </a:rPr>
                        <a:t>ほぼ無し</a:t>
                      </a:r>
                    </a:p>
                  </a:txBody>
                  <a:tcPr anchor="ctr">
                    <a:lnR w="12700" cap="flat" cmpd="sng" algn="ctr">
                      <a:solidFill>
                        <a:schemeClr val="bg1"/>
                      </a:solidFill>
                      <a:prstDash val="solid"/>
                      <a:round/>
                      <a:headEnd type="none" w="med" len="med"/>
                      <a:tailEnd type="none" w="med" len="med"/>
                    </a:lnR>
                    <a:lnB w="12700" cmpd="sng">
                      <a:noFill/>
                    </a:lnB>
                  </a:tcPr>
                </a:tc>
                <a:tc>
                  <a:txBody>
                    <a:bodyPr/>
                    <a:lstStyle/>
                    <a:p>
                      <a:pPr algn="ctr"/>
                      <a:r>
                        <a:rPr lang="zh-TW" altLang="en-US" dirty="0">
                          <a:solidFill>
                            <a:srgbClr val="8A49BE"/>
                          </a:solidFill>
                        </a:rPr>
                        <a:t>ほぼ無し</a:t>
                      </a:r>
                    </a:p>
                  </a:txBody>
                  <a:tcPr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B w="38100" cap="flat" cmpd="sng" algn="ctr">
                      <a:noFill/>
                      <a:prstDash val="solid"/>
                      <a:round/>
                      <a:headEnd type="none" w="med" len="med"/>
                      <a:tailEnd type="none" w="med" len="med"/>
                    </a:lnB>
                  </a:tcPr>
                </a:tc>
                <a:extLst>
                  <a:ext uri="{0D108BD9-81ED-4DB2-BD59-A6C34878D82A}">
                    <a16:rowId xmlns:a16="http://schemas.microsoft.com/office/drawing/2014/main" val="2085696542"/>
                  </a:ext>
                </a:extLst>
              </a:tr>
            </a:tbl>
          </a:graphicData>
        </a:graphic>
      </p:graphicFrame>
      <p:sp>
        <p:nvSpPr>
          <p:cNvPr id="24" name="テキスト ボックス 33">
            <a:extLst>
              <a:ext uri="{FF2B5EF4-FFF2-40B4-BE49-F238E27FC236}">
                <a16:creationId xmlns:a16="http://schemas.microsoft.com/office/drawing/2014/main" id="{791F6379-6DB7-AA28-1F08-99296DC76F9D}"/>
              </a:ext>
            </a:extLst>
          </p:cNvPr>
          <p:cNvSpPr txBox="1"/>
          <p:nvPr/>
        </p:nvSpPr>
        <p:spPr>
          <a:xfrm>
            <a:off x="5334000" y="6340011"/>
            <a:ext cx="6232614" cy="400110"/>
          </a:xfrm>
          <a:prstGeom prst="rect">
            <a:avLst/>
          </a:prstGeom>
          <a:solidFill>
            <a:srgbClr val="3E9288"/>
          </a:solidFill>
        </p:spPr>
        <p:txBody>
          <a:bodyPr wrap="square">
            <a:spAutoFit/>
          </a:bodyPr>
          <a:lstStyle/>
          <a:p>
            <a:pPr algn="ctr"/>
            <a:r>
              <a:rPr lang="zh-TW" altLang="en-US" sz="2000" b="1" dirty="0">
                <a:solidFill>
                  <a:schemeClr val="bg1"/>
                </a:solidFill>
                <a:latin typeface="游ゴシック" panose="020B0400000000000000" pitchFamily="50" charset="-128"/>
                <a:ea typeface="游ゴシック" panose="020B0400000000000000" pitchFamily="50" charset="-128"/>
              </a:rPr>
              <a:t>韻律変換が話者類似度にいかに大事かを分かった</a:t>
            </a:r>
            <a:endParaRPr lang="en-US" altLang="ja-JP" sz="2000" b="1"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98166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3" grpId="0" animBg="1"/>
      <p:bldP spid="5" grpId="0" animBg="1"/>
      <p:bldP spid="2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DC1911E-7EE9-1735-6B26-3B446C5A4711}"/>
              </a:ext>
            </a:extLst>
          </p:cNvPr>
          <p:cNvSpPr>
            <a:spLocks noGrp="1"/>
          </p:cNvSpPr>
          <p:nvPr>
            <p:ph type="title"/>
          </p:nvPr>
        </p:nvSpPr>
        <p:spPr/>
        <p:txBody>
          <a:bodyPr/>
          <a:lstStyle/>
          <a:p>
            <a:r>
              <a:rPr kumimoji="1" lang="zh-TW" altLang="en-US" sz="3200" dirty="0"/>
              <a:t>認識ー合成型音声変換における話者特徴抽出</a:t>
            </a:r>
          </a:p>
        </p:txBody>
      </p:sp>
      <p:sp>
        <p:nvSpPr>
          <p:cNvPr id="4" name="文字版面配置區 3">
            <a:extLst>
              <a:ext uri="{FF2B5EF4-FFF2-40B4-BE49-F238E27FC236}">
                <a16:creationId xmlns:a16="http://schemas.microsoft.com/office/drawing/2014/main" id="{0616A0E3-254B-86EA-C8DE-9E29935A276A}"/>
              </a:ext>
            </a:extLst>
          </p:cNvPr>
          <p:cNvSpPr>
            <a:spLocks noGrp="1"/>
          </p:cNvSpPr>
          <p:nvPr>
            <p:ph type="body" sz="quarter" idx="11"/>
          </p:nvPr>
        </p:nvSpPr>
        <p:spPr/>
        <p:txBody>
          <a:bodyPr>
            <a:normAutofit fontScale="92500" lnSpcReduction="20000"/>
          </a:bodyPr>
          <a:lstStyle/>
          <a:p>
            <a:r>
              <a:rPr lang="zh-TW" altLang="en-US" dirty="0"/>
              <a:t>進化</a:t>
            </a:r>
            <a:r>
              <a:rPr lang="ja-JP" altLang="en-US"/>
              <a:t>した</a:t>
            </a:r>
            <a:r>
              <a:rPr lang="zh-TW" altLang="en-US" dirty="0"/>
              <a:t>特徴表現</a:t>
            </a:r>
            <a:endParaRPr lang="ja-JP" altLang="en-US"/>
          </a:p>
        </p:txBody>
      </p:sp>
      <p:sp>
        <p:nvSpPr>
          <p:cNvPr id="8" name="內容版面配置區 7">
            <a:extLst>
              <a:ext uri="{FF2B5EF4-FFF2-40B4-BE49-F238E27FC236}">
                <a16:creationId xmlns:a16="http://schemas.microsoft.com/office/drawing/2014/main" id="{FBE473CD-8C11-F265-95E0-752A579CDFAB}"/>
              </a:ext>
            </a:extLst>
          </p:cNvPr>
          <p:cNvSpPr>
            <a:spLocks noGrp="1"/>
          </p:cNvSpPr>
          <p:nvPr>
            <p:ph idx="1"/>
          </p:nvPr>
        </p:nvSpPr>
        <p:spPr/>
        <p:txBody>
          <a:bodyPr/>
          <a:lstStyle/>
          <a:p>
            <a:pPr marL="514350" indent="-514350">
              <a:buFont typeface="+mj-lt"/>
              <a:buAutoNum type="arabicPeriod"/>
            </a:pPr>
            <a:r>
              <a:rPr lang="zh-TW" altLang="en-US" dirty="0"/>
              <a:t>話者エンコーダと合成器の同時学習</a:t>
            </a:r>
            <a:endParaRPr lang="en-US" altLang="zh-TW" dirty="0"/>
          </a:p>
          <a:p>
            <a:pPr marL="857250" lvl="1" indent="-514350"/>
            <a:r>
              <a:rPr lang="zh-TW" altLang="en-US" dirty="0"/>
              <a:t>メリット：優れた変換性能</a:t>
            </a:r>
            <a:endParaRPr lang="en-US" altLang="zh-TW" dirty="0"/>
          </a:p>
          <a:p>
            <a:pPr marL="857250" lvl="1" indent="-514350"/>
            <a:endParaRPr lang="en-US" altLang="zh-TW" dirty="0"/>
          </a:p>
          <a:p>
            <a:pPr marL="857250" lvl="1" indent="-514350"/>
            <a:endParaRPr lang="en-US" altLang="zh-TW" dirty="0"/>
          </a:p>
          <a:p>
            <a:pPr marL="857250" lvl="1" indent="-514350"/>
            <a:endParaRPr lang="en-US" altLang="zh-TW" dirty="0"/>
          </a:p>
          <a:p>
            <a:pPr marL="514350" indent="-514350">
              <a:buFont typeface="+mj-lt"/>
              <a:buAutoNum type="arabicPeriod"/>
            </a:pPr>
            <a:r>
              <a:rPr lang="zh-TW" altLang="en-US" dirty="0"/>
              <a:t>事前学習済み話者エンコーダ（例：</a:t>
            </a:r>
            <a:r>
              <a:rPr lang="en-US" altLang="zh-TW" dirty="0"/>
              <a:t>d-vector, x-vector</a:t>
            </a:r>
            <a:r>
              <a:rPr lang="zh-TW" altLang="en-US" dirty="0"/>
              <a:t>）</a:t>
            </a:r>
            <a:endParaRPr lang="en-US" altLang="zh-TW" dirty="0"/>
          </a:p>
          <a:p>
            <a:pPr marL="857250" lvl="1" indent="-514350"/>
            <a:r>
              <a:rPr lang="zh-TW" altLang="en-US" dirty="0"/>
              <a:t>メリット：優れた未知話者への汎化性能</a:t>
            </a:r>
          </a:p>
        </p:txBody>
      </p:sp>
      <p:pic>
        <p:nvPicPr>
          <p:cNvPr id="11" name="圖片 10">
            <a:extLst>
              <a:ext uri="{FF2B5EF4-FFF2-40B4-BE49-F238E27FC236}">
                <a16:creationId xmlns:a16="http://schemas.microsoft.com/office/drawing/2014/main" id="{2461BD8E-51F5-3B29-C472-52B3D71E83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5999" y="2988239"/>
            <a:ext cx="5040001" cy="1440000"/>
          </a:xfrm>
          <a:prstGeom prst="rect">
            <a:avLst/>
          </a:prstGeom>
        </p:spPr>
      </p:pic>
      <p:pic>
        <p:nvPicPr>
          <p:cNvPr id="13" name="圖片 12">
            <a:extLst>
              <a:ext uri="{FF2B5EF4-FFF2-40B4-BE49-F238E27FC236}">
                <a16:creationId xmlns:a16="http://schemas.microsoft.com/office/drawing/2014/main" id="{ADBDFAB3-572A-3D4A-C0B9-494095A363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8274" y="5281923"/>
            <a:ext cx="4640000" cy="1440000"/>
          </a:xfrm>
          <a:prstGeom prst="rect">
            <a:avLst/>
          </a:prstGeom>
        </p:spPr>
      </p:pic>
      <p:sp>
        <p:nvSpPr>
          <p:cNvPr id="14" name="文字方塊 13">
            <a:extLst>
              <a:ext uri="{FF2B5EF4-FFF2-40B4-BE49-F238E27FC236}">
                <a16:creationId xmlns:a16="http://schemas.microsoft.com/office/drawing/2014/main" id="{F3AB976E-464C-4860-A11A-362EAFA8CD62}"/>
              </a:ext>
            </a:extLst>
          </p:cNvPr>
          <p:cNvSpPr txBox="1"/>
          <p:nvPr/>
        </p:nvSpPr>
        <p:spPr>
          <a:xfrm>
            <a:off x="6682185" y="2559910"/>
            <a:ext cx="1425390" cy="369332"/>
          </a:xfrm>
          <a:prstGeom prst="rect">
            <a:avLst/>
          </a:prstGeom>
          <a:noFill/>
        </p:spPr>
        <p:txBody>
          <a:bodyPr wrap="none" rtlCol="0">
            <a:spAutoFit/>
          </a:bodyPr>
          <a:lstStyle/>
          <a:p>
            <a:pPr algn="r"/>
            <a:r>
              <a:rPr kumimoji="1" lang="en-US" altLang="zh-TW" dirty="0"/>
              <a:t>[</a:t>
            </a:r>
            <a:r>
              <a:rPr kumimoji="1" lang="en-US" altLang="zh-TW" dirty="0" err="1"/>
              <a:t>Chien</a:t>
            </a:r>
            <a:r>
              <a:rPr kumimoji="1" lang="en-US" altLang="zh-TW" dirty="0"/>
              <a:t>+ ‘21]</a:t>
            </a:r>
            <a:endParaRPr kumimoji="1" lang="zh-TW" altLang="en-US" dirty="0"/>
          </a:p>
        </p:txBody>
      </p:sp>
      <p:sp>
        <p:nvSpPr>
          <p:cNvPr id="15" name="文字方塊 14">
            <a:extLst>
              <a:ext uri="{FF2B5EF4-FFF2-40B4-BE49-F238E27FC236}">
                <a16:creationId xmlns:a16="http://schemas.microsoft.com/office/drawing/2014/main" id="{1E0AB43A-9205-F207-23EB-0992641E8EEC}"/>
              </a:ext>
            </a:extLst>
          </p:cNvPr>
          <p:cNvSpPr txBox="1"/>
          <p:nvPr/>
        </p:nvSpPr>
        <p:spPr>
          <a:xfrm>
            <a:off x="10252334" y="4299155"/>
            <a:ext cx="1547668" cy="646331"/>
          </a:xfrm>
          <a:prstGeom prst="rect">
            <a:avLst/>
          </a:prstGeom>
          <a:noFill/>
        </p:spPr>
        <p:txBody>
          <a:bodyPr wrap="none" rtlCol="0">
            <a:spAutoFit/>
          </a:bodyPr>
          <a:lstStyle/>
          <a:p>
            <a:pPr algn="r"/>
            <a:r>
              <a:rPr kumimoji="1" lang="en-US" altLang="zh-TW" dirty="0"/>
              <a:t>[</a:t>
            </a:r>
            <a:r>
              <a:rPr kumimoji="1" lang="en-US" altLang="zh-TW" dirty="0" err="1"/>
              <a:t>Variani</a:t>
            </a:r>
            <a:r>
              <a:rPr kumimoji="1" lang="en-US" altLang="zh-TW" dirty="0"/>
              <a:t>+ ‘14]</a:t>
            </a:r>
          </a:p>
          <a:p>
            <a:pPr algn="r"/>
            <a:r>
              <a:rPr kumimoji="1" lang="en-US" altLang="zh-TW" dirty="0"/>
              <a:t>[Snyder+ ‘18]</a:t>
            </a:r>
            <a:endParaRPr kumimoji="1" lang="zh-TW" altLang="en-US" dirty="0"/>
          </a:p>
        </p:txBody>
      </p:sp>
      <p:sp>
        <p:nvSpPr>
          <p:cNvPr id="16" name="テキスト ボックス 33">
            <a:extLst>
              <a:ext uri="{FF2B5EF4-FFF2-40B4-BE49-F238E27FC236}">
                <a16:creationId xmlns:a16="http://schemas.microsoft.com/office/drawing/2014/main" id="{0B2048BE-6215-108B-C4D8-4BEF40B6224F}"/>
              </a:ext>
            </a:extLst>
          </p:cNvPr>
          <p:cNvSpPr txBox="1"/>
          <p:nvPr/>
        </p:nvSpPr>
        <p:spPr>
          <a:xfrm>
            <a:off x="8388808" y="5863443"/>
            <a:ext cx="3554952" cy="646331"/>
          </a:xfrm>
          <a:prstGeom prst="rect">
            <a:avLst/>
          </a:prstGeom>
          <a:solidFill>
            <a:srgbClr val="C03835"/>
          </a:solidFill>
        </p:spPr>
        <p:txBody>
          <a:bodyPr wrap="square">
            <a:spAutoFit/>
          </a:bodyPr>
          <a:lstStyle/>
          <a:p>
            <a:pPr algn="ctr"/>
            <a:r>
              <a:rPr lang="zh-TW" altLang="en-US" b="1" dirty="0">
                <a:solidFill>
                  <a:schemeClr val="bg1"/>
                </a:solidFill>
                <a:latin typeface="游ゴシック" panose="020B0400000000000000" pitchFamily="50" charset="-128"/>
                <a:ea typeface="游ゴシック" panose="020B0400000000000000" pitchFamily="50" charset="-128"/>
              </a:rPr>
              <a:t>いまだに音声変換分野において人気な研究問題</a:t>
            </a:r>
            <a:endParaRPr lang="en-US" altLang="ja-JP" b="1"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65893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278FEB7-9542-3E29-0930-5C998A584F98}"/>
              </a:ext>
            </a:extLst>
          </p:cNvPr>
          <p:cNvSpPr>
            <a:spLocks noGrp="1"/>
          </p:cNvSpPr>
          <p:nvPr>
            <p:ph type="title"/>
          </p:nvPr>
        </p:nvSpPr>
        <p:spPr/>
        <p:txBody>
          <a:bodyPr/>
          <a:lstStyle/>
          <a:p>
            <a:r>
              <a:rPr kumimoji="1" lang="zh-TW" altLang="en-US" dirty="0"/>
              <a:t>まとめてみると</a:t>
            </a:r>
            <a:r>
              <a:rPr kumimoji="1" lang="en-US" altLang="zh-TW" dirty="0"/>
              <a:t>…</a:t>
            </a:r>
            <a:endParaRPr kumimoji="1" lang="zh-TW" altLang="en-US" dirty="0"/>
          </a:p>
        </p:txBody>
      </p:sp>
      <p:graphicFrame>
        <p:nvGraphicFramePr>
          <p:cNvPr id="6" name="內容版面配置區 5">
            <a:extLst>
              <a:ext uri="{FF2B5EF4-FFF2-40B4-BE49-F238E27FC236}">
                <a16:creationId xmlns:a16="http://schemas.microsoft.com/office/drawing/2014/main" id="{28B1F988-3A5A-9427-1FDB-96938D0D5C0C}"/>
              </a:ext>
            </a:extLst>
          </p:cNvPr>
          <p:cNvGraphicFramePr>
            <a:graphicFrameLocks noGrp="1"/>
          </p:cNvGraphicFramePr>
          <p:nvPr>
            <p:ph idx="1"/>
            <p:extLst>
              <p:ext uri="{D42A27DB-BD31-4B8C-83A1-F6EECF244321}">
                <p14:modId xmlns:p14="http://schemas.microsoft.com/office/powerpoint/2010/main" val="251072024"/>
              </p:ext>
            </p:extLst>
          </p:nvPr>
        </p:nvGraphicFramePr>
        <p:xfrm>
          <a:off x="558800" y="2082512"/>
          <a:ext cx="11099800" cy="2023280"/>
        </p:xfrm>
        <a:graphic>
          <a:graphicData uri="http://schemas.openxmlformats.org/drawingml/2006/table">
            <a:tbl>
              <a:tblPr firstRow="1" bandRow="1">
                <a:tableStyleId>{5C22544A-7EE6-4342-B048-85BDC9FD1C3A}</a:tableStyleId>
              </a:tblPr>
              <a:tblGrid>
                <a:gridCol w="1796211">
                  <a:extLst>
                    <a:ext uri="{9D8B030D-6E8A-4147-A177-3AD203B41FA5}">
                      <a16:colId xmlns:a16="http://schemas.microsoft.com/office/drawing/2014/main" val="1912493369"/>
                    </a:ext>
                  </a:extLst>
                </a:gridCol>
                <a:gridCol w="1682151">
                  <a:extLst>
                    <a:ext uri="{9D8B030D-6E8A-4147-A177-3AD203B41FA5}">
                      <a16:colId xmlns:a16="http://schemas.microsoft.com/office/drawing/2014/main" val="1559057350"/>
                    </a:ext>
                  </a:extLst>
                </a:gridCol>
                <a:gridCol w="4183812">
                  <a:extLst>
                    <a:ext uri="{9D8B030D-6E8A-4147-A177-3AD203B41FA5}">
                      <a16:colId xmlns:a16="http://schemas.microsoft.com/office/drawing/2014/main" val="2857649083"/>
                    </a:ext>
                  </a:extLst>
                </a:gridCol>
                <a:gridCol w="3437626">
                  <a:extLst>
                    <a:ext uri="{9D8B030D-6E8A-4147-A177-3AD203B41FA5}">
                      <a16:colId xmlns:a16="http://schemas.microsoft.com/office/drawing/2014/main" val="982982688"/>
                    </a:ext>
                  </a:extLst>
                </a:gridCol>
              </a:tblGrid>
              <a:tr h="370840">
                <a:tc>
                  <a:txBody>
                    <a:bodyPr/>
                    <a:lstStyle/>
                    <a:p>
                      <a:pPr algn="ctr"/>
                      <a:endParaRPr lang="zh-TW" altLang="en-US"/>
                    </a:p>
                  </a:txBody>
                  <a:tcPr anchor="ctr"/>
                </a:tc>
                <a:tc>
                  <a:txBody>
                    <a:bodyPr/>
                    <a:lstStyle/>
                    <a:p>
                      <a:pPr algn="ctr"/>
                      <a:endParaRPr lang="zh-TW" altLang="en-US"/>
                    </a:p>
                  </a:txBody>
                  <a:tcPr anchor="ctr"/>
                </a:tc>
                <a:tc gridSpan="2">
                  <a:txBody>
                    <a:bodyPr/>
                    <a:lstStyle/>
                    <a:p>
                      <a:pPr algn="ctr"/>
                      <a:r>
                        <a:rPr lang="zh-TW" altLang="en-US" dirty="0"/>
                        <a:t>韻律</a:t>
                      </a:r>
                      <a:r>
                        <a:rPr lang="ja-JP" altLang="en-US"/>
                        <a:t>のような</a:t>
                      </a:r>
                      <a:r>
                        <a:rPr lang="zh-TW" altLang="en-US" dirty="0"/>
                        <a:t>動的</a:t>
                      </a:r>
                      <a:r>
                        <a:rPr lang="ja-JP" altLang="en-US"/>
                        <a:t>な</a:t>
                      </a:r>
                      <a:r>
                        <a:rPr lang="zh-TW" altLang="en-US" dirty="0"/>
                        <a:t>特徴</a:t>
                      </a:r>
                      <a:r>
                        <a:rPr lang="ja-JP" altLang="en-US"/>
                        <a:t>が</a:t>
                      </a:r>
                      <a:r>
                        <a:rPr lang="zh-TW" altLang="en-US" dirty="0"/>
                        <a:t>制御可能か？</a:t>
                      </a:r>
                    </a:p>
                  </a:txBody>
                  <a:tcPr anchor="ctr"/>
                </a:tc>
                <a:tc hMerge="1">
                  <a:txBody>
                    <a:bodyPr/>
                    <a:lstStyle/>
                    <a:p>
                      <a:endParaRPr lang="zh-TW" altLang="en-US" dirty="0"/>
                    </a:p>
                  </a:txBody>
                  <a:tcPr/>
                </a:tc>
                <a:extLst>
                  <a:ext uri="{0D108BD9-81ED-4DB2-BD59-A6C34878D82A}">
                    <a16:rowId xmlns:a16="http://schemas.microsoft.com/office/drawing/2014/main" val="1905125134"/>
                  </a:ext>
                </a:extLst>
              </a:tr>
              <a:tr h="370840">
                <a:tc>
                  <a:txBody>
                    <a:bodyPr/>
                    <a:lstStyle/>
                    <a:p>
                      <a:pPr algn="ctr"/>
                      <a:endParaRPr lang="zh-TW" altLang="en-US"/>
                    </a:p>
                  </a:txBody>
                  <a:tcPr anchor="ctr"/>
                </a:tc>
                <a:tc>
                  <a:txBody>
                    <a:bodyPr/>
                    <a:lstStyle/>
                    <a:p>
                      <a:pPr algn="ctr"/>
                      <a:endParaRPr lang="zh-TW" altLang="en-US"/>
                    </a:p>
                  </a:txBody>
                  <a:tcPr anchor="ctr"/>
                </a:tc>
                <a:tc>
                  <a:txBody>
                    <a:bodyPr/>
                    <a:lstStyle/>
                    <a:p>
                      <a:pPr algn="ctr"/>
                      <a:r>
                        <a:rPr lang="zh-TW" altLang="en-US" dirty="0"/>
                        <a:t>不可能</a:t>
                      </a:r>
                    </a:p>
                  </a:txBody>
                  <a:tcPr anchor="ctr"/>
                </a:tc>
                <a:tc>
                  <a:txBody>
                    <a:bodyPr/>
                    <a:lstStyle/>
                    <a:p>
                      <a:pPr algn="ctr"/>
                      <a:r>
                        <a:rPr lang="zh-TW" altLang="en-US" dirty="0"/>
                        <a:t>可能</a:t>
                      </a:r>
                    </a:p>
                  </a:txBody>
                  <a:tcPr anchor="ctr"/>
                </a:tc>
                <a:extLst>
                  <a:ext uri="{0D108BD9-81ED-4DB2-BD59-A6C34878D82A}">
                    <a16:rowId xmlns:a16="http://schemas.microsoft.com/office/drawing/2014/main" val="1383139454"/>
                  </a:ext>
                </a:extLst>
              </a:tr>
              <a:tr h="367200">
                <a:tc rowSpan="2">
                  <a:txBody>
                    <a:bodyPr/>
                    <a:lstStyle/>
                    <a:p>
                      <a:pPr algn="ctr"/>
                      <a:r>
                        <a:rPr lang="zh-TW" altLang="en-US" dirty="0"/>
                        <a:t>パラレルデータ</a:t>
                      </a:r>
                      <a:br>
                        <a:rPr lang="en-US" altLang="zh-TW" dirty="0"/>
                      </a:br>
                      <a:r>
                        <a:rPr lang="zh-TW" altLang="en-US" dirty="0"/>
                        <a:t>が必要か？</a:t>
                      </a:r>
                    </a:p>
                  </a:txBody>
                  <a:tcPr anchor="ctr"/>
                </a:tc>
                <a:tc>
                  <a:txBody>
                    <a:bodyPr/>
                    <a:lstStyle/>
                    <a:p>
                      <a:pPr algn="ctr"/>
                      <a:r>
                        <a:rPr lang="zh-TW" altLang="en-US" dirty="0"/>
                        <a:t>必要とする</a:t>
                      </a:r>
                    </a:p>
                  </a:txBody>
                  <a:tcPr anchor="ctr"/>
                </a:tc>
                <a:tc>
                  <a:txBody>
                    <a:bodyPr/>
                    <a:lstStyle/>
                    <a:p>
                      <a:pPr algn="ctr"/>
                      <a:r>
                        <a:rPr lang="zh-TW" altLang="en-US" dirty="0"/>
                        <a:t>古典的音声変換</a:t>
                      </a:r>
                    </a:p>
                  </a:txBody>
                  <a:tcPr anchor="ctr"/>
                </a:tc>
                <a:tc>
                  <a:txBody>
                    <a:bodyPr/>
                    <a:lstStyle/>
                    <a:p>
                      <a:pPr algn="ctr"/>
                      <a:r>
                        <a:rPr lang="zh-TW" altLang="en-US" b="1" dirty="0"/>
                        <a:t>系列音声変換</a:t>
                      </a:r>
                    </a:p>
                  </a:txBody>
                  <a:tcPr anchor="ctr"/>
                </a:tc>
                <a:extLst>
                  <a:ext uri="{0D108BD9-81ED-4DB2-BD59-A6C34878D82A}">
                    <a16:rowId xmlns:a16="http://schemas.microsoft.com/office/drawing/2014/main" val="2330544950"/>
                  </a:ext>
                </a:extLst>
              </a:tr>
              <a:tr h="370840">
                <a:tc vMerge="1">
                  <a:txBody>
                    <a:bodyPr/>
                    <a:lstStyle/>
                    <a:p>
                      <a:endParaRPr lang="zh-TW" altLang="en-US" dirty="0"/>
                    </a:p>
                  </a:txBody>
                  <a:tcPr/>
                </a:tc>
                <a:tc>
                  <a:txBody>
                    <a:bodyPr/>
                    <a:lstStyle/>
                    <a:p>
                      <a:pPr algn="ctr"/>
                      <a:r>
                        <a:rPr lang="zh-TW" altLang="en-US" dirty="0"/>
                        <a:t>必要としない</a:t>
                      </a:r>
                    </a:p>
                  </a:txBody>
                  <a:tcPr anchor="ctr"/>
                </a:tc>
                <a:tc>
                  <a:txBody>
                    <a:bodyPr/>
                    <a:lstStyle/>
                    <a:p>
                      <a:pPr algn="ctr"/>
                      <a:r>
                        <a:rPr lang="zh-TW" altLang="en-US" b="1" dirty="0"/>
                        <a:t>フレームベース</a:t>
                      </a:r>
                      <a:br>
                        <a:rPr lang="en-US" altLang="zh-TW" b="1" dirty="0"/>
                      </a:br>
                      <a:r>
                        <a:rPr lang="zh-TW" altLang="en-US" b="1" dirty="0"/>
                        <a:t>ノンパラレル音声変換</a:t>
                      </a:r>
                      <a:endParaRPr lang="en-US" altLang="zh-TW" b="1" dirty="0"/>
                    </a:p>
                    <a:p>
                      <a:pPr algn="ctr"/>
                      <a:r>
                        <a:rPr lang="zh-TW" altLang="en-US" dirty="0"/>
                        <a:t>（オートエンコーダ型・認識ー合成型）</a:t>
                      </a:r>
                    </a:p>
                  </a:txBody>
                  <a:tcPr anchor="ctr"/>
                </a:tc>
                <a:tc>
                  <a:txBody>
                    <a:bodyPr/>
                    <a:lstStyle/>
                    <a:p>
                      <a:pPr algn="ctr"/>
                      <a:r>
                        <a:rPr lang="en-US" altLang="zh-TW" dirty="0"/>
                        <a:t>ASR</a:t>
                      </a:r>
                      <a:r>
                        <a:rPr lang="ja-JP" altLang="en-US"/>
                        <a:t>と</a:t>
                      </a:r>
                      <a:r>
                        <a:rPr lang="en-US" altLang="zh-TW" dirty="0"/>
                        <a:t>TTS</a:t>
                      </a:r>
                      <a:r>
                        <a:rPr lang="ja-JP" altLang="en-US"/>
                        <a:t>のキャスケード</a:t>
                      </a:r>
                      <a:endParaRPr lang="zh-TW" altLang="en-US" dirty="0"/>
                    </a:p>
                  </a:txBody>
                  <a:tcPr anchor="ctr"/>
                </a:tc>
                <a:extLst>
                  <a:ext uri="{0D108BD9-81ED-4DB2-BD59-A6C34878D82A}">
                    <a16:rowId xmlns:a16="http://schemas.microsoft.com/office/drawing/2014/main" val="3078798256"/>
                  </a:ext>
                </a:extLst>
              </a:tr>
            </a:tbl>
          </a:graphicData>
        </a:graphic>
      </p:graphicFrame>
      <p:sp>
        <p:nvSpPr>
          <p:cNvPr id="4" name="文字版面配置區 3">
            <a:extLst>
              <a:ext uri="{FF2B5EF4-FFF2-40B4-BE49-F238E27FC236}">
                <a16:creationId xmlns:a16="http://schemas.microsoft.com/office/drawing/2014/main" id="{E252266F-0D9E-0E79-A209-EB5975705BE4}"/>
              </a:ext>
            </a:extLst>
          </p:cNvPr>
          <p:cNvSpPr>
            <a:spLocks noGrp="1"/>
          </p:cNvSpPr>
          <p:nvPr>
            <p:ph type="body" sz="quarter" idx="11"/>
          </p:nvPr>
        </p:nvSpPr>
        <p:spPr/>
        <p:txBody>
          <a:bodyPr>
            <a:normAutofit fontScale="92500" lnSpcReduction="20000"/>
          </a:bodyPr>
          <a:lstStyle/>
          <a:p>
            <a:r>
              <a:rPr lang="zh-TW" altLang="en-US" dirty="0"/>
              <a:t>音声変換：深層学習</a:t>
            </a:r>
            <a:r>
              <a:rPr lang="ja-JP" altLang="en-US"/>
              <a:t>による</a:t>
            </a:r>
            <a:r>
              <a:rPr lang="zh-TW" altLang="en-US" dirty="0"/>
              <a:t>進展</a:t>
            </a:r>
          </a:p>
        </p:txBody>
      </p:sp>
      <p:sp>
        <p:nvSpPr>
          <p:cNvPr id="7" name="向右箭號 6">
            <a:extLst>
              <a:ext uri="{FF2B5EF4-FFF2-40B4-BE49-F238E27FC236}">
                <a16:creationId xmlns:a16="http://schemas.microsoft.com/office/drawing/2014/main" id="{AFA97D0C-34AE-827E-5F90-73B75329EF03}"/>
              </a:ext>
            </a:extLst>
          </p:cNvPr>
          <p:cNvSpPr/>
          <p:nvPr/>
        </p:nvSpPr>
        <p:spPr>
          <a:xfrm>
            <a:off x="7910423" y="2921622"/>
            <a:ext cx="612475" cy="20703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1" name="向右箭號 10">
            <a:extLst>
              <a:ext uri="{FF2B5EF4-FFF2-40B4-BE49-F238E27FC236}">
                <a16:creationId xmlns:a16="http://schemas.microsoft.com/office/drawing/2014/main" id="{1B35EA1D-EA59-8F2F-82BD-82616C9928F3}"/>
              </a:ext>
            </a:extLst>
          </p:cNvPr>
          <p:cNvSpPr/>
          <p:nvPr/>
        </p:nvSpPr>
        <p:spPr>
          <a:xfrm rot="5400000">
            <a:off x="4906346" y="3127870"/>
            <a:ext cx="334849" cy="20703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aphicFrame>
        <p:nvGraphicFramePr>
          <p:cNvPr id="12" name="表格 11">
            <a:extLst>
              <a:ext uri="{FF2B5EF4-FFF2-40B4-BE49-F238E27FC236}">
                <a16:creationId xmlns:a16="http://schemas.microsoft.com/office/drawing/2014/main" id="{1DC2B62F-64B5-2BD0-6EDF-48AF980416F6}"/>
              </a:ext>
            </a:extLst>
          </p:cNvPr>
          <p:cNvGraphicFramePr>
            <a:graphicFrameLocks noGrp="1"/>
          </p:cNvGraphicFramePr>
          <p:nvPr>
            <p:extLst>
              <p:ext uri="{D42A27DB-BD31-4B8C-83A1-F6EECF244321}">
                <p14:modId xmlns:p14="http://schemas.microsoft.com/office/powerpoint/2010/main" val="722250877"/>
              </p:ext>
            </p:extLst>
          </p:nvPr>
        </p:nvGraphicFramePr>
        <p:xfrm>
          <a:off x="2176198" y="4203222"/>
          <a:ext cx="7524151" cy="1483360"/>
        </p:xfrm>
        <a:graphic>
          <a:graphicData uri="http://schemas.openxmlformats.org/drawingml/2006/table">
            <a:tbl>
              <a:tblPr bandRow="1">
                <a:tableStyleId>{5C22544A-7EE6-4342-B048-85BDC9FD1C3A}</a:tableStyleId>
              </a:tblPr>
              <a:tblGrid>
                <a:gridCol w="2589842">
                  <a:extLst>
                    <a:ext uri="{9D8B030D-6E8A-4147-A177-3AD203B41FA5}">
                      <a16:colId xmlns:a16="http://schemas.microsoft.com/office/drawing/2014/main" val="1223869112"/>
                    </a:ext>
                  </a:extLst>
                </a:gridCol>
                <a:gridCol w="646981">
                  <a:extLst>
                    <a:ext uri="{9D8B030D-6E8A-4147-A177-3AD203B41FA5}">
                      <a16:colId xmlns:a16="http://schemas.microsoft.com/office/drawing/2014/main" val="980299102"/>
                    </a:ext>
                  </a:extLst>
                </a:gridCol>
                <a:gridCol w="4287328">
                  <a:extLst>
                    <a:ext uri="{9D8B030D-6E8A-4147-A177-3AD203B41FA5}">
                      <a16:colId xmlns:a16="http://schemas.microsoft.com/office/drawing/2014/main" val="3094851618"/>
                    </a:ext>
                  </a:extLst>
                </a:gridCol>
              </a:tblGrid>
              <a:tr h="37084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1" dirty="0"/>
                        <a:t>系列音声変換</a:t>
                      </a:r>
                    </a:p>
                  </a:txBody>
                  <a:tcPr anchor="ctr"/>
                </a:tc>
                <a:tc>
                  <a:txBody>
                    <a:bodyPr/>
                    <a:lstStyle/>
                    <a:p>
                      <a:r>
                        <a:rPr lang="zh-TW" altLang="en-US" dirty="0"/>
                        <a:t>利点</a:t>
                      </a:r>
                    </a:p>
                  </a:txBody>
                  <a:tcPr anchor="ctr"/>
                </a:tc>
                <a:tc>
                  <a:txBody>
                    <a:bodyPr/>
                    <a:lstStyle/>
                    <a:p>
                      <a:r>
                        <a:rPr lang="zh-TW" altLang="en-US" dirty="0"/>
                        <a:t>動的特徴</a:t>
                      </a:r>
                      <a:r>
                        <a:rPr lang="ja-JP" altLang="en-US"/>
                        <a:t>が</a:t>
                      </a:r>
                      <a:r>
                        <a:rPr lang="zh-TW" altLang="en-US" dirty="0"/>
                        <a:t>制御可能→優れた話者類似度</a:t>
                      </a:r>
                    </a:p>
                  </a:txBody>
                  <a:tcPr anchor="ctr"/>
                </a:tc>
                <a:extLst>
                  <a:ext uri="{0D108BD9-81ED-4DB2-BD59-A6C34878D82A}">
                    <a16:rowId xmlns:a16="http://schemas.microsoft.com/office/drawing/2014/main" val="2929604788"/>
                  </a:ext>
                </a:extLst>
              </a:tr>
              <a:tr h="370840">
                <a:tc vMerge="1">
                  <a:txBody>
                    <a:bodyPr/>
                    <a:lstStyle/>
                    <a:p>
                      <a:endParaRPr lang="zh-TW" altLang="en-US" dirty="0"/>
                    </a:p>
                  </a:txBody>
                  <a:tcPr/>
                </a:tc>
                <a:tc>
                  <a:txBody>
                    <a:bodyPr/>
                    <a:lstStyle/>
                    <a:p>
                      <a:r>
                        <a:rPr lang="zh-TW" altLang="en-US" dirty="0"/>
                        <a:t>欠点</a:t>
                      </a:r>
                    </a:p>
                  </a:txBody>
                  <a:tcPr anchor="ctr"/>
                </a:tc>
                <a:tc>
                  <a:txBody>
                    <a:bodyPr/>
                    <a:lstStyle/>
                    <a:p>
                      <a:r>
                        <a:rPr lang="zh-TW" altLang="en-US" dirty="0">
                          <a:solidFill>
                            <a:srgbClr val="C00000"/>
                          </a:solidFill>
                        </a:rPr>
                        <a:t>（大量な）パラレルデータが必要</a:t>
                      </a:r>
                    </a:p>
                  </a:txBody>
                  <a:tcPr anchor="ctr"/>
                </a:tc>
                <a:extLst>
                  <a:ext uri="{0D108BD9-81ED-4DB2-BD59-A6C34878D82A}">
                    <a16:rowId xmlns:a16="http://schemas.microsoft.com/office/drawing/2014/main" val="1117394719"/>
                  </a:ext>
                </a:extLst>
              </a:tr>
              <a:tr h="37084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1" dirty="0"/>
                        <a:t>フレームベース</a:t>
                      </a:r>
                      <a:br>
                        <a:rPr lang="en-US" altLang="zh-TW" b="1" dirty="0"/>
                      </a:br>
                      <a:r>
                        <a:rPr lang="zh-TW" altLang="en-US" b="1" dirty="0"/>
                        <a:t>ノンパラレル音声変換</a:t>
                      </a:r>
                      <a:endParaRPr lang="en-US" altLang="zh-TW" b="1" dirty="0"/>
                    </a:p>
                  </a:txBody>
                  <a:tcPr anchor="ctr"/>
                </a:tc>
                <a:tc>
                  <a:txBody>
                    <a:bodyPr/>
                    <a:lstStyle/>
                    <a:p>
                      <a:r>
                        <a:rPr lang="zh-TW" altLang="en-US" dirty="0"/>
                        <a:t>利点</a:t>
                      </a:r>
                    </a:p>
                  </a:txBody>
                  <a:tcPr anchor="ctr"/>
                </a:tc>
                <a:tc>
                  <a:txBody>
                    <a:bodyPr/>
                    <a:lstStyle/>
                    <a:p>
                      <a:r>
                        <a:rPr lang="zh-TW" altLang="en-US" dirty="0"/>
                        <a:t>パラレルデータが必要としない</a:t>
                      </a:r>
                    </a:p>
                  </a:txBody>
                  <a:tcPr anchor="ctr"/>
                </a:tc>
                <a:extLst>
                  <a:ext uri="{0D108BD9-81ED-4DB2-BD59-A6C34878D82A}">
                    <a16:rowId xmlns:a16="http://schemas.microsoft.com/office/drawing/2014/main" val="3006070971"/>
                  </a:ext>
                </a:extLst>
              </a:tr>
              <a:tr h="370840">
                <a:tc vMerge="1">
                  <a:txBody>
                    <a:bodyPr/>
                    <a:lstStyle/>
                    <a:p>
                      <a:endParaRPr lang="zh-TW" altLang="en-US" dirty="0"/>
                    </a:p>
                  </a:txBody>
                  <a:tcPr/>
                </a:tc>
                <a:tc>
                  <a:txBody>
                    <a:bodyPr/>
                    <a:lstStyle/>
                    <a:p>
                      <a:r>
                        <a:rPr lang="zh-TW" altLang="en-US" dirty="0"/>
                        <a:t>欠点</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solidFill>
                            <a:srgbClr val="C00000"/>
                          </a:solidFill>
                        </a:rPr>
                        <a:t>動的</a:t>
                      </a:r>
                      <a:r>
                        <a:rPr lang="ja-JP" altLang="en-US">
                          <a:solidFill>
                            <a:srgbClr val="C00000"/>
                          </a:solidFill>
                        </a:rPr>
                        <a:t>な</a:t>
                      </a:r>
                      <a:r>
                        <a:rPr lang="zh-TW" altLang="en-US" dirty="0">
                          <a:solidFill>
                            <a:srgbClr val="C00000"/>
                          </a:solidFill>
                        </a:rPr>
                        <a:t>特徴</a:t>
                      </a:r>
                      <a:r>
                        <a:rPr lang="ja-JP" altLang="en-US">
                          <a:solidFill>
                            <a:srgbClr val="C00000"/>
                          </a:solidFill>
                        </a:rPr>
                        <a:t>が</a:t>
                      </a:r>
                      <a:r>
                        <a:rPr lang="zh-TW" altLang="en-US" dirty="0">
                          <a:solidFill>
                            <a:srgbClr val="C00000"/>
                          </a:solidFill>
                        </a:rPr>
                        <a:t>制御不可能</a:t>
                      </a:r>
                    </a:p>
                  </a:txBody>
                  <a:tcPr anchor="ctr"/>
                </a:tc>
                <a:extLst>
                  <a:ext uri="{0D108BD9-81ED-4DB2-BD59-A6C34878D82A}">
                    <a16:rowId xmlns:a16="http://schemas.microsoft.com/office/drawing/2014/main" val="1600195405"/>
                  </a:ext>
                </a:extLst>
              </a:tr>
            </a:tbl>
          </a:graphicData>
        </a:graphic>
      </p:graphicFrame>
      <p:sp>
        <p:nvSpPr>
          <p:cNvPr id="13" name="テキスト ボックス 33">
            <a:extLst>
              <a:ext uri="{FF2B5EF4-FFF2-40B4-BE49-F238E27FC236}">
                <a16:creationId xmlns:a16="http://schemas.microsoft.com/office/drawing/2014/main" id="{CCA584FC-C9A5-4845-3466-2D6693ECEFB1}"/>
              </a:ext>
            </a:extLst>
          </p:cNvPr>
          <p:cNvSpPr txBox="1"/>
          <p:nvPr/>
        </p:nvSpPr>
        <p:spPr>
          <a:xfrm>
            <a:off x="732555" y="5784012"/>
            <a:ext cx="4313208" cy="923330"/>
          </a:xfrm>
          <a:prstGeom prst="rect">
            <a:avLst/>
          </a:prstGeom>
          <a:solidFill>
            <a:srgbClr val="C03835"/>
          </a:solidFill>
        </p:spPr>
        <p:txBody>
          <a:bodyPr wrap="square">
            <a:spAutoFit/>
          </a:bodyPr>
          <a:lstStyle/>
          <a:p>
            <a:pPr algn="ctr"/>
            <a:r>
              <a:rPr lang="zh-TW" altLang="en-US" b="1" dirty="0">
                <a:solidFill>
                  <a:schemeClr val="bg1"/>
                </a:solidFill>
                <a:latin typeface="游ゴシック" panose="020B0400000000000000" pitchFamily="50" charset="-128"/>
                <a:ea typeface="游ゴシック" panose="020B0400000000000000" pitchFamily="50" charset="-128"/>
              </a:rPr>
              <a:t>個人的に、</a:t>
            </a:r>
            <a:br>
              <a:rPr lang="en-US" altLang="zh-TW" b="1" dirty="0">
                <a:solidFill>
                  <a:schemeClr val="bg1"/>
                </a:solidFill>
                <a:latin typeface="游ゴシック" panose="020B0400000000000000" pitchFamily="50" charset="-128"/>
                <a:ea typeface="游ゴシック" panose="020B0400000000000000" pitchFamily="50" charset="-128"/>
              </a:rPr>
            </a:br>
            <a:r>
              <a:rPr lang="zh-TW" altLang="en-US" b="1" dirty="0">
                <a:solidFill>
                  <a:schemeClr val="bg1"/>
                </a:solidFill>
                <a:latin typeface="游ゴシック" panose="020B0400000000000000" pitchFamily="50" charset="-128"/>
                <a:ea typeface="游ゴシック" panose="020B0400000000000000" pitchFamily="50" charset="-128"/>
              </a:rPr>
              <a:t>「音声変換」の</a:t>
            </a:r>
            <a:r>
              <a:rPr lang="en-US" altLang="zh-TW" b="1" dirty="0">
                <a:solidFill>
                  <a:schemeClr val="bg1"/>
                </a:solidFill>
                <a:latin typeface="游ゴシック" panose="020B0400000000000000" pitchFamily="50" charset="-128"/>
                <a:ea typeface="游ゴシック" panose="020B0400000000000000" pitchFamily="50" charset="-128"/>
              </a:rPr>
              <a:t>state-of-the-art</a:t>
            </a:r>
            <a:r>
              <a:rPr lang="zh-TW" altLang="en-US" b="1" dirty="0">
                <a:solidFill>
                  <a:schemeClr val="bg1"/>
                </a:solidFill>
                <a:latin typeface="游ゴシック" panose="020B0400000000000000" pitchFamily="50" charset="-128"/>
                <a:ea typeface="游ゴシック" panose="020B0400000000000000" pitchFamily="50" charset="-128"/>
                <a:sym typeface="Wingdings" pitchFamily="2" charset="2"/>
              </a:rPr>
              <a:t>：</a:t>
            </a:r>
            <a:br>
              <a:rPr lang="en-US" altLang="zh-TW" b="1" dirty="0">
                <a:solidFill>
                  <a:schemeClr val="bg1"/>
                </a:solidFill>
                <a:latin typeface="游ゴシック" panose="020B0400000000000000" pitchFamily="50" charset="-128"/>
                <a:ea typeface="游ゴシック" panose="020B0400000000000000" pitchFamily="50" charset="-128"/>
                <a:sym typeface="Wingdings" pitchFamily="2" charset="2"/>
              </a:rPr>
            </a:br>
            <a:r>
              <a:rPr lang="zh-TW" altLang="en-US" b="1" dirty="0">
                <a:solidFill>
                  <a:schemeClr val="bg1"/>
                </a:solidFill>
                <a:latin typeface="游ゴシック" panose="020B0400000000000000" pitchFamily="50" charset="-128"/>
                <a:ea typeface="游ゴシック" panose="020B0400000000000000" pitchFamily="50" charset="-128"/>
                <a:sym typeface="Wingdings" pitchFamily="2" charset="2"/>
              </a:rPr>
              <a:t>（パラレルデータを使う）系列音声変換</a:t>
            </a:r>
            <a:endParaRPr lang="en-US" altLang="ja-JP" b="1" dirty="0">
              <a:solidFill>
                <a:schemeClr val="bg1"/>
              </a:solidFill>
              <a:latin typeface="游ゴシック" panose="020B0400000000000000" pitchFamily="50" charset="-128"/>
              <a:ea typeface="游ゴシック" panose="020B0400000000000000" pitchFamily="50" charset="-128"/>
            </a:endParaRPr>
          </a:p>
        </p:txBody>
      </p:sp>
      <p:sp>
        <p:nvSpPr>
          <p:cNvPr id="14" name="テキスト ボックス 33">
            <a:extLst>
              <a:ext uri="{FF2B5EF4-FFF2-40B4-BE49-F238E27FC236}">
                <a16:creationId xmlns:a16="http://schemas.microsoft.com/office/drawing/2014/main" id="{43B19CFA-9782-37B7-5945-711405068FD1}"/>
              </a:ext>
            </a:extLst>
          </p:cNvPr>
          <p:cNvSpPr txBox="1"/>
          <p:nvPr/>
        </p:nvSpPr>
        <p:spPr>
          <a:xfrm>
            <a:off x="5938273" y="5780003"/>
            <a:ext cx="5629831" cy="923330"/>
          </a:xfrm>
          <a:prstGeom prst="rect">
            <a:avLst/>
          </a:prstGeom>
          <a:solidFill>
            <a:schemeClr val="accent1"/>
          </a:solidFill>
        </p:spPr>
        <p:txBody>
          <a:bodyPr wrap="square">
            <a:spAutoFit/>
          </a:bodyPr>
          <a:lstStyle/>
          <a:p>
            <a:pPr algn="ctr"/>
            <a:r>
              <a:rPr lang="ja-JP" altLang="en-US" b="1">
                <a:solidFill>
                  <a:schemeClr val="bg1"/>
                </a:solidFill>
                <a:latin typeface="游ゴシック" panose="020B0400000000000000" pitchFamily="50" charset="-128"/>
                <a:ea typeface="游ゴシック" panose="020B0400000000000000" pitchFamily="50" charset="-128"/>
              </a:rPr>
              <a:t>ノンパラレル</a:t>
            </a:r>
            <a:r>
              <a:rPr lang="en" altLang="zh-TW" b="1" dirty="0">
                <a:solidFill>
                  <a:schemeClr val="bg1"/>
                </a:solidFill>
                <a:latin typeface="游ゴシック" panose="020B0400000000000000" pitchFamily="50" charset="-128"/>
                <a:ea typeface="游ゴシック" panose="020B0400000000000000" pitchFamily="50" charset="-128"/>
              </a:rPr>
              <a:t>VC</a:t>
            </a:r>
            <a:r>
              <a:rPr lang="ja-JP" altLang="en-US" b="1">
                <a:solidFill>
                  <a:schemeClr val="bg1"/>
                </a:solidFill>
                <a:latin typeface="游ゴシック" panose="020B0400000000000000" pitchFamily="50" charset="-128"/>
                <a:ea typeface="游ゴシック" panose="020B0400000000000000" pitchFamily="50" charset="-128"/>
              </a:rPr>
              <a:t>は、</a:t>
            </a:r>
            <a:r>
              <a:rPr lang="zh-TW" altLang="en-US" b="1" dirty="0">
                <a:solidFill>
                  <a:schemeClr val="bg1"/>
                </a:solidFill>
                <a:latin typeface="游ゴシック" panose="020B0400000000000000" pitchFamily="50" charset="-128"/>
                <a:ea typeface="游ゴシック" panose="020B0400000000000000" pitchFamily="50" charset="-128"/>
              </a:rPr>
              <a:t>大量</a:t>
            </a:r>
            <a:r>
              <a:rPr lang="ja-JP" altLang="en-US" b="1">
                <a:solidFill>
                  <a:schemeClr val="bg1"/>
                </a:solidFill>
                <a:latin typeface="游ゴシック" panose="020B0400000000000000" pitchFamily="50" charset="-128"/>
                <a:ea typeface="游ゴシック" panose="020B0400000000000000" pitchFamily="50" charset="-128"/>
              </a:rPr>
              <a:t>なデータが</a:t>
            </a:r>
            <a:r>
              <a:rPr lang="zh-TW" altLang="en-US" b="1" dirty="0">
                <a:solidFill>
                  <a:schemeClr val="bg1"/>
                </a:solidFill>
                <a:latin typeface="游ゴシック" panose="020B0400000000000000" pitchFamily="50" charset="-128"/>
                <a:ea typeface="游ゴシック" panose="020B0400000000000000" pitchFamily="50" charset="-128"/>
              </a:rPr>
              <a:t>使用可能</a:t>
            </a:r>
            <a:r>
              <a:rPr lang="ja-JP" altLang="en-US" b="1">
                <a:solidFill>
                  <a:schemeClr val="bg1"/>
                </a:solidFill>
                <a:latin typeface="游ゴシック" panose="020B0400000000000000" pitchFamily="50" charset="-128"/>
                <a:ea typeface="游ゴシック" panose="020B0400000000000000" pitchFamily="50" charset="-128"/>
              </a:rPr>
              <a:t>ですが、「</a:t>
            </a:r>
            <a:r>
              <a:rPr lang="zh-TW" altLang="en-US" b="1" dirty="0">
                <a:solidFill>
                  <a:schemeClr val="bg1"/>
                </a:solidFill>
                <a:latin typeface="游ゴシック" panose="020B0400000000000000" pitchFamily="50" charset="-128"/>
                <a:ea typeface="游ゴシック" panose="020B0400000000000000" pitchFamily="50" charset="-128"/>
              </a:rPr>
              <a:t>動的特徴</a:t>
            </a:r>
            <a:r>
              <a:rPr lang="ja-JP" altLang="en-US" b="1">
                <a:solidFill>
                  <a:schemeClr val="bg1"/>
                </a:solidFill>
                <a:latin typeface="游ゴシック" panose="020B0400000000000000" pitchFamily="50" charset="-128"/>
                <a:ea typeface="游ゴシック" panose="020B0400000000000000" pitchFamily="50" charset="-128"/>
              </a:rPr>
              <a:t>が</a:t>
            </a:r>
            <a:r>
              <a:rPr lang="zh-TW" altLang="en-US" b="1" dirty="0">
                <a:solidFill>
                  <a:schemeClr val="bg1"/>
                </a:solidFill>
                <a:latin typeface="游ゴシック" panose="020B0400000000000000" pitchFamily="50" charset="-128"/>
                <a:ea typeface="游ゴシック" panose="020B0400000000000000" pitchFamily="50" charset="-128"/>
              </a:rPr>
              <a:t>制御不可能」</a:t>
            </a:r>
            <a:r>
              <a:rPr lang="ja-JP" altLang="en-US" b="1">
                <a:solidFill>
                  <a:schemeClr val="bg1"/>
                </a:solidFill>
                <a:latin typeface="游ゴシック" panose="020B0400000000000000" pitchFamily="50" charset="-128"/>
                <a:ea typeface="游ゴシック" panose="020B0400000000000000" pitchFamily="50" charset="-128"/>
              </a:rPr>
              <a:t>という</a:t>
            </a:r>
            <a:r>
              <a:rPr lang="zh-TW" altLang="en-US" b="1" dirty="0">
                <a:solidFill>
                  <a:schemeClr val="bg1"/>
                </a:solidFill>
                <a:latin typeface="游ゴシック" panose="020B0400000000000000" pitchFamily="50" charset="-128"/>
                <a:ea typeface="游ゴシック" panose="020B0400000000000000" pitchFamily="50" charset="-128"/>
              </a:rPr>
              <a:t>欠点</a:t>
            </a:r>
            <a:r>
              <a:rPr lang="ja-JP" altLang="en-US" b="1">
                <a:solidFill>
                  <a:schemeClr val="bg1"/>
                </a:solidFill>
                <a:latin typeface="游ゴシック" panose="020B0400000000000000" pitchFamily="50" charset="-128"/>
                <a:ea typeface="游ゴシック" panose="020B0400000000000000" pitchFamily="50" charset="-128"/>
              </a:rPr>
              <a:t>はどれくらいデータを</a:t>
            </a:r>
            <a:r>
              <a:rPr lang="zh-TW" altLang="en-US" b="1" dirty="0">
                <a:solidFill>
                  <a:schemeClr val="bg1"/>
                </a:solidFill>
                <a:latin typeface="游ゴシック" panose="020B0400000000000000" pitchFamily="50" charset="-128"/>
                <a:ea typeface="游ゴシック" panose="020B0400000000000000" pitchFamily="50" charset="-128"/>
              </a:rPr>
              <a:t>集</a:t>
            </a:r>
            <a:r>
              <a:rPr lang="ja-JP" altLang="en-US" b="1">
                <a:solidFill>
                  <a:schemeClr val="bg1"/>
                </a:solidFill>
                <a:latin typeface="游ゴシック" panose="020B0400000000000000" pitchFamily="50" charset="-128"/>
                <a:ea typeface="游ゴシック" panose="020B0400000000000000" pitchFamily="50" charset="-128"/>
              </a:rPr>
              <a:t>めても</a:t>
            </a:r>
            <a:r>
              <a:rPr lang="zh-TW" altLang="en-US" b="1" dirty="0">
                <a:solidFill>
                  <a:schemeClr val="bg1"/>
                </a:solidFill>
                <a:latin typeface="游ゴシック" panose="020B0400000000000000" pitchFamily="50" charset="-128"/>
                <a:ea typeface="游ゴシック" panose="020B0400000000000000" pitchFamily="50" charset="-128"/>
              </a:rPr>
              <a:t>補</a:t>
            </a:r>
            <a:r>
              <a:rPr lang="ja-JP" altLang="en-US" b="1">
                <a:solidFill>
                  <a:schemeClr val="bg1"/>
                </a:solidFill>
                <a:latin typeface="游ゴシック" panose="020B0400000000000000" pitchFamily="50" charset="-128"/>
                <a:ea typeface="游ゴシック" panose="020B0400000000000000" pitchFamily="50" charset="-128"/>
              </a:rPr>
              <a:t>えない</a:t>
            </a:r>
          </a:p>
        </p:txBody>
      </p:sp>
      <p:sp>
        <p:nvSpPr>
          <p:cNvPr id="15" name="文字方塊 14">
            <a:extLst>
              <a:ext uri="{FF2B5EF4-FFF2-40B4-BE49-F238E27FC236}">
                <a16:creationId xmlns:a16="http://schemas.microsoft.com/office/drawing/2014/main" id="{DA6F49D8-9481-B1D5-77DE-A42697CD7DC2}"/>
              </a:ext>
            </a:extLst>
          </p:cNvPr>
          <p:cNvSpPr txBox="1"/>
          <p:nvPr/>
        </p:nvSpPr>
        <p:spPr>
          <a:xfrm>
            <a:off x="5144008" y="5935214"/>
            <a:ext cx="738728" cy="369332"/>
          </a:xfrm>
          <a:prstGeom prst="rect">
            <a:avLst/>
          </a:prstGeom>
          <a:noFill/>
        </p:spPr>
        <p:txBody>
          <a:bodyPr wrap="none" rtlCol="0">
            <a:spAutoFit/>
          </a:bodyPr>
          <a:lstStyle/>
          <a:p>
            <a:r>
              <a:rPr lang="en-US" altLang="zh-TW" dirty="0"/>
              <a:t>Why?</a:t>
            </a:r>
            <a:endParaRPr kumimoji="1" lang="zh-TW" altLang="en-US" dirty="0"/>
          </a:p>
        </p:txBody>
      </p:sp>
      <p:sp>
        <p:nvSpPr>
          <p:cNvPr id="16" name="向右箭號 15">
            <a:extLst>
              <a:ext uri="{FF2B5EF4-FFF2-40B4-BE49-F238E27FC236}">
                <a16:creationId xmlns:a16="http://schemas.microsoft.com/office/drawing/2014/main" id="{730EF7A7-39F8-0EFB-AD6D-1B7064A19332}"/>
              </a:ext>
            </a:extLst>
          </p:cNvPr>
          <p:cNvSpPr/>
          <p:nvPr/>
        </p:nvSpPr>
        <p:spPr>
          <a:xfrm>
            <a:off x="5207135" y="6302740"/>
            <a:ext cx="612475" cy="207034"/>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255135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FE432DD-9345-87C5-A9CE-2906C4BFAE9E}"/>
              </a:ext>
            </a:extLst>
          </p:cNvPr>
          <p:cNvSpPr>
            <a:spLocks noGrp="1"/>
          </p:cNvSpPr>
          <p:nvPr>
            <p:ph type="title"/>
          </p:nvPr>
        </p:nvSpPr>
        <p:spPr/>
        <p:txBody>
          <a:bodyPr/>
          <a:lstStyle/>
          <a:p>
            <a:r>
              <a:rPr kumimoji="1" lang="zh-TW" altLang="en-US" dirty="0"/>
              <a:t>パラレル＆ノンパラレル</a:t>
            </a:r>
            <a:r>
              <a:rPr kumimoji="1" lang="en-US" altLang="zh-TW" dirty="0"/>
              <a:t>VC</a:t>
            </a:r>
            <a:r>
              <a:rPr kumimoji="1" lang="zh-TW" altLang="en-US" dirty="0"/>
              <a:t>、どっち？</a:t>
            </a:r>
          </a:p>
        </p:txBody>
      </p:sp>
      <p:sp>
        <p:nvSpPr>
          <p:cNvPr id="3" name="內容版面配置區 2">
            <a:extLst>
              <a:ext uri="{FF2B5EF4-FFF2-40B4-BE49-F238E27FC236}">
                <a16:creationId xmlns:a16="http://schemas.microsoft.com/office/drawing/2014/main" id="{B2D0974F-7827-EDAF-AD65-E39E4B473F86}"/>
              </a:ext>
            </a:extLst>
          </p:cNvPr>
          <p:cNvSpPr>
            <a:spLocks noGrp="1"/>
          </p:cNvSpPr>
          <p:nvPr>
            <p:ph idx="1"/>
          </p:nvPr>
        </p:nvSpPr>
        <p:spPr/>
        <p:txBody>
          <a:bodyPr>
            <a:normAutofit/>
          </a:bodyPr>
          <a:lstStyle/>
          <a:p>
            <a:r>
              <a:rPr kumimoji="1" lang="zh-TW" altLang="en-US" dirty="0"/>
              <a:t>結論からいうと：</a:t>
            </a:r>
            <a:r>
              <a:rPr kumimoji="1" lang="zh-TW" altLang="en-US" u="sng" dirty="0">
                <a:solidFill>
                  <a:srgbClr val="C00000"/>
                </a:solidFill>
              </a:rPr>
              <a:t>アプリケーションによる！</a:t>
            </a:r>
            <a:endParaRPr kumimoji="1" lang="en-US" altLang="zh-TW" u="sng" dirty="0">
              <a:solidFill>
                <a:srgbClr val="C00000"/>
              </a:solidFill>
            </a:endParaRPr>
          </a:p>
          <a:p>
            <a:r>
              <a:rPr lang="zh-TW" altLang="en-US" dirty="0"/>
              <a:t>韻律変換は重要ですか？</a:t>
            </a:r>
            <a:br>
              <a:rPr lang="en-US" altLang="zh-TW" dirty="0"/>
            </a:br>
            <a:r>
              <a:rPr lang="zh-TW" altLang="en-US" dirty="0">
                <a:solidFill>
                  <a:schemeClr val="tx1">
                    <a:lumMod val="60000"/>
                    <a:lumOff val="40000"/>
                  </a:schemeClr>
                </a:solidFill>
              </a:rPr>
              <a:t>（例：アクセント変換）</a:t>
            </a:r>
            <a:br>
              <a:rPr lang="en-US" altLang="zh-TW" dirty="0"/>
            </a:br>
            <a:r>
              <a:rPr lang="zh-TW" altLang="en-US" dirty="0"/>
              <a:t>パラレルデータの収録は可能ですか？</a:t>
            </a:r>
            <a:br>
              <a:rPr lang="en-US" altLang="zh-TW" dirty="0"/>
            </a:br>
            <a:r>
              <a:rPr lang="en-US" altLang="zh-TW" dirty="0"/>
              <a:t>  </a:t>
            </a:r>
            <a:r>
              <a:rPr lang="en-US" altLang="zh-TW" dirty="0">
                <a:solidFill>
                  <a:schemeClr val="tx1">
                    <a:lumMod val="60000"/>
                    <a:lumOff val="40000"/>
                  </a:schemeClr>
                </a:solidFill>
              </a:rPr>
              <a:t>(</a:t>
            </a:r>
            <a:r>
              <a:rPr lang="zh-TW" altLang="en-US" dirty="0">
                <a:solidFill>
                  <a:schemeClr val="tx1">
                    <a:lumMod val="60000"/>
                    <a:lumOff val="40000"/>
                  </a:schemeClr>
                </a:solidFill>
              </a:rPr>
              <a:t>例：発声支援）（患者さんにとってデータ収録）</a:t>
            </a:r>
            <a:br>
              <a:rPr lang="en-US" altLang="zh-TW" dirty="0">
                <a:solidFill>
                  <a:schemeClr val="tx1">
                    <a:lumMod val="60000"/>
                    <a:lumOff val="40000"/>
                  </a:schemeClr>
                </a:solidFill>
              </a:rPr>
            </a:br>
            <a:r>
              <a:rPr lang="zh-TW" altLang="en-US" dirty="0"/>
              <a:t>⇨</a:t>
            </a:r>
            <a:r>
              <a:rPr lang="en-US" altLang="zh-TW" dirty="0"/>
              <a:t> </a:t>
            </a:r>
            <a:r>
              <a:rPr lang="zh-TW" altLang="en-US" dirty="0"/>
              <a:t>パラレル</a:t>
            </a:r>
            <a:r>
              <a:rPr lang="en-US" altLang="zh-TW" dirty="0"/>
              <a:t>VC</a:t>
            </a:r>
            <a:r>
              <a:rPr lang="zh-TW" altLang="en-US" dirty="0"/>
              <a:t>の方が良い！</a:t>
            </a:r>
            <a:endParaRPr lang="en-US" altLang="zh-TW" dirty="0"/>
          </a:p>
          <a:p>
            <a:r>
              <a:rPr kumimoji="1" lang="zh-TW" altLang="en-US" dirty="0"/>
              <a:t>さもないと：ノンパラレル</a:t>
            </a:r>
            <a:r>
              <a:rPr kumimoji="1" lang="en-US" altLang="zh-TW" dirty="0"/>
              <a:t>VC</a:t>
            </a:r>
            <a:r>
              <a:rPr kumimoji="1" lang="zh-TW" altLang="en-US" dirty="0"/>
              <a:t>！</a:t>
            </a:r>
          </a:p>
        </p:txBody>
      </p:sp>
      <p:sp>
        <p:nvSpPr>
          <p:cNvPr id="4" name="文字版面配置區 3">
            <a:extLst>
              <a:ext uri="{FF2B5EF4-FFF2-40B4-BE49-F238E27FC236}">
                <a16:creationId xmlns:a16="http://schemas.microsoft.com/office/drawing/2014/main" id="{0B2DE362-1AAB-3402-AB26-6D43DE53F23B}"/>
              </a:ext>
            </a:extLst>
          </p:cNvPr>
          <p:cNvSpPr>
            <a:spLocks noGrp="1"/>
          </p:cNvSpPr>
          <p:nvPr>
            <p:ph type="body" sz="quarter" idx="11"/>
          </p:nvPr>
        </p:nvSpPr>
        <p:spPr/>
        <p:txBody>
          <a:bodyPr>
            <a:normAutofit fontScale="92500" lnSpcReduction="20000"/>
          </a:bodyPr>
          <a:lstStyle/>
          <a:p>
            <a:r>
              <a:rPr lang="zh-TW" altLang="en-US" dirty="0"/>
              <a:t>音声変換：深層学習</a:t>
            </a:r>
            <a:r>
              <a:rPr lang="ja-JP" altLang="en-US"/>
              <a:t>による</a:t>
            </a:r>
            <a:r>
              <a:rPr lang="zh-TW" altLang="en-US" dirty="0"/>
              <a:t>進展</a:t>
            </a:r>
          </a:p>
        </p:txBody>
      </p:sp>
    </p:spTree>
    <p:extLst>
      <p:ext uri="{BB962C8B-B14F-4D97-AF65-F5344CB8AC3E}">
        <p14:creationId xmlns:p14="http://schemas.microsoft.com/office/powerpoint/2010/main" val="284860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17D32CE-8FD6-41F0-C746-9076C7EEC64C}"/>
              </a:ext>
            </a:extLst>
          </p:cNvPr>
          <p:cNvSpPr>
            <a:spLocks noGrp="1"/>
          </p:cNvSpPr>
          <p:nvPr>
            <p:ph type="title"/>
          </p:nvPr>
        </p:nvSpPr>
        <p:spPr/>
        <p:txBody>
          <a:bodyPr/>
          <a:lstStyle/>
          <a:p>
            <a:r>
              <a:rPr lang="en-US" altLang="zh-TW" dirty="0"/>
              <a:t>Outline</a:t>
            </a:r>
            <a:endParaRPr kumimoji="1" lang="zh-TW" altLang="en-US" dirty="0"/>
          </a:p>
        </p:txBody>
      </p:sp>
      <p:sp>
        <p:nvSpPr>
          <p:cNvPr id="3" name="內容版面配置區 2">
            <a:extLst>
              <a:ext uri="{FF2B5EF4-FFF2-40B4-BE49-F238E27FC236}">
                <a16:creationId xmlns:a16="http://schemas.microsoft.com/office/drawing/2014/main" id="{D8B3C97E-8C83-FA91-FE87-D0D55B958BC7}"/>
              </a:ext>
            </a:extLst>
          </p:cNvPr>
          <p:cNvSpPr>
            <a:spLocks noGrp="1"/>
          </p:cNvSpPr>
          <p:nvPr>
            <p:ph idx="1"/>
          </p:nvPr>
        </p:nvSpPr>
        <p:spPr/>
        <p:txBody>
          <a:bodyPr>
            <a:normAutofit/>
          </a:bodyPr>
          <a:lstStyle/>
          <a:p>
            <a:r>
              <a:rPr lang="zh-TW" altLang="en-US" dirty="0">
                <a:solidFill>
                  <a:schemeClr val="bg1">
                    <a:lumMod val="90000"/>
                  </a:schemeClr>
                </a:solidFill>
              </a:rPr>
              <a:t>音声変換：基礎</a:t>
            </a:r>
            <a:endParaRPr lang="en-US" altLang="zh-TW" dirty="0">
              <a:solidFill>
                <a:schemeClr val="bg1">
                  <a:lumMod val="90000"/>
                </a:schemeClr>
              </a:solidFill>
            </a:endParaRPr>
          </a:p>
          <a:p>
            <a:pPr lvl="1"/>
            <a:r>
              <a:rPr kumimoji="1" lang="zh-TW" altLang="en-US" dirty="0">
                <a:solidFill>
                  <a:schemeClr val="bg1">
                    <a:lumMod val="90000"/>
                  </a:schemeClr>
                </a:solidFill>
              </a:rPr>
              <a:t>音声変換とは？なんで必要？</a:t>
            </a:r>
            <a:endParaRPr kumimoji="1" lang="en-US" altLang="zh-TW" dirty="0">
              <a:solidFill>
                <a:schemeClr val="bg1">
                  <a:lumMod val="90000"/>
                </a:schemeClr>
              </a:solidFill>
            </a:endParaRPr>
          </a:p>
          <a:p>
            <a:pPr lvl="1"/>
            <a:r>
              <a:rPr lang="zh-TW" altLang="en-US" dirty="0">
                <a:solidFill>
                  <a:schemeClr val="bg1">
                    <a:lumMod val="90000"/>
                  </a:schemeClr>
                </a:solidFill>
              </a:rPr>
              <a:t>基本的な仕組み</a:t>
            </a:r>
            <a:endParaRPr lang="en-US" altLang="zh-TW" dirty="0">
              <a:solidFill>
                <a:schemeClr val="bg1">
                  <a:lumMod val="90000"/>
                </a:schemeClr>
              </a:solidFill>
            </a:endParaRPr>
          </a:p>
          <a:p>
            <a:r>
              <a:rPr lang="zh-TW" altLang="en-US" dirty="0">
                <a:solidFill>
                  <a:schemeClr val="bg1">
                    <a:lumMod val="90000"/>
                  </a:schemeClr>
                </a:solidFill>
              </a:rPr>
              <a:t>音声変換：深層学習による進展</a:t>
            </a:r>
            <a:endParaRPr lang="en-US" altLang="zh-TW" dirty="0">
              <a:solidFill>
                <a:schemeClr val="bg1">
                  <a:lumMod val="90000"/>
                </a:schemeClr>
              </a:solidFill>
            </a:endParaRPr>
          </a:p>
          <a:p>
            <a:pPr lvl="1"/>
            <a:r>
              <a:rPr lang="zh-TW" altLang="en-US" dirty="0">
                <a:solidFill>
                  <a:schemeClr val="bg1">
                    <a:lumMod val="90000"/>
                  </a:schemeClr>
                </a:solidFill>
              </a:rPr>
              <a:t>進化したモデル</a:t>
            </a:r>
            <a:endParaRPr lang="en-US" altLang="zh-TW" dirty="0">
              <a:solidFill>
                <a:schemeClr val="bg1">
                  <a:lumMod val="90000"/>
                </a:schemeClr>
              </a:solidFill>
            </a:endParaRPr>
          </a:p>
          <a:p>
            <a:pPr lvl="1"/>
            <a:r>
              <a:rPr lang="zh-TW" altLang="en-US" dirty="0">
                <a:solidFill>
                  <a:schemeClr val="bg1">
                    <a:lumMod val="90000"/>
                  </a:schemeClr>
                </a:solidFill>
              </a:rPr>
              <a:t>進化した特徴表現</a:t>
            </a:r>
            <a:endParaRPr lang="en-US" altLang="zh-TW" dirty="0">
              <a:solidFill>
                <a:schemeClr val="bg1">
                  <a:lumMod val="90000"/>
                </a:schemeClr>
              </a:solidFill>
            </a:endParaRPr>
          </a:p>
          <a:p>
            <a:r>
              <a:rPr lang="zh-TW" altLang="en-US" dirty="0"/>
              <a:t>音声変換：今後の課題</a:t>
            </a:r>
            <a:endParaRPr lang="en-US" altLang="zh-TW" dirty="0"/>
          </a:p>
          <a:p>
            <a:pPr lvl="1"/>
            <a:r>
              <a:rPr lang="zh-TW" altLang="en-US" dirty="0"/>
              <a:t>低遅延・リアルタイム処理</a:t>
            </a:r>
            <a:endParaRPr lang="en-US" altLang="zh-TW" dirty="0"/>
          </a:p>
          <a:p>
            <a:pPr lvl="1"/>
            <a:r>
              <a:rPr lang="zh-TW" altLang="en-US" dirty="0"/>
              <a:t>「普通」の音声変換をやめるぞ</a:t>
            </a:r>
            <a:endParaRPr lang="en-US" altLang="zh-TW" dirty="0"/>
          </a:p>
        </p:txBody>
      </p:sp>
      <p:sp>
        <p:nvSpPr>
          <p:cNvPr id="4" name="文字版面配置區 3">
            <a:extLst>
              <a:ext uri="{FF2B5EF4-FFF2-40B4-BE49-F238E27FC236}">
                <a16:creationId xmlns:a16="http://schemas.microsoft.com/office/drawing/2014/main" id="{2C2DD973-D2E2-CFF3-E6FD-B2A03EE8EFCD}"/>
              </a:ext>
            </a:extLst>
          </p:cNvPr>
          <p:cNvSpPr>
            <a:spLocks noGrp="1"/>
          </p:cNvSpPr>
          <p:nvPr>
            <p:ph type="body" sz="quarter" idx="11"/>
          </p:nvPr>
        </p:nvSpPr>
        <p:spPr/>
        <p:txBody>
          <a:bodyPr>
            <a:normAutofit fontScale="92500" lnSpcReduction="20000"/>
          </a:bodyPr>
          <a:lstStyle/>
          <a:p>
            <a:r>
              <a:rPr lang="en-US" altLang="zh-TW" sz="2800" dirty="0"/>
              <a:t>2024/10/22 SP/SLP talk </a:t>
            </a:r>
            <a:endParaRPr lang="ja-JP" altLang="en-US" sz="2800"/>
          </a:p>
        </p:txBody>
      </p:sp>
    </p:spTree>
    <p:extLst>
      <p:ext uri="{BB962C8B-B14F-4D97-AF65-F5344CB8AC3E}">
        <p14:creationId xmlns:p14="http://schemas.microsoft.com/office/powerpoint/2010/main" val="11548007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17D32CE-8FD6-41F0-C746-9076C7EEC64C}"/>
              </a:ext>
            </a:extLst>
          </p:cNvPr>
          <p:cNvSpPr>
            <a:spLocks noGrp="1"/>
          </p:cNvSpPr>
          <p:nvPr>
            <p:ph type="title"/>
          </p:nvPr>
        </p:nvSpPr>
        <p:spPr/>
        <p:txBody>
          <a:bodyPr/>
          <a:lstStyle/>
          <a:p>
            <a:r>
              <a:rPr lang="en-US" altLang="zh-TW" dirty="0"/>
              <a:t>Outline</a:t>
            </a:r>
            <a:endParaRPr kumimoji="1" lang="zh-TW" altLang="en-US" dirty="0"/>
          </a:p>
        </p:txBody>
      </p:sp>
      <p:sp>
        <p:nvSpPr>
          <p:cNvPr id="3" name="內容版面配置區 2">
            <a:extLst>
              <a:ext uri="{FF2B5EF4-FFF2-40B4-BE49-F238E27FC236}">
                <a16:creationId xmlns:a16="http://schemas.microsoft.com/office/drawing/2014/main" id="{D8B3C97E-8C83-FA91-FE87-D0D55B958BC7}"/>
              </a:ext>
            </a:extLst>
          </p:cNvPr>
          <p:cNvSpPr>
            <a:spLocks noGrp="1"/>
          </p:cNvSpPr>
          <p:nvPr>
            <p:ph idx="1"/>
          </p:nvPr>
        </p:nvSpPr>
        <p:spPr/>
        <p:txBody>
          <a:bodyPr>
            <a:normAutofit/>
          </a:bodyPr>
          <a:lstStyle/>
          <a:p>
            <a:r>
              <a:rPr lang="zh-TW" altLang="en-US" dirty="0">
                <a:solidFill>
                  <a:schemeClr val="bg1">
                    <a:lumMod val="90000"/>
                  </a:schemeClr>
                </a:solidFill>
              </a:rPr>
              <a:t>音声変換：基礎</a:t>
            </a:r>
            <a:endParaRPr lang="en-US" altLang="zh-TW" dirty="0">
              <a:solidFill>
                <a:schemeClr val="bg1">
                  <a:lumMod val="90000"/>
                </a:schemeClr>
              </a:solidFill>
            </a:endParaRPr>
          </a:p>
          <a:p>
            <a:pPr lvl="1"/>
            <a:r>
              <a:rPr kumimoji="1" lang="zh-TW" altLang="en-US" dirty="0">
                <a:solidFill>
                  <a:schemeClr val="bg1">
                    <a:lumMod val="90000"/>
                  </a:schemeClr>
                </a:solidFill>
              </a:rPr>
              <a:t>音声変換とは？なんで必要？</a:t>
            </a:r>
            <a:endParaRPr kumimoji="1" lang="en-US" altLang="zh-TW" dirty="0">
              <a:solidFill>
                <a:schemeClr val="bg1">
                  <a:lumMod val="90000"/>
                </a:schemeClr>
              </a:solidFill>
            </a:endParaRPr>
          </a:p>
          <a:p>
            <a:pPr lvl="1"/>
            <a:r>
              <a:rPr lang="zh-TW" altLang="en-US" dirty="0">
                <a:solidFill>
                  <a:schemeClr val="bg1">
                    <a:lumMod val="90000"/>
                  </a:schemeClr>
                </a:solidFill>
              </a:rPr>
              <a:t>基本的な仕組み</a:t>
            </a:r>
            <a:endParaRPr lang="en-US" altLang="zh-TW" dirty="0">
              <a:solidFill>
                <a:schemeClr val="bg1">
                  <a:lumMod val="90000"/>
                </a:schemeClr>
              </a:solidFill>
            </a:endParaRPr>
          </a:p>
          <a:p>
            <a:r>
              <a:rPr lang="zh-TW" altLang="en-US" dirty="0">
                <a:solidFill>
                  <a:schemeClr val="bg1">
                    <a:lumMod val="90000"/>
                  </a:schemeClr>
                </a:solidFill>
              </a:rPr>
              <a:t>音声変換：深層学習による進展</a:t>
            </a:r>
            <a:endParaRPr lang="en-US" altLang="zh-TW" dirty="0">
              <a:solidFill>
                <a:schemeClr val="bg1">
                  <a:lumMod val="90000"/>
                </a:schemeClr>
              </a:solidFill>
            </a:endParaRPr>
          </a:p>
          <a:p>
            <a:pPr lvl="1"/>
            <a:r>
              <a:rPr lang="zh-TW" altLang="en-US" dirty="0">
                <a:solidFill>
                  <a:schemeClr val="bg1">
                    <a:lumMod val="90000"/>
                  </a:schemeClr>
                </a:solidFill>
              </a:rPr>
              <a:t>進化したモデル</a:t>
            </a:r>
            <a:endParaRPr lang="en-US" altLang="zh-TW" dirty="0">
              <a:solidFill>
                <a:schemeClr val="bg1">
                  <a:lumMod val="90000"/>
                </a:schemeClr>
              </a:solidFill>
            </a:endParaRPr>
          </a:p>
          <a:p>
            <a:pPr lvl="1"/>
            <a:r>
              <a:rPr lang="zh-TW" altLang="en-US" dirty="0">
                <a:solidFill>
                  <a:schemeClr val="bg1">
                    <a:lumMod val="90000"/>
                  </a:schemeClr>
                </a:solidFill>
              </a:rPr>
              <a:t>進化した特徴表現</a:t>
            </a:r>
            <a:endParaRPr lang="en-US" altLang="zh-TW" dirty="0">
              <a:solidFill>
                <a:schemeClr val="bg1">
                  <a:lumMod val="90000"/>
                </a:schemeClr>
              </a:solidFill>
            </a:endParaRPr>
          </a:p>
          <a:p>
            <a:r>
              <a:rPr lang="zh-TW" altLang="en-US" dirty="0"/>
              <a:t>音声変換：今後の課題</a:t>
            </a:r>
            <a:endParaRPr lang="en-US" altLang="zh-TW" dirty="0"/>
          </a:p>
          <a:p>
            <a:pPr lvl="1"/>
            <a:r>
              <a:rPr lang="zh-TW" altLang="en-US" dirty="0"/>
              <a:t>低遅延・リアルタイム処理</a:t>
            </a:r>
            <a:endParaRPr lang="en-US" altLang="zh-TW" dirty="0"/>
          </a:p>
          <a:p>
            <a:pPr lvl="1"/>
            <a:r>
              <a:rPr lang="zh-TW" altLang="en-US" dirty="0">
                <a:solidFill>
                  <a:schemeClr val="bg1">
                    <a:lumMod val="90000"/>
                  </a:schemeClr>
                </a:solidFill>
              </a:rPr>
              <a:t>「普通」の音声変換をやめるぞ</a:t>
            </a:r>
            <a:endParaRPr lang="en-US" altLang="zh-TW" dirty="0">
              <a:solidFill>
                <a:schemeClr val="bg1">
                  <a:lumMod val="90000"/>
                </a:schemeClr>
              </a:solidFill>
            </a:endParaRPr>
          </a:p>
        </p:txBody>
      </p:sp>
      <p:sp>
        <p:nvSpPr>
          <p:cNvPr id="4" name="文字版面配置區 3">
            <a:extLst>
              <a:ext uri="{FF2B5EF4-FFF2-40B4-BE49-F238E27FC236}">
                <a16:creationId xmlns:a16="http://schemas.microsoft.com/office/drawing/2014/main" id="{2C2DD973-D2E2-CFF3-E6FD-B2A03EE8EFCD}"/>
              </a:ext>
            </a:extLst>
          </p:cNvPr>
          <p:cNvSpPr>
            <a:spLocks noGrp="1"/>
          </p:cNvSpPr>
          <p:nvPr>
            <p:ph type="body" sz="quarter" idx="11"/>
          </p:nvPr>
        </p:nvSpPr>
        <p:spPr/>
        <p:txBody>
          <a:bodyPr>
            <a:normAutofit fontScale="92500" lnSpcReduction="20000"/>
          </a:bodyPr>
          <a:lstStyle/>
          <a:p>
            <a:r>
              <a:rPr lang="en-US" altLang="zh-TW" sz="2800" dirty="0"/>
              <a:t>2024/10/22 SP/SLP talk </a:t>
            </a:r>
            <a:endParaRPr lang="ja-JP" altLang="en-US" sz="2800"/>
          </a:p>
        </p:txBody>
      </p:sp>
    </p:spTree>
    <p:extLst>
      <p:ext uri="{BB962C8B-B14F-4D97-AF65-F5344CB8AC3E}">
        <p14:creationId xmlns:p14="http://schemas.microsoft.com/office/powerpoint/2010/main" val="18444372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342992C-90F4-8BFD-85A1-06E87D012CA4}"/>
              </a:ext>
            </a:extLst>
          </p:cNvPr>
          <p:cNvSpPr>
            <a:spLocks noGrp="1"/>
          </p:cNvSpPr>
          <p:nvPr>
            <p:ph type="title"/>
          </p:nvPr>
        </p:nvSpPr>
        <p:spPr>
          <a:xfrm>
            <a:off x="558800" y="1015999"/>
            <a:ext cx="11099800" cy="938159"/>
          </a:xfrm>
        </p:spPr>
        <p:txBody>
          <a:bodyPr/>
          <a:lstStyle/>
          <a:p>
            <a:r>
              <a:rPr kumimoji="1" lang="zh-TW" altLang="en-US" dirty="0"/>
              <a:t>「リアルタイム」と「低遅延」</a:t>
            </a:r>
          </a:p>
        </p:txBody>
      </p:sp>
      <p:sp>
        <p:nvSpPr>
          <p:cNvPr id="3" name="內容版面配置區 2">
            <a:extLst>
              <a:ext uri="{FF2B5EF4-FFF2-40B4-BE49-F238E27FC236}">
                <a16:creationId xmlns:a16="http://schemas.microsoft.com/office/drawing/2014/main" id="{BEF1E239-91AE-6D6A-0E22-B76EC2E3E9EF}"/>
              </a:ext>
            </a:extLst>
          </p:cNvPr>
          <p:cNvSpPr>
            <a:spLocks noGrp="1"/>
          </p:cNvSpPr>
          <p:nvPr>
            <p:ph idx="1"/>
          </p:nvPr>
        </p:nvSpPr>
        <p:spPr/>
        <p:txBody>
          <a:bodyPr/>
          <a:lstStyle/>
          <a:p>
            <a:r>
              <a:rPr kumimoji="1" lang="en-US" altLang="zh-TW" dirty="0"/>
              <a:t>Real-time factor (RTF)</a:t>
            </a:r>
          </a:p>
          <a:p>
            <a:pPr lvl="1"/>
            <a:r>
              <a:rPr lang="en-US" altLang="zh-TW" dirty="0"/>
              <a:t>1</a:t>
            </a:r>
            <a:r>
              <a:rPr lang="zh-TW" altLang="en-US" dirty="0"/>
              <a:t>秒の音声を出すのにかける時間</a:t>
            </a:r>
            <a:endParaRPr kumimoji="1" lang="en-US" altLang="zh-TW" dirty="0"/>
          </a:p>
          <a:p>
            <a:pPr lvl="1"/>
            <a:r>
              <a:rPr lang="zh-TW" altLang="en-US" u="sng" dirty="0"/>
              <a:t>リアルタイムシステム＝</a:t>
            </a:r>
            <a:r>
              <a:rPr lang="en-US" altLang="zh-TW" u="sng" dirty="0"/>
              <a:t>RTF &lt; 1</a:t>
            </a:r>
          </a:p>
          <a:p>
            <a:pPr lvl="1"/>
            <a:r>
              <a:rPr lang="zh-TW" altLang="en-US" dirty="0"/>
              <a:t>バッチ処理（全発話が入ってから変換処理を行う）の場合も</a:t>
            </a:r>
            <a:r>
              <a:rPr lang="en-US" altLang="zh-TW" dirty="0"/>
              <a:t>RTF&lt;1</a:t>
            </a:r>
            <a:r>
              <a:rPr lang="zh-TW" altLang="en-US" dirty="0"/>
              <a:t>出せる</a:t>
            </a:r>
            <a:endParaRPr lang="en-US" altLang="zh-TW" dirty="0"/>
          </a:p>
          <a:p>
            <a:pPr lvl="1"/>
            <a:r>
              <a:rPr lang="zh-TW" altLang="en-US" dirty="0"/>
              <a:t>発声支援などの応用だと、</a:t>
            </a:r>
            <a:r>
              <a:rPr lang="en-US" altLang="zh-TW" dirty="0"/>
              <a:t>RTF&lt;1</a:t>
            </a:r>
            <a:r>
              <a:rPr lang="zh-TW" altLang="en-US" dirty="0"/>
              <a:t>は足りない</a:t>
            </a:r>
            <a:endParaRPr kumimoji="1" lang="en-US" altLang="zh-TW" dirty="0"/>
          </a:p>
          <a:p>
            <a:r>
              <a:rPr lang="zh-TW" altLang="en-US" dirty="0"/>
              <a:t>遅延時間</a:t>
            </a:r>
            <a:endParaRPr kumimoji="1" lang="en-US" altLang="zh-TW" dirty="0"/>
          </a:p>
          <a:p>
            <a:pPr lvl="1"/>
            <a:r>
              <a:rPr kumimoji="1" lang="zh-TW" altLang="en-US" dirty="0"/>
              <a:t>入力から出力までの時間差。例えば、</a:t>
            </a:r>
            <a:r>
              <a:rPr lang="en-US" altLang="zh-TW" dirty="0"/>
              <a:t>0.1</a:t>
            </a:r>
            <a:r>
              <a:rPr lang="zh-TW" altLang="en-US" dirty="0"/>
              <a:t>秒の遅延だと</a:t>
            </a:r>
            <a:endParaRPr kumimoji="1" lang="en-US" altLang="zh-TW" dirty="0"/>
          </a:p>
          <a:p>
            <a:pPr marL="914400" lvl="1" indent="-457200">
              <a:buFont typeface="+mj-lt"/>
              <a:buAutoNum type="arabicPeriod"/>
            </a:pPr>
            <a:r>
              <a:rPr lang="zh-TW" altLang="en-US" dirty="0"/>
              <a:t>喋ってから</a:t>
            </a:r>
            <a:r>
              <a:rPr lang="en-US" altLang="zh-TW" dirty="0"/>
              <a:t>0.1</a:t>
            </a:r>
            <a:r>
              <a:rPr lang="zh-TW" altLang="en-US" dirty="0"/>
              <a:t>秒後に変換音声が聞こえる</a:t>
            </a:r>
            <a:endParaRPr lang="en-US" altLang="zh-TW" dirty="0"/>
          </a:p>
          <a:p>
            <a:pPr marL="914400" lvl="1" indent="-457200">
              <a:buFont typeface="+mj-lt"/>
              <a:buAutoNum type="arabicPeriod"/>
            </a:pPr>
            <a:r>
              <a:rPr kumimoji="1" lang="zh-TW" altLang="en-US" dirty="0"/>
              <a:t>モデルは最大</a:t>
            </a:r>
            <a:r>
              <a:rPr kumimoji="1" lang="en-US" altLang="zh-TW" dirty="0"/>
              <a:t>0.1</a:t>
            </a:r>
            <a:r>
              <a:rPr kumimoji="1" lang="zh-TW" altLang="en-US" dirty="0"/>
              <a:t>秒後の「未来」を見れる</a:t>
            </a:r>
          </a:p>
        </p:txBody>
      </p:sp>
      <p:sp>
        <p:nvSpPr>
          <p:cNvPr id="4" name="文字版面配置區 3">
            <a:extLst>
              <a:ext uri="{FF2B5EF4-FFF2-40B4-BE49-F238E27FC236}">
                <a16:creationId xmlns:a16="http://schemas.microsoft.com/office/drawing/2014/main" id="{A743A93A-27E4-93E9-C75D-F0608ADFCD5D}"/>
              </a:ext>
            </a:extLst>
          </p:cNvPr>
          <p:cNvSpPr>
            <a:spLocks noGrp="1"/>
          </p:cNvSpPr>
          <p:nvPr>
            <p:ph type="body" sz="quarter" idx="11"/>
          </p:nvPr>
        </p:nvSpPr>
        <p:spPr/>
        <p:txBody>
          <a:bodyPr>
            <a:normAutofit fontScale="92500" lnSpcReduction="20000"/>
          </a:bodyPr>
          <a:lstStyle/>
          <a:p>
            <a:r>
              <a:rPr lang="zh-TW" altLang="en-US" dirty="0"/>
              <a:t>低遅延・</a:t>
            </a:r>
            <a:r>
              <a:rPr lang="ja-JP" altLang="en-US"/>
              <a:t>リアルタイム</a:t>
            </a:r>
            <a:r>
              <a:rPr lang="zh-TW" altLang="en-US" dirty="0"/>
              <a:t>処理</a:t>
            </a:r>
          </a:p>
        </p:txBody>
      </p:sp>
      <p:sp>
        <p:nvSpPr>
          <p:cNvPr id="5" name="テキスト ボックス 33">
            <a:extLst>
              <a:ext uri="{FF2B5EF4-FFF2-40B4-BE49-F238E27FC236}">
                <a16:creationId xmlns:a16="http://schemas.microsoft.com/office/drawing/2014/main" id="{54B8D406-9814-D4DB-1206-BFE3444DEFE8}"/>
              </a:ext>
            </a:extLst>
          </p:cNvPr>
          <p:cNvSpPr txBox="1"/>
          <p:nvPr/>
        </p:nvSpPr>
        <p:spPr>
          <a:xfrm>
            <a:off x="7501945" y="2411358"/>
            <a:ext cx="3841792" cy="584775"/>
          </a:xfrm>
          <a:prstGeom prst="rect">
            <a:avLst/>
          </a:prstGeom>
          <a:solidFill>
            <a:srgbClr val="C03835"/>
          </a:solidFill>
        </p:spPr>
        <p:txBody>
          <a:bodyPr wrap="square">
            <a:spAutoFit/>
          </a:bodyPr>
          <a:lstStyle/>
          <a:p>
            <a:pPr algn="ctr"/>
            <a:r>
              <a:rPr lang="zh-TW" altLang="en-US" sz="1600" b="1" dirty="0">
                <a:solidFill>
                  <a:schemeClr val="bg1"/>
                </a:solidFill>
                <a:latin typeface="游ゴシック" panose="020B0400000000000000" pitchFamily="50" charset="-128"/>
                <a:ea typeface="游ゴシック" panose="020B0400000000000000" pitchFamily="50" charset="-128"/>
              </a:rPr>
              <a:t>どうやら信号処理の分野によって真逆に定義される場合もあるらしい</a:t>
            </a:r>
            <a:r>
              <a:rPr lang="en-US" altLang="zh-TW" sz="1600" b="1" dirty="0">
                <a:solidFill>
                  <a:schemeClr val="bg1"/>
                </a:solidFill>
                <a:latin typeface="游ゴシック" panose="020B0400000000000000" pitchFamily="50" charset="-128"/>
                <a:ea typeface="游ゴシック" panose="020B0400000000000000" pitchFamily="50" charset="-128"/>
              </a:rPr>
              <a:t>…</a:t>
            </a:r>
            <a:endParaRPr lang="en-US" altLang="ja-JP" sz="1600" b="1" dirty="0">
              <a:solidFill>
                <a:schemeClr val="bg1"/>
              </a:solidFill>
              <a:latin typeface="游ゴシック" panose="020B0400000000000000" pitchFamily="50" charset="-128"/>
              <a:ea typeface="游ゴシック" panose="020B0400000000000000" pitchFamily="50" charset="-128"/>
            </a:endParaRPr>
          </a:p>
        </p:txBody>
      </p:sp>
      <p:cxnSp>
        <p:nvCxnSpPr>
          <p:cNvPr id="7" name="直線箭頭接點 6">
            <a:extLst>
              <a:ext uri="{FF2B5EF4-FFF2-40B4-BE49-F238E27FC236}">
                <a16:creationId xmlns:a16="http://schemas.microsoft.com/office/drawing/2014/main" id="{6FA84270-2FCD-329F-424C-E8CD5FFB61A5}"/>
              </a:ext>
            </a:extLst>
          </p:cNvPr>
          <p:cNvCxnSpPr/>
          <p:nvPr/>
        </p:nvCxnSpPr>
        <p:spPr>
          <a:xfrm>
            <a:off x="6096000" y="2703745"/>
            <a:ext cx="1279585"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265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7D625DC-5676-B8E1-3ACC-596BFEBA9711}"/>
              </a:ext>
            </a:extLst>
          </p:cNvPr>
          <p:cNvSpPr>
            <a:spLocks noGrp="1"/>
          </p:cNvSpPr>
          <p:nvPr>
            <p:ph type="title"/>
          </p:nvPr>
        </p:nvSpPr>
        <p:spPr/>
        <p:txBody>
          <a:bodyPr/>
          <a:lstStyle/>
          <a:p>
            <a:r>
              <a:rPr lang="zh-TW" altLang="en-US" dirty="0"/>
              <a:t>低遅延はなぜ難しい？未来を見れないからだ！</a:t>
            </a:r>
            <a:endParaRPr kumimoji="1" lang="zh-TW" altLang="en-US" dirty="0"/>
          </a:p>
        </p:txBody>
      </p:sp>
      <p:sp>
        <p:nvSpPr>
          <p:cNvPr id="4" name="文字版面配置區 3">
            <a:extLst>
              <a:ext uri="{FF2B5EF4-FFF2-40B4-BE49-F238E27FC236}">
                <a16:creationId xmlns:a16="http://schemas.microsoft.com/office/drawing/2014/main" id="{74EB8787-CAE5-A327-6213-EEAE172C5D9E}"/>
              </a:ext>
            </a:extLst>
          </p:cNvPr>
          <p:cNvSpPr>
            <a:spLocks noGrp="1"/>
          </p:cNvSpPr>
          <p:nvPr>
            <p:ph type="body" sz="quarter" idx="11"/>
          </p:nvPr>
        </p:nvSpPr>
        <p:spPr/>
        <p:txBody>
          <a:bodyPr>
            <a:normAutofit fontScale="92500" lnSpcReduction="20000"/>
          </a:bodyPr>
          <a:lstStyle/>
          <a:p>
            <a:r>
              <a:rPr lang="zh-TW" altLang="en-US" dirty="0"/>
              <a:t>低遅延・</a:t>
            </a:r>
            <a:r>
              <a:rPr lang="ja-JP" altLang="en-US"/>
              <a:t>リアルタイム</a:t>
            </a:r>
            <a:r>
              <a:rPr lang="zh-TW" altLang="en-US" dirty="0"/>
              <a:t>処理</a:t>
            </a:r>
          </a:p>
        </p:txBody>
      </p:sp>
      <p:sp>
        <p:nvSpPr>
          <p:cNvPr id="8" name="內容版面配置區 7">
            <a:extLst>
              <a:ext uri="{FF2B5EF4-FFF2-40B4-BE49-F238E27FC236}">
                <a16:creationId xmlns:a16="http://schemas.microsoft.com/office/drawing/2014/main" id="{EC0AA6CB-3C1D-D3BB-F85B-12B1CCDD1D03}"/>
              </a:ext>
            </a:extLst>
          </p:cNvPr>
          <p:cNvSpPr>
            <a:spLocks noGrp="1"/>
          </p:cNvSpPr>
          <p:nvPr>
            <p:ph idx="1"/>
          </p:nvPr>
        </p:nvSpPr>
        <p:spPr/>
        <p:txBody>
          <a:bodyPr/>
          <a:lstStyle/>
          <a:p>
            <a:r>
              <a:rPr lang="en-US" altLang="zh-TW" dirty="0"/>
              <a:t>CNN</a:t>
            </a:r>
            <a:r>
              <a:rPr lang="zh-TW" altLang="en-US" dirty="0"/>
              <a:t>：</a:t>
            </a:r>
            <a:r>
              <a:rPr lang="en-US" altLang="zh-TW" dirty="0"/>
              <a:t>causal convolution</a:t>
            </a:r>
            <a:br>
              <a:rPr lang="en-US" altLang="zh-TW" dirty="0"/>
            </a:br>
            <a:r>
              <a:rPr lang="en-US" altLang="zh-TW" dirty="0"/>
              <a:t>Transformer</a:t>
            </a:r>
            <a:r>
              <a:rPr lang="zh-TW" altLang="en-US" dirty="0"/>
              <a:t>：</a:t>
            </a:r>
            <a:r>
              <a:rPr lang="en-US" altLang="zh-TW" dirty="0"/>
              <a:t>masked attention</a:t>
            </a:r>
          </a:p>
          <a:p>
            <a:r>
              <a:rPr lang="zh-TW" altLang="en-US" dirty="0"/>
              <a:t>遅延が大きければ大きいほど、未来を見れる</a:t>
            </a:r>
            <a:endParaRPr lang="en-US" altLang="zh-TW" dirty="0"/>
          </a:p>
          <a:p>
            <a:r>
              <a:rPr lang="zh-TW" altLang="en-US" dirty="0"/>
              <a:t>未来を見れる→性能が良くなる</a:t>
            </a:r>
            <a:endParaRPr lang="en-US" altLang="zh-TW" dirty="0"/>
          </a:p>
          <a:p>
            <a:endParaRPr lang="en-US" altLang="zh-TW" dirty="0"/>
          </a:p>
        </p:txBody>
      </p:sp>
      <p:pic>
        <p:nvPicPr>
          <p:cNvPr id="11" name="圖片 10">
            <a:extLst>
              <a:ext uri="{FF2B5EF4-FFF2-40B4-BE49-F238E27FC236}">
                <a16:creationId xmlns:a16="http://schemas.microsoft.com/office/drawing/2014/main" id="{439FB60A-59C6-88E0-95F6-0BB7B25A97F6}"/>
              </a:ext>
            </a:extLst>
          </p:cNvPr>
          <p:cNvPicPr>
            <a:picLocks noChangeAspect="1"/>
          </p:cNvPicPr>
          <p:nvPr/>
        </p:nvPicPr>
        <p:blipFill rotWithShape="1">
          <a:blip r:embed="rId2">
            <a:extLst>
              <a:ext uri="{28A0092B-C50C-407E-A947-70E740481C1C}">
                <a14:useLocalDpi xmlns:a14="http://schemas.microsoft.com/office/drawing/2010/main" val="0"/>
              </a:ext>
            </a:extLst>
          </a:blip>
          <a:srcRect b="21224"/>
          <a:stretch/>
        </p:blipFill>
        <p:spPr>
          <a:xfrm>
            <a:off x="3229549" y="4484656"/>
            <a:ext cx="5732902" cy="1752306"/>
          </a:xfrm>
          <a:prstGeom prst="rect">
            <a:avLst/>
          </a:prstGeom>
        </p:spPr>
      </p:pic>
      <p:pic>
        <p:nvPicPr>
          <p:cNvPr id="13" name="圖片 12">
            <a:extLst>
              <a:ext uri="{FF2B5EF4-FFF2-40B4-BE49-F238E27FC236}">
                <a16:creationId xmlns:a16="http://schemas.microsoft.com/office/drawing/2014/main" id="{49B03085-DE8E-73FA-EC62-5CCF3F1E8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9095" y="2013155"/>
            <a:ext cx="3224097" cy="938159"/>
          </a:xfrm>
          <a:prstGeom prst="rect">
            <a:avLst/>
          </a:prstGeom>
        </p:spPr>
      </p:pic>
      <p:sp>
        <p:nvSpPr>
          <p:cNvPr id="14" name="文字方塊 13">
            <a:extLst>
              <a:ext uri="{FF2B5EF4-FFF2-40B4-BE49-F238E27FC236}">
                <a16:creationId xmlns:a16="http://schemas.microsoft.com/office/drawing/2014/main" id="{8A8B363F-E260-9057-B814-8243222ED758}"/>
              </a:ext>
            </a:extLst>
          </p:cNvPr>
          <p:cNvSpPr txBox="1"/>
          <p:nvPr/>
        </p:nvSpPr>
        <p:spPr>
          <a:xfrm>
            <a:off x="9579630" y="3929823"/>
            <a:ext cx="1640194" cy="369332"/>
          </a:xfrm>
          <a:prstGeom prst="rect">
            <a:avLst/>
          </a:prstGeom>
          <a:noFill/>
        </p:spPr>
        <p:txBody>
          <a:bodyPr wrap="none" rtlCol="0">
            <a:spAutoFit/>
          </a:bodyPr>
          <a:lstStyle/>
          <a:p>
            <a:pPr algn="r"/>
            <a:r>
              <a:rPr lang="en-US" altLang="zh-TW" sz="1800" dirty="0"/>
              <a:t>[Hayashi+ ‘22]</a:t>
            </a:r>
            <a:endParaRPr kumimoji="1" lang="zh-TW" altLang="en-US" dirty="0"/>
          </a:p>
        </p:txBody>
      </p:sp>
      <p:pic>
        <p:nvPicPr>
          <p:cNvPr id="5" name="圖片 4">
            <a:extLst>
              <a:ext uri="{FF2B5EF4-FFF2-40B4-BE49-F238E27FC236}">
                <a16:creationId xmlns:a16="http://schemas.microsoft.com/office/drawing/2014/main" id="{E0FCD735-EC37-72F5-87E7-4DDF2A4654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9727" y="1695504"/>
            <a:ext cx="1498600" cy="1447800"/>
          </a:xfrm>
          <a:prstGeom prst="rect">
            <a:avLst/>
          </a:prstGeom>
        </p:spPr>
      </p:pic>
    </p:spTree>
    <p:extLst>
      <p:ext uri="{BB962C8B-B14F-4D97-AF65-F5344CB8AC3E}">
        <p14:creationId xmlns:p14="http://schemas.microsoft.com/office/powerpoint/2010/main" val="14020758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2A7F099-2DA1-E2FA-5CA5-BFAE5CC10240}"/>
              </a:ext>
            </a:extLst>
          </p:cNvPr>
          <p:cNvSpPr>
            <a:spLocks noGrp="1"/>
          </p:cNvSpPr>
          <p:nvPr>
            <p:ph type="title"/>
          </p:nvPr>
        </p:nvSpPr>
        <p:spPr/>
        <p:txBody>
          <a:bodyPr/>
          <a:lstStyle/>
          <a:p>
            <a:r>
              <a:rPr kumimoji="1" lang="zh-TW" altLang="en-US" dirty="0"/>
              <a:t>実際の応用によって許容遅延が異なる</a:t>
            </a:r>
          </a:p>
        </p:txBody>
      </p:sp>
      <p:sp>
        <p:nvSpPr>
          <p:cNvPr id="3" name="內容版面配置區 2">
            <a:extLst>
              <a:ext uri="{FF2B5EF4-FFF2-40B4-BE49-F238E27FC236}">
                <a16:creationId xmlns:a16="http://schemas.microsoft.com/office/drawing/2014/main" id="{2EC2A5F1-DD59-92D2-A9FD-DB28D279D6EF}"/>
              </a:ext>
            </a:extLst>
          </p:cNvPr>
          <p:cNvSpPr>
            <a:spLocks noGrp="1"/>
          </p:cNvSpPr>
          <p:nvPr>
            <p:ph idx="1"/>
          </p:nvPr>
        </p:nvSpPr>
        <p:spPr/>
        <p:txBody>
          <a:bodyPr/>
          <a:lstStyle/>
          <a:p>
            <a:r>
              <a:rPr kumimoji="1" lang="zh-TW" altLang="en-US" dirty="0"/>
              <a:t>手持ち装置：許容遅延が短い</a:t>
            </a:r>
            <a:endParaRPr kumimoji="1" lang="en-US" altLang="zh-TW" dirty="0"/>
          </a:p>
          <a:p>
            <a:pPr lvl="1"/>
            <a:r>
              <a:rPr lang="zh-TW" altLang="en-US" dirty="0"/>
              <a:t>例：発声支援装置、コナンの蝶ネクタイ変声器</a:t>
            </a:r>
            <a:endParaRPr lang="en-US" altLang="zh-TW" dirty="0"/>
          </a:p>
          <a:p>
            <a:pPr lvl="1"/>
            <a:r>
              <a:rPr kumimoji="1" lang="zh-TW" altLang="en-US" dirty="0"/>
              <a:t>遅延が長いと：喋りつらくなる</a:t>
            </a:r>
            <a:endParaRPr kumimoji="1" lang="en-US" altLang="zh-TW" dirty="0"/>
          </a:p>
          <a:p>
            <a:pPr lvl="1"/>
            <a:r>
              <a:rPr lang="en-US" altLang="zh-TW" dirty="0"/>
              <a:t>0.1</a:t>
            </a:r>
            <a:r>
              <a:rPr lang="zh-TW" altLang="en-US" dirty="0"/>
              <a:t>秒以下に抑えたい</a:t>
            </a:r>
            <a:endParaRPr lang="en-US" altLang="zh-TW" dirty="0"/>
          </a:p>
          <a:p>
            <a:r>
              <a:rPr kumimoji="1" lang="zh-TW" altLang="en-US" dirty="0"/>
              <a:t>「通信」の場合は若干の遅延が許せる</a:t>
            </a:r>
            <a:endParaRPr kumimoji="1" lang="en-US" altLang="zh-TW" dirty="0"/>
          </a:p>
          <a:p>
            <a:pPr lvl="1"/>
            <a:r>
              <a:rPr lang="zh-TW" altLang="en-US" dirty="0"/>
              <a:t>例：</a:t>
            </a:r>
            <a:r>
              <a:rPr lang="en-US" altLang="zh-TW" dirty="0" err="1"/>
              <a:t>Vtuber</a:t>
            </a:r>
            <a:r>
              <a:rPr lang="zh-TW" altLang="en-US" dirty="0"/>
              <a:t>、コールセンターでのアクセント変換</a:t>
            </a:r>
            <a:endParaRPr kumimoji="1" lang="zh-TW" altLang="en-US" dirty="0"/>
          </a:p>
        </p:txBody>
      </p:sp>
      <p:sp>
        <p:nvSpPr>
          <p:cNvPr id="4" name="文字版面配置區 3">
            <a:extLst>
              <a:ext uri="{FF2B5EF4-FFF2-40B4-BE49-F238E27FC236}">
                <a16:creationId xmlns:a16="http://schemas.microsoft.com/office/drawing/2014/main" id="{B6B09575-A1E2-52BE-7A48-76ECEFDB74EE}"/>
              </a:ext>
            </a:extLst>
          </p:cNvPr>
          <p:cNvSpPr>
            <a:spLocks noGrp="1"/>
          </p:cNvSpPr>
          <p:nvPr>
            <p:ph type="body" sz="quarter" idx="11"/>
          </p:nvPr>
        </p:nvSpPr>
        <p:spPr/>
        <p:txBody>
          <a:bodyPr>
            <a:normAutofit fontScale="92500" lnSpcReduction="20000"/>
          </a:bodyPr>
          <a:lstStyle/>
          <a:p>
            <a:r>
              <a:rPr lang="zh-TW" altLang="en-US" dirty="0"/>
              <a:t>低遅延・</a:t>
            </a:r>
            <a:r>
              <a:rPr lang="ja-JP" altLang="en-US"/>
              <a:t>リアルタイム</a:t>
            </a:r>
            <a:r>
              <a:rPr lang="zh-TW" altLang="en-US" dirty="0"/>
              <a:t>処理</a:t>
            </a:r>
          </a:p>
        </p:txBody>
      </p:sp>
      <p:sp>
        <p:nvSpPr>
          <p:cNvPr id="5" name="テキスト ボックス 33">
            <a:extLst>
              <a:ext uri="{FF2B5EF4-FFF2-40B4-BE49-F238E27FC236}">
                <a16:creationId xmlns:a16="http://schemas.microsoft.com/office/drawing/2014/main" id="{E9B1D660-A7A8-8300-3213-A770BFA70CA4}"/>
              </a:ext>
            </a:extLst>
          </p:cNvPr>
          <p:cNvSpPr txBox="1"/>
          <p:nvPr/>
        </p:nvSpPr>
        <p:spPr>
          <a:xfrm>
            <a:off x="3927522" y="5380336"/>
            <a:ext cx="4021504" cy="461665"/>
          </a:xfrm>
          <a:prstGeom prst="rect">
            <a:avLst/>
          </a:prstGeom>
          <a:solidFill>
            <a:srgbClr val="C03835"/>
          </a:solidFill>
        </p:spPr>
        <p:txBody>
          <a:bodyPr wrap="square">
            <a:spAutoFit/>
          </a:bodyPr>
          <a:lstStyle/>
          <a:p>
            <a:pPr algn="ctr"/>
            <a:r>
              <a:rPr lang="zh-TW" altLang="en-US" sz="2400" b="1" dirty="0">
                <a:solidFill>
                  <a:schemeClr val="bg1"/>
                </a:solidFill>
                <a:latin typeface="游ゴシック" panose="020B0400000000000000" pitchFamily="50" charset="-128"/>
                <a:ea typeface="游ゴシック" panose="020B0400000000000000" pitchFamily="50" charset="-128"/>
              </a:rPr>
              <a:t>アプリケーション次第！</a:t>
            </a:r>
            <a:endParaRPr lang="en-US" altLang="ja-JP" sz="2400" b="1"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839049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FD98EC-8D25-482F-8132-04421A268D61}"/>
              </a:ext>
            </a:extLst>
          </p:cNvPr>
          <p:cNvSpPr>
            <a:spLocks noGrp="1"/>
          </p:cNvSpPr>
          <p:nvPr>
            <p:ph type="title"/>
          </p:nvPr>
        </p:nvSpPr>
        <p:spPr/>
        <p:txBody>
          <a:bodyPr/>
          <a:lstStyle/>
          <a:p>
            <a:r>
              <a:rPr kumimoji="1" lang="zh-TW" altLang="en-US" dirty="0"/>
              <a:t>音声変換（</a:t>
            </a:r>
            <a:r>
              <a:rPr kumimoji="1" lang="en-US" altLang="zh-TW" dirty="0"/>
              <a:t>voice conversion; VC</a:t>
            </a:r>
            <a:r>
              <a:rPr lang="zh-TW" altLang="en-US" dirty="0"/>
              <a:t>）とは？</a:t>
            </a:r>
            <a:endParaRPr kumimoji="1" lang="ja-JP" altLang="en-US" dirty="0"/>
          </a:p>
        </p:txBody>
      </p:sp>
      <p:sp>
        <p:nvSpPr>
          <p:cNvPr id="3" name="コンテンツ プレースホルダー 2">
            <a:extLst>
              <a:ext uri="{FF2B5EF4-FFF2-40B4-BE49-F238E27FC236}">
                <a16:creationId xmlns:a16="http://schemas.microsoft.com/office/drawing/2014/main" id="{51CDB890-8D30-437B-8CC3-08166F8C7210}"/>
              </a:ext>
            </a:extLst>
          </p:cNvPr>
          <p:cNvSpPr>
            <a:spLocks noGrp="1"/>
          </p:cNvSpPr>
          <p:nvPr>
            <p:ph idx="1"/>
          </p:nvPr>
        </p:nvSpPr>
        <p:spPr/>
        <p:txBody>
          <a:bodyPr/>
          <a:lstStyle/>
          <a:p>
            <a:r>
              <a:rPr kumimoji="1" lang="zh-TW" altLang="en-US" dirty="0"/>
              <a:t>定義</a:t>
            </a:r>
            <a:r>
              <a:rPr kumimoji="1" lang="en" altLang="ja-JP" dirty="0"/>
              <a:t>:</a:t>
            </a:r>
            <a:br>
              <a:rPr kumimoji="1" lang="en" altLang="ja-JP" dirty="0"/>
            </a:br>
            <a:r>
              <a:rPr lang="zh-TW" altLang="en-US" sz="2400" dirty="0"/>
              <a:t>入力音声</a:t>
            </a:r>
            <a:r>
              <a:rPr lang="ja-JP" altLang="en-US" sz="2400"/>
              <a:t>に</a:t>
            </a:r>
            <a:r>
              <a:rPr lang="zh-TW" altLang="en-US" sz="2400" dirty="0"/>
              <a:t>対</a:t>
            </a:r>
            <a:r>
              <a:rPr lang="ja-JP" altLang="en-US" sz="2400"/>
              <a:t>して，</a:t>
            </a:r>
            <a:r>
              <a:rPr lang="zh-TW" altLang="en-US" sz="2400" dirty="0"/>
              <a:t>言語情報</a:t>
            </a:r>
            <a:r>
              <a:rPr lang="ja-JP" altLang="en-US" sz="2400"/>
              <a:t>を</a:t>
            </a:r>
            <a:r>
              <a:rPr lang="zh-TW" altLang="en-US" sz="2400" dirty="0"/>
              <a:t>保持</a:t>
            </a:r>
            <a:r>
              <a:rPr lang="ja-JP" altLang="en-US" sz="2400"/>
              <a:t>したまま，</a:t>
            </a:r>
            <a:r>
              <a:rPr lang="zh-TW" altLang="en-US" sz="2400" u="sng" dirty="0"/>
              <a:t>他</a:t>
            </a:r>
            <a:r>
              <a:rPr lang="ja-JP" altLang="en-US" sz="2400" u="sng"/>
              <a:t>の</a:t>
            </a:r>
            <a:r>
              <a:rPr lang="zh-TW" altLang="en-US" sz="2400" u="sng" dirty="0"/>
              <a:t>所望</a:t>
            </a:r>
            <a:r>
              <a:rPr lang="ja-JP" altLang="en-US" sz="2400" u="sng"/>
              <a:t>の</a:t>
            </a:r>
            <a:r>
              <a:rPr lang="zh-TW" altLang="en-US" sz="2400" u="sng" dirty="0"/>
              <a:t>情報</a:t>
            </a:r>
            <a:r>
              <a:rPr lang="ja-JP" altLang="en-US" sz="2400"/>
              <a:t>を</a:t>
            </a:r>
            <a:r>
              <a:rPr lang="zh-TW" altLang="en-US" sz="2400" dirty="0"/>
              <a:t>自在</a:t>
            </a:r>
            <a:r>
              <a:rPr lang="ja-JP" altLang="en-US" sz="2400"/>
              <a:t>に</a:t>
            </a:r>
            <a:r>
              <a:rPr lang="zh-TW" altLang="en-US" sz="2400" dirty="0"/>
              <a:t>変換</a:t>
            </a:r>
            <a:r>
              <a:rPr lang="ja-JP" altLang="en-US" sz="2400"/>
              <a:t>する</a:t>
            </a:r>
            <a:r>
              <a:rPr lang="zh-TW" altLang="en-US" sz="2400" dirty="0"/>
              <a:t>加工処理技術</a:t>
            </a:r>
            <a:endParaRPr lang="en-US" altLang="zh-TW" sz="2400" dirty="0"/>
          </a:p>
          <a:p>
            <a:pPr lvl="1"/>
            <a:r>
              <a:rPr lang="zh-TW" altLang="en-US" dirty="0"/>
              <a:t>誰</a:t>
            </a:r>
            <a:r>
              <a:rPr lang="ja-JP" altLang="en-US"/>
              <a:t>が</a:t>
            </a:r>
            <a:r>
              <a:rPr lang="zh-TW" altLang="en-US" dirty="0"/>
              <a:t>話</a:t>
            </a:r>
            <a:r>
              <a:rPr lang="ja-JP" altLang="en-US"/>
              <a:t>しているのか，どこで</a:t>
            </a:r>
            <a:r>
              <a:rPr lang="zh-TW" altLang="en-US" dirty="0"/>
              <a:t>話</a:t>
            </a:r>
            <a:r>
              <a:rPr lang="ja-JP" altLang="en-US"/>
              <a:t>しているのか，どのように</a:t>
            </a:r>
            <a:r>
              <a:rPr lang="zh-TW" altLang="en-US" dirty="0"/>
              <a:t>話</a:t>
            </a:r>
            <a:r>
              <a:rPr lang="ja-JP" altLang="en-US"/>
              <a:t>しているのか</a:t>
            </a:r>
            <a:endParaRPr lang="en" altLang="ja-JP" dirty="0"/>
          </a:p>
          <a:p>
            <a:pPr lvl="1"/>
            <a:endParaRPr kumimoji="1" lang="en" altLang="ja-JP" dirty="0"/>
          </a:p>
          <a:p>
            <a:pPr lvl="1"/>
            <a:endParaRPr lang="en" altLang="ja-JP" dirty="0"/>
          </a:p>
          <a:p>
            <a:pPr lvl="1"/>
            <a:endParaRPr kumimoji="1" lang="en" altLang="ja-JP" dirty="0"/>
          </a:p>
          <a:p>
            <a:r>
              <a:rPr lang="zh-TW" altLang="en-US" dirty="0"/>
              <a:t>「</a:t>
            </a:r>
            <a:r>
              <a:rPr lang="en-US" altLang="zh-TW" dirty="0"/>
              <a:t>VC</a:t>
            </a:r>
            <a:r>
              <a:rPr lang="zh-TW" altLang="en-US" dirty="0"/>
              <a:t>＝話者変換」：一般的な認識</a:t>
            </a:r>
            <a:endParaRPr kumimoji="1" lang="en" altLang="ja-JP" dirty="0"/>
          </a:p>
          <a:p>
            <a:pPr lvl="1"/>
            <a:r>
              <a:rPr lang="zh-TW" altLang="en-US" dirty="0"/>
              <a:t>入力話者から</a:t>
            </a:r>
            <a:r>
              <a:rPr kumimoji="1" lang="zh-TW" altLang="en-US" dirty="0"/>
              <a:t>目標話者への変換</a:t>
            </a:r>
            <a:endParaRPr kumimoji="1" lang="en-US" altLang="zh-TW" dirty="0"/>
          </a:p>
          <a:p>
            <a:pPr lvl="1"/>
            <a:r>
              <a:rPr kumimoji="1" lang="zh-TW" altLang="en-US" dirty="0"/>
              <a:t>例：名探偵</a:t>
            </a:r>
            <a:r>
              <a:rPr lang="zh-TW" altLang="en-US" dirty="0"/>
              <a:t>コナンの蝶</a:t>
            </a:r>
            <a:r>
              <a:rPr lang="ja-JP" altLang="en-US"/>
              <a:t>ネクタイ</a:t>
            </a:r>
            <a:r>
              <a:rPr lang="zh-TW" altLang="en-US" dirty="0"/>
              <a:t>型変声機</a:t>
            </a:r>
            <a:endParaRPr kumimoji="1" lang="en" altLang="ja-JP" dirty="0"/>
          </a:p>
        </p:txBody>
      </p:sp>
      <p:sp>
        <p:nvSpPr>
          <p:cNvPr id="4" name="テキスト プレースホルダー 3">
            <a:extLst>
              <a:ext uri="{FF2B5EF4-FFF2-40B4-BE49-F238E27FC236}">
                <a16:creationId xmlns:a16="http://schemas.microsoft.com/office/drawing/2014/main" id="{7573968E-BF17-4017-AA59-5326CD607CE0}"/>
              </a:ext>
            </a:extLst>
          </p:cNvPr>
          <p:cNvSpPr>
            <a:spLocks noGrp="1"/>
          </p:cNvSpPr>
          <p:nvPr>
            <p:ph type="body" sz="quarter" idx="11"/>
          </p:nvPr>
        </p:nvSpPr>
        <p:spPr/>
        <p:txBody>
          <a:bodyPr>
            <a:normAutofit fontScale="92500" lnSpcReduction="20000"/>
          </a:bodyPr>
          <a:lstStyle/>
          <a:p>
            <a:r>
              <a:rPr kumimoji="1" lang="zh-TW" altLang="en-US" dirty="0"/>
              <a:t>音声変換</a:t>
            </a:r>
            <a:r>
              <a:rPr kumimoji="1" lang="ja-JP" altLang="en-US"/>
              <a:t>とは？なんで</a:t>
            </a:r>
            <a:r>
              <a:rPr kumimoji="1" lang="zh-TW" altLang="en-US" dirty="0"/>
              <a:t>必要？</a:t>
            </a:r>
          </a:p>
        </p:txBody>
      </p:sp>
      <p:pic>
        <p:nvPicPr>
          <p:cNvPr id="29" name="圖片 28">
            <a:extLst>
              <a:ext uri="{FF2B5EF4-FFF2-40B4-BE49-F238E27FC236}">
                <a16:creationId xmlns:a16="http://schemas.microsoft.com/office/drawing/2014/main" id="{BE220EE9-8F76-41F6-D0EF-4C2A84EF5B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4858" y="3811337"/>
            <a:ext cx="4802284" cy="1249059"/>
          </a:xfrm>
          <a:prstGeom prst="rect">
            <a:avLst/>
          </a:prstGeom>
        </p:spPr>
      </p:pic>
      <p:sp>
        <p:nvSpPr>
          <p:cNvPr id="5" name="テキスト ボックス 33">
            <a:extLst>
              <a:ext uri="{FF2B5EF4-FFF2-40B4-BE49-F238E27FC236}">
                <a16:creationId xmlns:a16="http://schemas.microsoft.com/office/drawing/2014/main" id="{33336993-97A2-A25F-6ED4-DAAC02893106}"/>
              </a:ext>
            </a:extLst>
          </p:cNvPr>
          <p:cNvSpPr txBox="1"/>
          <p:nvPr/>
        </p:nvSpPr>
        <p:spPr>
          <a:xfrm>
            <a:off x="6978771" y="1954158"/>
            <a:ext cx="4687204" cy="307777"/>
          </a:xfrm>
          <a:prstGeom prst="rect">
            <a:avLst/>
          </a:prstGeom>
          <a:solidFill>
            <a:srgbClr val="3E9288"/>
          </a:solidFill>
        </p:spPr>
        <p:txBody>
          <a:bodyPr wrap="square">
            <a:spAutoFit/>
          </a:bodyPr>
          <a:lstStyle/>
          <a:p>
            <a:pPr algn="ctr"/>
            <a:r>
              <a:rPr lang="zh-TW" altLang="en-US" sz="1400" b="1" dirty="0">
                <a:solidFill>
                  <a:schemeClr val="bg1"/>
                </a:solidFill>
                <a:latin typeface="游ゴシック" panose="020B0400000000000000" pitchFamily="50" charset="-128"/>
                <a:ea typeface="游ゴシック" panose="020B0400000000000000" pitchFamily="50" charset="-128"/>
              </a:rPr>
              <a:t>「声質変換」という用語は個人的にあまり好きじゃない</a:t>
            </a:r>
            <a:endParaRPr lang="en-US" altLang="zh-TW" sz="1400" b="1" dirty="0">
              <a:solidFill>
                <a:schemeClr val="bg1"/>
              </a:solidFill>
              <a:latin typeface="游ゴシック" panose="020B0400000000000000" pitchFamily="50" charset="-128"/>
              <a:ea typeface="游ゴシック" panose="020B0400000000000000" pitchFamily="50" charset="-128"/>
            </a:endParaRPr>
          </a:p>
        </p:txBody>
      </p:sp>
      <p:cxnSp>
        <p:nvCxnSpPr>
          <p:cNvPr id="7" name="直線箭頭接點 6">
            <a:extLst>
              <a:ext uri="{FF2B5EF4-FFF2-40B4-BE49-F238E27FC236}">
                <a16:creationId xmlns:a16="http://schemas.microsoft.com/office/drawing/2014/main" id="{EB1CEE67-6B8E-FDDC-9B2E-422D8EB00B54}"/>
              </a:ext>
            </a:extLst>
          </p:cNvPr>
          <p:cNvCxnSpPr/>
          <p:nvPr/>
        </p:nvCxnSpPr>
        <p:spPr>
          <a:xfrm>
            <a:off x="2514600" y="3811337"/>
            <a:ext cx="0" cy="12490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17D32CE-8FD6-41F0-C746-9076C7EEC64C}"/>
              </a:ext>
            </a:extLst>
          </p:cNvPr>
          <p:cNvSpPr>
            <a:spLocks noGrp="1"/>
          </p:cNvSpPr>
          <p:nvPr>
            <p:ph type="title"/>
          </p:nvPr>
        </p:nvSpPr>
        <p:spPr/>
        <p:txBody>
          <a:bodyPr/>
          <a:lstStyle/>
          <a:p>
            <a:r>
              <a:rPr lang="en-US" altLang="zh-TW" dirty="0"/>
              <a:t>Outline</a:t>
            </a:r>
            <a:endParaRPr kumimoji="1" lang="zh-TW" altLang="en-US" dirty="0"/>
          </a:p>
        </p:txBody>
      </p:sp>
      <p:sp>
        <p:nvSpPr>
          <p:cNvPr id="3" name="內容版面配置區 2">
            <a:extLst>
              <a:ext uri="{FF2B5EF4-FFF2-40B4-BE49-F238E27FC236}">
                <a16:creationId xmlns:a16="http://schemas.microsoft.com/office/drawing/2014/main" id="{D8B3C97E-8C83-FA91-FE87-D0D55B958BC7}"/>
              </a:ext>
            </a:extLst>
          </p:cNvPr>
          <p:cNvSpPr>
            <a:spLocks noGrp="1"/>
          </p:cNvSpPr>
          <p:nvPr>
            <p:ph idx="1"/>
          </p:nvPr>
        </p:nvSpPr>
        <p:spPr/>
        <p:txBody>
          <a:bodyPr>
            <a:normAutofit/>
          </a:bodyPr>
          <a:lstStyle/>
          <a:p>
            <a:r>
              <a:rPr lang="zh-TW" altLang="en-US" dirty="0">
                <a:solidFill>
                  <a:schemeClr val="bg1">
                    <a:lumMod val="90000"/>
                  </a:schemeClr>
                </a:solidFill>
              </a:rPr>
              <a:t>音声変換：基礎</a:t>
            </a:r>
            <a:endParaRPr lang="en-US" altLang="zh-TW" dirty="0">
              <a:solidFill>
                <a:schemeClr val="bg1">
                  <a:lumMod val="90000"/>
                </a:schemeClr>
              </a:solidFill>
            </a:endParaRPr>
          </a:p>
          <a:p>
            <a:pPr lvl="1"/>
            <a:r>
              <a:rPr kumimoji="1" lang="zh-TW" altLang="en-US" dirty="0">
                <a:solidFill>
                  <a:schemeClr val="bg1">
                    <a:lumMod val="90000"/>
                  </a:schemeClr>
                </a:solidFill>
              </a:rPr>
              <a:t>音声変換とは？なんで必要？</a:t>
            </a:r>
            <a:endParaRPr kumimoji="1" lang="en-US" altLang="zh-TW" dirty="0">
              <a:solidFill>
                <a:schemeClr val="bg1">
                  <a:lumMod val="90000"/>
                </a:schemeClr>
              </a:solidFill>
            </a:endParaRPr>
          </a:p>
          <a:p>
            <a:pPr lvl="1"/>
            <a:r>
              <a:rPr lang="zh-TW" altLang="en-US" dirty="0">
                <a:solidFill>
                  <a:schemeClr val="bg1">
                    <a:lumMod val="90000"/>
                  </a:schemeClr>
                </a:solidFill>
              </a:rPr>
              <a:t>基本的な仕組み</a:t>
            </a:r>
            <a:endParaRPr lang="en-US" altLang="zh-TW" dirty="0">
              <a:solidFill>
                <a:schemeClr val="bg1">
                  <a:lumMod val="90000"/>
                </a:schemeClr>
              </a:solidFill>
            </a:endParaRPr>
          </a:p>
          <a:p>
            <a:r>
              <a:rPr lang="zh-TW" altLang="en-US" dirty="0">
                <a:solidFill>
                  <a:schemeClr val="bg1">
                    <a:lumMod val="90000"/>
                  </a:schemeClr>
                </a:solidFill>
              </a:rPr>
              <a:t>音声変換：深層学習による進展</a:t>
            </a:r>
            <a:endParaRPr lang="en-US" altLang="zh-TW" dirty="0">
              <a:solidFill>
                <a:schemeClr val="bg1">
                  <a:lumMod val="90000"/>
                </a:schemeClr>
              </a:solidFill>
            </a:endParaRPr>
          </a:p>
          <a:p>
            <a:pPr lvl="1"/>
            <a:r>
              <a:rPr lang="zh-TW" altLang="en-US" dirty="0">
                <a:solidFill>
                  <a:schemeClr val="bg1">
                    <a:lumMod val="90000"/>
                  </a:schemeClr>
                </a:solidFill>
              </a:rPr>
              <a:t>進化したモデル</a:t>
            </a:r>
            <a:endParaRPr lang="en-US" altLang="zh-TW" dirty="0">
              <a:solidFill>
                <a:schemeClr val="bg1">
                  <a:lumMod val="90000"/>
                </a:schemeClr>
              </a:solidFill>
            </a:endParaRPr>
          </a:p>
          <a:p>
            <a:pPr lvl="1"/>
            <a:r>
              <a:rPr lang="zh-TW" altLang="en-US" dirty="0">
                <a:solidFill>
                  <a:schemeClr val="bg1">
                    <a:lumMod val="90000"/>
                  </a:schemeClr>
                </a:solidFill>
              </a:rPr>
              <a:t>進化した特徴表現</a:t>
            </a:r>
            <a:endParaRPr lang="en-US" altLang="zh-TW" dirty="0">
              <a:solidFill>
                <a:schemeClr val="bg1">
                  <a:lumMod val="90000"/>
                </a:schemeClr>
              </a:solidFill>
            </a:endParaRPr>
          </a:p>
          <a:p>
            <a:r>
              <a:rPr lang="zh-TW" altLang="en-US" dirty="0"/>
              <a:t>音声変換：今後の課題</a:t>
            </a:r>
            <a:endParaRPr lang="en-US" altLang="zh-TW" dirty="0"/>
          </a:p>
          <a:p>
            <a:pPr lvl="1"/>
            <a:r>
              <a:rPr lang="zh-TW" altLang="en-US" dirty="0">
                <a:solidFill>
                  <a:schemeClr val="bg1">
                    <a:lumMod val="90000"/>
                  </a:schemeClr>
                </a:solidFill>
              </a:rPr>
              <a:t>低遅延・リアルタイム処理</a:t>
            </a:r>
            <a:endParaRPr lang="en-US" altLang="zh-TW" dirty="0">
              <a:solidFill>
                <a:schemeClr val="bg1">
                  <a:lumMod val="90000"/>
                </a:schemeClr>
              </a:solidFill>
            </a:endParaRPr>
          </a:p>
          <a:p>
            <a:pPr lvl="1"/>
            <a:r>
              <a:rPr lang="zh-TW" altLang="en-US" dirty="0"/>
              <a:t>「普通」の音声変換をやめるぞ</a:t>
            </a:r>
            <a:endParaRPr lang="en-US" altLang="zh-TW" dirty="0"/>
          </a:p>
        </p:txBody>
      </p:sp>
      <p:sp>
        <p:nvSpPr>
          <p:cNvPr id="4" name="文字版面配置區 3">
            <a:extLst>
              <a:ext uri="{FF2B5EF4-FFF2-40B4-BE49-F238E27FC236}">
                <a16:creationId xmlns:a16="http://schemas.microsoft.com/office/drawing/2014/main" id="{2C2DD973-D2E2-CFF3-E6FD-B2A03EE8EFCD}"/>
              </a:ext>
            </a:extLst>
          </p:cNvPr>
          <p:cNvSpPr>
            <a:spLocks noGrp="1"/>
          </p:cNvSpPr>
          <p:nvPr>
            <p:ph type="body" sz="quarter" idx="11"/>
          </p:nvPr>
        </p:nvSpPr>
        <p:spPr/>
        <p:txBody>
          <a:bodyPr>
            <a:normAutofit fontScale="92500" lnSpcReduction="20000"/>
          </a:bodyPr>
          <a:lstStyle/>
          <a:p>
            <a:r>
              <a:rPr lang="en-US" altLang="zh-TW" sz="2800" dirty="0"/>
              <a:t>2024/10/22 SP/SLP talk </a:t>
            </a:r>
            <a:endParaRPr lang="ja-JP" altLang="en-US" sz="2800"/>
          </a:p>
        </p:txBody>
      </p:sp>
    </p:spTree>
    <p:extLst>
      <p:ext uri="{BB962C8B-B14F-4D97-AF65-F5344CB8AC3E}">
        <p14:creationId xmlns:p14="http://schemas.microsoft.com/office/powerpoint/2010/main" val="34363501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CA96E9B-4B47-C010-ABAC-16F849606587}"/>
              </a:ext>
            </a:extLst>
          </p:cNvPr>
          <p:cNvSpPr>
            <a:spLocks noGrp="1"/>
          </p:cNvSpPr>
          <p:nvPr>
            <p:ph type="title"/>
          </p:nvPr>
        </p:nvSpPr>
        <p:spPr/>
        <p:txBody>
          <a:bodyPr/>
          <a:lstStyle/>
          <a:p>
            <a:r>
              <a:rPr lang="zh-TW" altLang="en-US" dirty="0"/>
              <a:t>例</a:t>
            </a:r>
            <a:r>
              <a:rPr kumimoji="1" lang="en-US" altLang="zh-TW" dirty="0"/>
              <a:t>1</a:t>
            </a:r>
            <a:r>
              <a:rPr lang="zh-TW" altLang="en-US" dirty="0"/>
              <a:t>：実環境での音声変換</a:t>
            </a:r>
            <a:endParaRPr kumimoji="1" lang="zh-TW" altLang="en-US" dirty="0"/>
          </a:p>
        </p:txBody>
      </p:sp>
      <p:sp>
        <p:nvSpPr>
          <p:cNvPr id="3" name="內容版面配置區 2">
            <a:extLst>
              <a:ext uri="{FF2B5EF4-FFF2-40B4-BE49-F238E27FC236}">
                <a16:creationId xmlns:a16="http://schemas.microsoft.com/office/drawing/2014/main" id="{5A532CDA-0F0E-E0B0-52B5-1615453EDDC4}"/>
              </a:ext>
            </a:extLst>
          </p:cNvPr>
          <p:cNvSpPr>
            <a:spLocks noGrp="1"/>
          </p:cNvSpPr>
          <p:nvPr>
            <p:ph idx="1"/>
          </p:nvPr>
        </p:nvSpPr>
        <p:spPr/>
        <p:txBody>
          <a:bodyPr/>
          <a:lstStyle/>
          <a:p>
            <a:r>
              <a:rPr kumimoji="1" lang="zh-TW" altLang="en-US" dirty="0"/>
              <a:t>ノイズ、音楽</a:t>
            </a:r>
            <a:r>
              <a:rPr kumimoji="1" lang="en-US" altLang="zh-TW" dirty="0"/>
              <a:t>…</a:t>
            </a:r>
            <a:r>
              <a:rPr kumimoji="1" lang="zh-TW" altLang="en-US" dirty="0"/>
              <a:t>などの環境で変換したい</a:t>
            </a:r>
            <a:endParaRPr kumimoji="1" lang="en-US" altLang="zh-TW" dirty="0"/>
          </a:p>
          <a:p>
            <a:pPr lvl="1"/>
            <a:r>
              <a:rPr kumimoji="1" lang="zh-TW" altLang="en-US" dirty="0"/>
              <a:t>例：吹き替え</a:t>
            </a:r>
            <a:endParaRPr kumimoji="1" lang="en-US" altLang="zh-TW" dirty="0"/>
          </a:p>
          <a:p>
            <a:pPr lvl="1"/>
            <a:endParaRPr lang="en-US" altLang="zh-TW" dirty="0"/>
          </a:p>
          <a:p>
            <a:pPr lvl="1"/>
            <a:endParaRPr kumimoji="1" lang="en-US" altLang="zh-TW" dirty="0"/>
          </a:p>
          <a:p>
            <a:pPr lvl="1"/>
            <a:endParaRPr lang="en-US" altLang="zh-TW" dirty="0"/>
          </a:p>
          <a:p>
            <a:pPr marL="457200" lvl="1" indent="0">
              <a:buNone/>
            </a:pPr>
            <a:endParaRPr lang="en-US" altLang="zh-TW" dirty="0"/>
          </a:p>
          <a:p>
            <a:r>
              <a:rPr kumimoji="1" lang="zh-TW" altLang="en-US" dirty="0"/>
              <a:t>ナイーブな手法：音源分離と音声変換のキャスケード</a:t>
            </a:r>
            <a:endParaRPr kumimoji="1" lang="en-US" altLang="zh-TW" dirty="0"/>
          </a:p>
        </p:txBody>
      </p:sp>
      <p:sp>
        <p:nvSpPr>
          <p:cNvPr id="4" name="文字版面配置區 3">
            <a:extLst>
              <a:ext uri="{FF2B5EF4-FFF2-40B4-BE49-F238E27FC236}">
                <a16:creationId xmlns:a16="http://schemas.microsoft.com/office/drawing/2014/main" id="{3154169A-4D30-F767-FD17-FEDE355DB033}"/>
              </a:ext>
            </a:extLst>
          </p:cNvPr>
          <p:cNvSpPr>
            <a:spLocks noGrp="1"/>
          </p:cNvSpPr>
          <p:nvPr>
            <p:ph type="body" sz="quarter" idx="11"/>
          </p:nvPr>
        </p:nvSpPr>
        <p:spPr/>
        <p:txBody>
          <a:bodyPr>
            <a:normAutofit fontScale="92500" lnSpcReduction="20000"/>
          </a:bodyPr>
          <a:lstStyle/>
          <a:p>
            <a:r>
              <a:rPr lang="zh-TW" altLang="en-US" dirty="0"/>
              <a:t>「普通」</a:t>
            </a:r>
            <a:r>
              <a:rPr lang="ja-JP" altLang="en-US"/>
              <a:t>の</a:t>
            </a:r>
            <a:r>
              <a:rPr lang="zh-TW" altLang="en-US" dirty="0"/>
              <a:t>音声変換</a:t>
            </a:r>
            <a:r>
              <a:rPr lang="ja-JP" altLang="en-US"/>
              <a:t>をやめるぞ</a:t>
            </a:r>
          </a:p>
        </p:txBody>
      </p:sp>
      <p:sp>
        <p:nvSpPr>
          <p:cNvPr id="5" name="文字方塊 4">
            <a:extLst>
              <a:ext uri="{FF2B5EF4-FFF2-40B4-BE49-F238E27FC236}">
                <a16:creationId xmlns:a16="http://schemas.microsoft.com/office/drawing/2014/main" id="{0516B741-4FD4-69C0-FEBB-EA388A3584B7}"/>
              </a:ext>
            </a:extLst>
          </p:cNvPr>
          <p:cNvSpPr txBox="1"/>
          <p:nvPr/>
        </p:nvSpPr>
        <p:spPr>
          <a:xfrm>
            <a:off x="10577208" y="2805746"/>
            <a:ext cx="1204176" cy="369332"/>
          </a:xfrm>
          <a:prstGeom prst="rect">
            <a:avLst/>
          </a:prstGeom>
          <a:noFill/>
        </p:spPr>
        <p:txBody>
          <a:bodyPr wrap="none" rtlCol="0">
            <a:spAutoFit/>
          </a:bodyPr>
          <a:lstStyle/>
          <a:p>
            <a:pPr algn="r"/>
            <a:r>
              <a:rPr lang="en-US" altLang="zh-TW" sz="1800" dirty="0"/>
              <a:t>[Yao+ ‘23]</a:t>
            </a:r>
            <a:endParaRPr kumimoji="1" lang="zh-TW" altLang="en-US" dirty="0"/>
          </a:p>
        </p:txBody>
      </p:sp>
      <p:pic>
        <p:nvPicPr>
          <p:cNvPr id="6" name="source">
            <a:hlinkClick r:id="" action="ppaction://media"/>
            <a:extLst>
              <a:ext uri="{FF2B5EF4-FFF2-40B4-BE49-F238E27FC236}">
                <a16:creationId xmlns:a16="http://schemas.microsoft.com/office/drawing/2014/main" id="{F006F1B2-3733-3F61-7076-35BDD7A63B9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11961" y="2979977"/>
            <a:ext cx="3068126" cy="1725821"/>
          </a:xfrm>
          <a:prstGeom prst="rect">
            <a:avLst/>
          </a:prstGeom>
        </p:spPr>
      </p:pic>
      <p:pic>
        <p:nvPicPr>
          <p:cNvPr id="7" name="male">
            <a:hlinkClick r:id="" action="ppaction://media"/>
            <a:extLst>
              <a:ext uri="{FF2B5EF4-FFF2-40B4-BE49-F238E27FC236}">
                <a16:creationId xmlns:a16="http://schemas.microsoft.com/office/drawing/2014/main" id="{C7FD7E74-042C-4DE5-326C-76013BDE62F8}"/>
              </a:ext>
            </a:extLst>
          </p:cNvPr>
          <p:cNvPicPr>
            <a:picLocks noChangeAspect="1"/>
          </p:cNvPicPr>
          <p:nvPr>
            <a:videoFile r:link="rId4"/>
            <p:extLst>
              <p:ext uri="{DAA4B4D4-6D71-4841-9C94-3DE7FCFB9230}">
                <p14:media xmlns:p14="http://schemas.microsoft.com/office/powerpoint/2010/main" r:embed="rId3"/>
              </p:ext>
            </p:extLst>
          </p:nvPr>
        </p:nvPicPr>
        <p:blipFill>
          <a:blip r:embed="rId6"/>
          <a:stretch>
            <a:fillRect/>
          </a:stretch>
        </p:blipFill>
        <p:spPr>
          <a:xfrm>
            <a:off x="6411914" y="2979977"/>
            <a:ext cx="3068126" cy="1725821"/>
          </a:xfrm>
          <a:prstGeom prst="rect">
            <a:avLst/>
          </a:prstGeom>
        </p:spPr>
      </p:pic>
      <p:sp>
        <p:nvSpPr>
          <p:cNvPr id="8" name="文字方塊 7">
            <a:extLst>
              <a:ext uri="{FF2B5EF4-FFF2-40B4-BE49-F238E27FC236}">
                <a16:creationId xmlns:a16="http://schemas.microsoft.com/office/drawing/2014/main" id="{629A31B9-5595-4563-4072-0CCC1BD21B84}"/>
              </a:ext>
            </a:extLst>
          </p:cNvPr>
          <p:cNvSpPr txBox="1"/>
          <p:nvPr/>
        </p:nvSpPr>
        <p:spPr>
          <a:xfrm>
            <a:off x="8749717" y="2631157"/>
            <a:ext cx="3279079" cy="261610"/>
          </a:xfrm>
          <a:prstGeom prst="rect">
            <a:avLst/>
          </a:prstGeom>
          <a:noFill/>
        </p:spPr>
        <p:txBody>
          <a:bodyPr wrap="square" rtlCol="0">
            <a:spAutoFit/>
          </a:bodyPr>
          <a:lstStyle/>
          <a:p>
            <a:r>
              <a:rPr kumimoji="1" lang="en" altLang="zh-TW" sz="1100" dirty="0">
                <a:hlinkClick r:id="rId7"/>
              </a:rPr>
              <a:t>https://yaoxunji.github.io/background_sound_vc/</a:t>
            </a:r>
            <a:endParaRPr kumimoji="1" lang="en" altLang="zh-TW" sz="1100" dirty="0"/>
          </a:p>
        </p:txBody>
      </p:sp>
      <p:pic>
        <p:nvPicPr>
          <p:cNvPr id="10" name="圖片 9">
            <a:extLst>
              <a:ext uri="{FF2B5EF4-FFF2-40B4-BE49-F238E27FC236}">
                <a16:creationId xmlns:a16="http://schemas.microsoft.com/office/drawing/2014/main" id="{7F62BFAA-1393-8230-058E-ECA9885AE7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9510" y="5274701"/>
            <a:ext cx="10478379" cy="1369451"/>
          </a:xfrm>
          <a:prstGeom prst="rect">
            <a:avLst/>
          </a:prstGeom>
        </p:spPr>
      </p:pic>
      <p:sp>
        <p:nvSpPr>
          <p:cNvPr id="11" name="テキスト ボックス 33">
            <a:extLst>
              <a:ext uri="{FF2B5EF4-FFF2-40B4-BE49-F238E27FC236}">
                <a16:creationId xmlns:a16="http://schemas.microsoft.com/office/drawing/2014/main" id="{BE56D109-3D11-B017-B8E8-0E29DBDAA7C3}"/>
              </a:ext>
            </a:extLst>
          </p:cNvPr>
          <p:cNvSpPr txBox="1"/>
          <p:nvPr/>
        </p:nvSpPr>
        <p:spPr>
          <a:xfrm>
            <a:off x="9859521" y="4569373"/>
            <a:ext cx="2120834" cy="646331"/>
          </a:xfrm>
          <a:prstGeom prst="rect">
            <a:avLst/>
          </a:prstGeom>
          <a:solidFill>
            <a:srgbClr val="C03835"/>
          </a:solidFill>
        </p:spPr>
        <p:txBody>
          <a:bodyPr wrap="square">
            <a:spAutoFit/>
          </a:bodyPr>
          <a:lstStyle/>
          <a:p>
            <a:pPr algn="ctr"/>
            <a:r>
              <a:rPr lang="zh-TW" altLang="en-US" b="1" dirty="0">
                <a:solidFill>
                  <a:schemeClr val="bg1"/>
                </a:solidFill>
                <a:latin typeface="游ゴシック" panose="020B0400000000000000" pitchFamily="50" charset="-128"/>
                <a:ea typeface="游ゴシック" panose="020B0400000000000000" pitchFamily="50" charset="-128"/>
              </a:rPr>
              <a:t>難点：分離モデルの性能に依存</a:t>
            </a:r>
            <a:endParaRPr lang="en-US" altLang="ja-JP" b="1" dirty="0">
              <a:solidFill>
                <a:schemeClr val="bg1"/>
              </a:solidFill>
              <a:latin typeface="游ゴシック" panose="020B0400000000000000" pitchFamily="50" charset="-128"/>
              <a:ea typeface="游ゴシック" panose="020B0400000000000000" pitchFamily="50" charset="-128"/>
            </a:endParaRPr>
          </a:p>
        </p:txBody>
      </p:sp>
      <p:sp>
        <p:nvSpPr>
          <p:cNvPr id="12" name="テキスト ボックス 33">
            <a:extLst>
              <a:ext uri="{FF2B5EF4-FFF2-40B4-BE49-F238E27FC236}">
                <a16:creationId xmlns:a16="http://schemas.microsoft.com/office/drawing/2014/main" id="{ADA7407B-C410-6D51-5893-45A1A1D4692B}"/>
              </a:ext>
            </a:extLst>
          </p:cNvPr>
          <p:cNvSpPr txBox="1"/>
          <p:nvPr/>
        </p:nvSpPr>
        <p:spPr>
          <a:xfrm>
            <a:off x="1152234" y="3612054"/>
            <a:ext cx="1675769" cy="461665"/>
          </a:xfrm>
          <a:prstGeom prst="rect">
            <a:avLst/>
          </a:prstGeom>
          <a:noFill/>
        </p:spPr>
        <p:txBody>
          <a:bodyPr wrap="square">
            <a:spAutoFit/>
          </a:bodyPr>
          <a:lstStyle/>
          <a:p>
            <a:pPr algn="ctr"/>
            <a:r>
              <a:rPr lang="zh-TW" altLang="en-US" sz="2400" b="1" dirty="0">
                <a:solidFill>
                  <a:sysClr val="windowText" lastClr="000000"/>
                </a:solidFill>
                <a:latin typeface="游ゴシック" panose="020B0400000000000000" pitchFamily="50" charset="-128"/>
                <a:ea typeface="游ゴシック" panose="020B0400000000000000" pitchFamily="50" charset="-128"/>
              </a:rPr>
              <a:t>入力</a:t>
            </a:r>
            <a:endParaRPr lang="en-US" altLang="ja-JP" sz="2400" b="1" dirty="0">
              <a:solidFill>
                <a:sysClr val="windowText" lastClr="000000"/>
              </a:solidFill>
              <a:latin typeface="游ゴシック" panose="020B0400000000000000" pitchFamily="50" charset="-128"/>
              <a:ea typeface="游ゴシック" panose="020B0400000000000000" pitchFamily="50" charset="-128"/>
            </a:endParaRPr>
          </a:p>
        </p:txBody>
      </p:sp>
      <p:sp>
        <p:nvSpPr>
          <p:cNvPr id="13" name="テキスト ボックス 33">
            <a:extLst>
              <a:ext uri="{FF2B5EF4-FFF2-40B4-BE49-F238E27FC236}">
                <a16:creationId xmlns:a16="http://schemas.microsoft.com/office/drawing/2014/main" id="{79747C6C-1B02-7CCE-48D0-096E34B99A7A}"/>
              </a:ext>
            </a:extLst>
          </p:cNvPr>
          <p:cNvSpPr txBox="1"/>
          <p:nvPr/>
        </p:nvSpPr>
        <p:spPr>
          <a:xfrm>
            <a:off x="9512662" y="3612054"/>
            <a:ext cx="1796348" cy="461665"/>
          </a:xfrm>
          <a:prstGeom prst="rect">
            <a:avLst/>
          </a:prstGeom>
          <a:noFill/>
        </p:spPr>
        <p:txBody>
          <a:bodyPr wrap="square">
            <a:spAutoFit/>
          </a:bodyPr>
          <a:lstStyle/>
          <a:p>
            <a:pPr algn="ctr"/>
            <a:r>
              <a:rPr lang="zh-TW" altLang="en-US" sz="2400" b="1" dirty="0">
                <a:solidFill>
                  <a:sysClr val="windowText" lastClr="000000"/>
                </a:solidFill>
                <a:latin typeface="游ゴシック" panose="020B0400000000000000" pitchFamily="50" charset="-128"/>
                <a:ea typeface="游ゴシック" panose="020B0400000000000000" pitchFamily="50" charset="-128"/>
              </a:rPr>
              <a:t>出力</a:t>
            </a:r>
            <a:endParaRPr lang="en-US" altLang="ja-JP" sz="2400" b="1" dirty="0">
              <a:solidFill>
                <a:sysClr val="windowText" lastClr="000000"/>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1290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6"/>
                </p:tgtEl>
              </p:cMediaNode>
            </p:video>
            <p:video>
              <p:cMediaNode vol="80000">
                <p:cTn id="16" fill="hold" display="0">
                  <p:stCondLst>
                    <p:cond delay="indefinite"/>
                  </p:stCondLst>
                </p:cTn>
                <p:tgtEl>
                  <p:spTgt spid="7"/>
                </p:tgtEl>
              </p:cMediaNode>
            </p:video>
          </p:childTnLst>
        </p:cTn>
      </p:par>
    </p:tnLst>
    <p:bldLst>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13C0159-0D63-F9EE-8F1C-F35D68E9A2EC}"/>
              </a:ext>
            </a:extLst>
          </p:cNvPr>
          <p:cNvSpPr>
            <a:spLocks noGrp="1"/>
          </p:cNvSpPr>
          <p:nvPr>
            <p:ph type="title"/>
          </p:nvPr>
        </p:nvSpPr>
        <p:spPr/>
        <p:txBody>
          <a:bodyPr/>
          <a:lstStyle/>
          <a:p>
            <a:r>
              <a:rPr lang="zh-TW" altLang="en-US" dirty="0"/>
              <a:t>例</a:t>
            </a:r>
            <a:r>
              <a:rPr lang="en-US" altLang="zh-TW" dirty="0"/>
              <a:t>2</a:t>
            </a:r>
            <a:r>
              <a:rPr lang="zh-TW" altLang="en-US" dirty="0"/>
              <a:t>：歌声変換</a:t>
            </a:r>
            <a:endParaRPr kumimoji="1" lang="zh-TW" altLang="en-US" dirty="0"/>
          </a:p>
        </p:txBody>
      </p:sp>
      <p:sp>
        <p:nvSpPr>
          <p:cNvPr id="3" name="內容版面配置區 2">
            <a:extLst>
              <a:ext uri="{FF2B5EF4-FFF2-40B4-BE49-F238E27FC236}">
                <a16:creationId xmlns:a16="http://schemas.microsoft.com/office/drawing/2014/main" id="{1D43F2F0-D44C-B25C-1AB5-CDA68865D26C}"/>
              </a:ext>
            </a:extLst>
          </p:cNvPr>
          <p:cNvSpPr>
            <a:spLocks noGrp="1"/>
          </p:cNvSpPr>
          <p:nvPr>
            <p:ph idx="1"/>
          </p:nvPr>
        </p:nvSpPr>
        <p:spPr/>
        <p:txBody>
          <a:bodyPr/>
          <a:lstStyle/>
          <a:p>
            <a:r>
              <a:rPr kumimoji="1" lang="zh-TW" altLang="en-US" dirty="0"/>
              <a:t>音声変換と歌声変換の違いは？</a:t>
            </a:r>
            <a:endParaRPr kumimoji="1" lang="en-US" altLang="zh-TW" dirty="0"/>
          </a:p>
          <a:p>
            <a:pPr lvl="1"/>
            <a:r>
              <a:rPr lang="zh-TW" altLang="en-US" dirty="0"/>
              <a:t>保持したい情報が違う：「メロディー」は保持したいが</a:t>
            </a:r>
            <a:br>
              <a:rPr lang="en-US" altLang="zh-TW" dirty="0"/>
            </a:br>
            <a:r>
              <a:rPr lang="zh-TW" altLang="en-US" dirty="0"/>
              <a:t>「話者性」「歌い方（揺らぎ、裏声）」を変換したい</a:t>
            </a:r>
            <a:endParaRPr kumimoji="1" lang="zh-TW" altLang="en-US" dirty="0"/>
          </a:p>
        </p:txBody>
      </p:sp>
      <p:sp>
        <p:nvSpPr>
          <p:cNvPr id="4" name="文字版面配置區 3">
            <a:extLst>
              <a:ext uri="{FF2B5EF4-FFF2-40B4-BE49-F238E27FC236}">
                <a16:creationId xmlns:a16="http://schemas.microsoft.com/office/drawing/2014/main" id="{DFDC9F17-4608-6317-2AA8-0AE3CF4A8C0B}"/>
              </a:ext>
            </a:extLst>
          </p:cNvPr>
          <p:cNvSpPr>
            <a:spLocks noGrp="1"/>
          </p:cNvSpPr>
          <p:nvPr>
            <p:ph type="body" sz="quarter" idx="11"/>
          </p:nvPr>
        </p:nvSpPr>
        <p:spPr/>
        <p:txBody>
          <a:bodyPr>
            <a:normAutofit fontScale="92500" lnSpcReduction="20000"/>
          </a:bodyPr>
          <a:lstStyle/>
          <a:p>
            <a:r>
              <a:rPr lang="zh-TW" altLang="en-US" dirty="0"/>
              <a:t>「普通」</a:t>
            </a:r>
            <a:r>
              <a:rPr lang="ja-JP" altLang="en-US"/>
              <a:t>の</a:t>
            </a:r>
            <a:r>
              <a:rPr lang="zh-TW" altLang="en-US" dirty="0"/>
              <a:t>音声変換</a:t>
            </a:r>
            <a:r>
              <a:rPr lang="ja-JP" altLang="en-US"/>
              <a:t>をやめるぞ</a:t>
            </a:r>
          </a:p>
        </p:txBody>
      </p:sp>
      <p:pic>
        <p:nvPicPr>
          <p:cNvPr id="6" name="圖片 5">
            <a:extLst>
              <a:ext uri="{FF2B5EF4-FFF2-40B4-BE49-F238E27FC236}">
                <a16:creationId xmlns:a16="http://schemas.microsoft.com/office/drawing/2014/main" id="{C99D454C-744F-999F-7042-8D7D428F26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00" y="3429000"/>
            <a:ext cx="7772400" cy="2946551"/>
          </a:xfrm>
          <a:prstGeom prst="rect">
            <a:avLst/>
          </a:prstGeom>
        </p:spPr>
      </p:pic>
      <p:sp>
        <p:nvSpPr>
          <p:cNvPr id="7" name="文字方塊 6">
            <a:extLst>
              <a:ext uri="{FF2B5EF4-FFF2-40B4-BE49-F238E27FC236}">
                <a16:creationId xmlns:a16="http://schemas.microsoft.com/office/drawing/2014/main" id="{7B19EE68-636D-85C0-86C0-D5B6D5630305}"/>
              </a:ext>
            </a:extLst>
          </p:cNvPr>
          <p:cNvSpPr txBox="1"/>
          <p:nvPr/>
        </p:nvSpPr>
        <p:spPr>
          <a:xfrm>
            <a:off x="9561552" y="1485078"/>
            <a:ext cx="2097048" cy="369332"/>
          </a:xfrm>
          <a:prstGeom prst="rect">
            <a:avLst/>
          </a:prstGeom>
          <a:noFill/>
        </p:spPr>
        <p:txBody>
          <a:bodyPr wrap="none" rtlCol="0">
            <a:spAutoFit/>
          </a:bodyPr>
          <a:lstStyle/>
          <a:p>
            <a:pPr algn="r"/>
            <a:r>
              <a:rPr lang="en-US" altLang="zh-TW" sz="1800" dirty="0"/>
              <a:t>[Villavicencio+ ‘10]</a:t>
            </a:r>
            <a:endParaRPr kumimoji="1" lang="zh-TW" altLang="en-US" dirty="0"/>
          </a:p>
        </p:txBody>
      </p:sp>
    </p:spTree>
    <p:extLst>
      <p:ext uri="{BB962C8B-B14F-4D97-AF65-F5344CB8AC3E}">
        <p14:creationId xmlns:p14="http://schemas.microsoft.com/office/powerpoint/2010/main" val="17362675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13C0159-0D63-F9EE-8F1C-F35D68E9A2EC}"/>
              </a:ext>
            </a:extLst>
          </p:cNvPr>
          <p:cNvSpPr>
            <a:spLocks noGrp="1"/>
          </p:cNvSpPr>
          <p:nvPr>
            <p:ph type="title"/>
          </p:nvPr>
        </p:nvSpPr>
        <p:spPr/>
        <p:txBody>
          <a:bodyPr/>
          <a:lstStyle/>
          <a:p>
            <a:r>
              <a:rPr lang="zh-TW" altLang="en-US" dirty="0"/>
              <a:t>例</a:t>
            </a:r>
            <a:r>
              <a:rPr lang="en-US" altLang="zh-TW" dirty="0"/>
              <a:t>2</a:t>
            </a:r>
            <a:r>
              <a:rPr lang="zh-TW" altLang="en-US" dirty="0"/>
              <a:t>：歌声変換</a:t>
            </a:r>
            <a:endParaRPr kumimoji="1" lang="zh-TW" altLang="en-US" dirty="0"/>
          </a:p>
        </p:txBody>
      </p:sp>
      <p:sp>
        <p:nvSpPr>
          <p:cNvPr id="3" name="內容版面配置區 2">
            <a:extLst>
              <a:ext uri="{FF2B5EF4-FFF2-40B4-BE49-F238E27FC236}">
                <a16:creationId xmlns:a16="http://schemas.microsoft.com/office/drawing/2014/main" id="{1D43F2F0-D44C-B25C-1AB5-CDA68865D26C}"/>
              </a:ext>
            </a:extLst>
          </p:cNvPr>
          <p:cNvSpPr>
            <a:spLocks noGrp="1"/>
          </p:cNvSpPr>
          <p:nvPr>
            <p:ph idx="1"/>
          </p:nvPr>
        </p:nvSpPr>
        <p:spPr/>
        <p:txBody>
          <a:bodyPr/>
          <a:lstStyle/>
          <a:p>
            <a:r>
              <a:rPr kumimoji="1" lang="en-US" altLang="zh-TW" dirty="0"/>
              <a:t>In-domain</a:t>
            </a:r>
            <a:r>
              <a:rPr kumimoji="1" lang="zh-TW" altLang="en-US" dirty="0"/>
              <a:t>・</a:t>
            </a:r>
            <a:r>
              <a:rPr kumimoji="1" lang="en-US" altLang="zh-TW" dirty="0"/>
              <a:t>cross-domain</a:t>
            </a:r>
            <a:r>
              <a:rPr kumimoji="1" lang="zh-TW" altLang="en-US" dirty="0"/>
              <a:t>歌声変換</a:t>
            </a:r>
            <a:endParaRPr kumimoji="1" lang="en-US" altLang="zh-TW" dirty="0"/>
          </a:p>
        </p:txBody>
      </p:sp>
      <p:sp>
        <p:nvSpPr>
          <p:cNvPr id="4" name="文字版面配置區 3">
            <a:extLst>
              <a:ext uri="{FF2B5EF4-FFF2-40B4-BE49-F238E27FC236}">
                <a16:creationId xmlns:a16="http://schemas.microsoft.com/office/drawing/2014/main" id="{DFDC9F17-4608-6317-2AA8-0AE3CF4A8C0B}"/>
              </a:ext>
            </a:extLst>
          </p:cNvPr>
          <p:cNvSpPr>
            <a:spLocks noGrp="1"/>
          </p:cNvSpPr>
          <p:nvPr>
            <p:ph type="body" sz="quarter" idx="11"/>
          </p:nvPr>
        </p:nvSpPr>
        <p:spPr/>
        <p:txBody>
          <a:bodyPr>
            <a:normAutofit fontScale="92500" lnSpcReduction="20000"/>
          </a:bodyPr>
          <a:lstStyle/>
          <a:p>
            <a:r>
              <a:rPr lang="zh-TW" altLang="en-US" dirty="0"/>
              <a:t>「普通」</a:t>
            </a:r>
            <a:r>
              <a:rPr lang="ja-JP" altLang="en-US"/>
              <a:t>の</a:t>
            </a:r>
            <a:r>
              <a:rPr lang="zh-TW" altLang="en-US" dirty="0"/>
              <a:t>音声変換</a:t>
            </a:r>
            <a:r>
              <a:rPr lang="ja-JP" altLang="en-US"/>
              <a:t>をやめるぞ</a:t>
            </a:r>
          </a:p>
        </p:txBody>
      </p:sp>
      <p:pic>
        <p:nvPicPr>
          <p:cNvPr id="7" name="圖片 6">
            <a:extLst>
              <a:ext uri="{FF2B5EF4-FFF2-40B4-BE49-F238E27FC236}">
                <a16:creationId xmlns:a16="http://schemas.microsoft.com/office/drawing/2014/main" id="{26C6BB9C-E15D-7B2F-56D2-74A75EA0C2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2740843"/>
            <a:ext cx="7772400" cy="3417482"/>
          </a:xfrm>
          <a:prstGeom prst="rect">
            <a:avLst/>
          </a:prstGeom>
        </p:spPr>
      </p:pic>
      <p:sp>
        <p:nvSpPr>
          <p:cNvPr id="5" name="テキスト ボックス 33">
            <a:extLst>
              <a:ext uri="{FF2B5EF4-FFF2-40B4-BE49-F238E27FC236}">
                <a16:creationId xmlns:a16="http://schemas.microsoft.com/office/drawing/2014/main" id="{FD106E74-551E-C8AB-3EBF-87BEFC9BDB0A}"/>
              </a:ext>
            </a:extLst>
          </p:cNvPr>
          <p:cNvSpPr txBox="1"/>
          <p:nvPr/>
        </p:nvSpPr>
        <p:spPr>
          <a:xfrm>
            <a:off x="9232270" y="6152239"/>
            <a:ext cx="2594545" cy="646331"/>
          </a:xfrm>
          <a:prstGeom prst="rect">
            <a:avLst/>
          </a:prstGeom>
          <a:solidFill>
            <a:srgbClr val="C03835"/>
          </a:solidFill>
        </p:spPr>
        <p:txBody>
          <a:bodyPr wrap="square">
            <a:spAutoFit/>
          </a:bodyPr>
          <a:lstStyle/>
          <a:p>
            <a:pPr algn="ctr"/>
            <a:r>
              <a:rPr lang="zh-TW" altLang="en-US" b="1" dirty="0">
                <a:solidFill>
                  <a:schemeClr val="bg1"/>
                </a:solidFill>
                <a:latin typeface="游ゴシック" panose="020B0400000000000000" pitchFamily="50" charset="-128"/>
                <a:ea typeface="游ゴシック" panose="020B0400000000000000" pitchFamily="50" charset="-128"/>
              </a:rPr>
              <a:t>そもそも可能？（地声と歌声が違う人の場合）</a:t>
            </a:r>
            <a:endParaRPr lang="en-US" altLang="ja-JP" b="1"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11179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13C0159-0D63-F9EE-8F1C-F35D68E9A2EC}"/>
              </a:ext>
            </a:extLst>
          </p:cNvPr>
          <p:cNvSpPr>
            <a:spLocks noGrp="1"/>
          </p:cNvSpPr>
          <p:nvPr>
            <p:ph type="title"/>
          </p:nvPr>
        </p:nvSpPr>
        <p:spPr/>
        <p:txBody>
          <a:bodyPr/>
          <a:lstStyle/>
          <a:p>
            <a:r>
              <a:rPr kumimoji="1" lang="en-US" altLang="zh-TW" dirty="0"/>
              <a:t>Singing voice conversion challenge (SVCC) 2023</a:t>
            </a:r>
            <a:endParaRPr kumimoji="1" lang="zh-TW" altLang="en-US" dirty="0"/>
          </a:p>
        </p:txBody>
      </p:sp>
      <p:sp>
        <p:nvSpPr>
          <p:cNvPr id="4" name="文字版面配置區 3">
            <a:extLst>
              <a:ext uri="{FF2B5EF4-FFF2-40B4-BE49-F238E27FC236}">
                <a16:creationId xmlns:a16="http://schemas.microsoft.com/office/drawing/2014/main" id="{DFDC9F17-4608-6317-2AA8-0AE3CF4A8C0B}"/>
              </a:ext>
            </a:extLst>
          </p:cNvPr>
          <p:cNvSpPr>
            <a:spLocks noGrp="1"/>
          </p:cNvSpPr>
          <p:nvPr>
            <p:ph type="body" sz="quarter" idx="11"/>
          </p:nvPr>
        </p:nvSpPr>
        <p:spPr/>
        <p:txBody>
          <a:bodyPr>
            <a:normAutofit fontScale="92500" lnSpcReduction="20000"/>
          </a:bodyPr>
          <a:lstStyle/>
          <a:p>
            <a:r>
              <a:rPr lang="zh-TW" altLang="en-US" dirty="0"/>
              <a:t>「普通」</a:t>
            </a:r>
            <a:r>
              <a:rPr lang="ja-JP" altLang="en-US"/>
              <a:t>の</a:t>
            </a:r>
            <a:r>
              <a:rPr lang="zh-TW" altLang="en-US" dirty="0"/>
              <a:t>音声変換</a:t>
            </a:r>
            <a:r>
              <a:rPr lang="ja-JP" altLang="en-US"/>
              <a:t>をやめるぞ</a:t>
            </a:r>
          </a:p>
        </p:txBody>
      </p:sp>
      <p:sp>
        <p:nvSpPr>
          <p:cNvPr id="9" name="文字方塊 8">
            <a:extLst>
              <a:ext uri="{FF2B5EF4-FFF2-40B4-BE49-F238E27FC236}">
                <a16:creationId xmlns:a16="http://schemas.microsoft.com/office/drawing/2014/main" id="{2CB83B13-01F8-DEDF-D2F6-8387DB06CDA7}"/>
              </a:ext>
            </a:extLst>
          </p:cNvPr>
          <p:cNvSpPr txBox="1"/>
          <p:nvPr/>
        </p:nvSpPr>
        <p:spPr>
          <a:xfrm>
            <a:off x="10574059" y="1619662"/>
            <a:ext cx="1501217" cy="369332"/>
          </a:xfrm>
          <a:prstGeom prst="rect">
            <a:avLst/>
          </a:prstGeom>
          <a:noFill/>
        </p:spPr>
        <p:txBody>
          <a:bodyPr wrap="square">
            <a:spAutoFit/>
          </a:bodyPr>
          <a:lstStyle/>
          <a:p>
            <a:pPr algn="r"/>
            <a:r>
              <a:rPr lang="en-US" altLang="zh-TW" sz="1800" dirty="0"/>
              <a:t>[Huang+ ‘23]</a:t>
            </a:r>
            <a:endParaRPr kumimoji="1" lang="zh-TW" altLang="en-US" dirty="0"/>
          </a:p>
        </p:txBody>
      </p:sp>
      <p:pic>
        <p:nvPicPr>
          <p:cNvPr id="18" name="內容版面配置區 6">
            <a:extLst>
              <a:ext uri="{FF2B5EF4-FFF2-40B4-BE49-F238E27FC236}">
                <a16:creationId xmlns:a16="http://schemas.microsoft.com/office/drawing/2014/main" id="{68C39C59-FF33-8C75-52C1-75B6B604FF92}"/>
              </a:ext>
            </a:extLst>
          </p:cNvPr>
          <p:cNvPicPr>
            <a:picLocks noChangeAspect="1"/>
          </p:cNvPicPr>
          <p:nvPr/>
        </p:nvPicPr>
        <p:blipFill rotWithShape="1">
          <a:blip r:embed="rId2"/>
          <a:srcRect t="3479" r="5068" b="3464"/>
          <a:stretch/>
        </p:blipFill>
        <p:spPr>
          <a:xfrm>
            <a:off x="4913746" y="2023694"/>
            <a:ext cx="3654789" cy="4776756"/>
          </a:xfrm>
          <a:prstGeom prst="rect">
            <a:avLst/>
          </a:prstGeom>
        </p:spPr>
      </p:pic>
      <p:pic>
        <p:nvPicPr>
          <p:cNvPr id="19" name="圖片 18">
            <a:extLst>
              <a:ext uri="{FF2B5EF4-FFF2-40B4-BE49-F238E27FC236}">
                <a16:creationId xmlns:a16="http://schemas.microsoft.com/office/drawing/2014/main" id="{18E5D28A-6CE9-C81C-0A4F-A53C08C526B6}"/>
              </a:ext>
            </a:extLst>
          </p:cNvPr>
          <p:cNvPicPr>
            <a:picLocks noChangeAspect="1"/>
          </p:cNvPicPr>
          <p:nvPr/>
        </p:nvPicPr>
        <p:blipFill rotWithShape="1">
          <a:blip r:embed="rId3"/>
          <a:srcRect l="4201" t="3689" r="5397" b="3955"/>
          <a:stretch/>
        </p:blipFill>
        <p:spPr>
          <a:xfrm>
            <a:off x="8568535" y="2023694"/>
            <a:ext cx="3506741" cy="4776756"/>
          </a:xfrm>
          <a:prstGeom prst="rect">
            <a:avLst/>
          </a:prstGeom>
        </p:spPr>
      </p:pic>
      <p:sp>
        <p:nvSpPr>
          <p:cNvPr id="26" name="內容版面配置區 2">
            <a:extLst>
              <a:ext uri="{FF2B5EF4-FFF2-40B4-BE49-F238E27FC236}">
                <a16:creationId xmlns:a16="http://schemas.microsoft.com/office/drawing/2014/main" id="{36ADEBEC-5BF3-421D-E331-187166C03A20}"/>
              </a:ext>
            </a:extLst>
          </p:cNvPr>
          <p:cNvSpPr>
            <a:spLocks noGrp="1"/>
          </p:cNvSpPr>
          <p:nvPr>
            <p:ph idx="1"/>
          </p:nvPr>
        </p:nvSpPr>
        <p:spPr>
          <a:xfrm>
            <a:off x="587505" y="2023695"/>
            <a:ext cx="4326241" cy="4561460"/>
          </a:xfrm>
        </p:spPr>
        <p:txBody>
          <a:bodyPr>
            <a:noAutofit/>
          </a:bodyPr>
          <a:lstStyle/>
          <a:p>
            <a:r>
              <a:rPr lang="zh-TW" altLang="en-US" sz="3200" dirty="0"/>
              <a:t>タスク：</a:t>
            </a:r>
            <a:endParaRPr lang="en-US" altLang="zh-TW" sz="3200" dirty="0"/>
          </a:p>
          <a:p>
            <a:pPr lvl="1"/>
            <a:r>
              <a:rPr lang="en-US" altLang="zh-TW" b="1" u="sng" dirty="0"/>
              <a:t>In-domain</a:t>
            </a:r>
            <a:r>
              <a:rPr lang="en-US" altLang="zh-TW" dirty="0"/>
              <a:t> SVC</a:t>
            </a:r>
            <a:endParaRPr lang="en-US" altLang="zh-TW" sz="3200" dirty="0"/>
          </a:p>
          <a:p>
            <a:pPr lvl="1"/>
            <a:r>
              <a:rPr lang="en-US" altLang="zh-TW" b="1" u="sng" dirty="0"/>
              <a:t>Cross-domain</a:t>
            </a:r>
            <a:r>
              <a:rPr lang="en-US" altLang="zh-TW" dirty="0"/>
              <a:t> SVC</a:t>
            </a:r>
            <a:endParaRPr lang="en-US" altLang="zh-TW" sz="3200" dirty="0"/>
          </a:p>
          <a:p>
            <a:r>
              <a:rPr lang="zh-TW" altLang="en-US" sz="3200" dirty="0"/>
              <a:t>結果</a:t>
            </a:r>
            <a:endParaRPr lang="en-US" altLang="zh-TW" sz="3200" dirty="0"/>
          </a:p>
          <a:p>
            <a:pPr lvl="1"/>
            <a:r>
              <a:rPr lang="zh-TW" altLang="en-US" dirty="0"/>
              <a:t>自然性：肉声に負けないチーム</a:t>
            </a:r>
            <a:r>
              <a:rPr lang="zh-TW" altLang="en-US" b="1" u="sng" dirty="0">
                <a:solidFill>
                  <a:srgbClr val="C00000"/>
                </a:solidFill>
              </a:rPr>
              <a:t>３つ</a:t>
            </a:r>
            <a:r>
              <a:rPr lang="zh-TW" altLang="en-US" dirty="0"/>
              <a:t>いた</a:t>
            </a:r>
            <a:endParaRPr lang="en-US" altLang="zh-TW" dirty="0"/>
          </a:p>
          <a:p>
            <a:pPr lvl="1"/>
            <a:r>
              <a:rPr lang="zh-TW" altLang="en-US" dirty="0"/>
              <a:t>類似度：肉声に負けないチーム</a:t>
            </a:r>
            <a:r>
              <a:rPr lang="zh-TW" altLang="en-US" b="1" u="sng" dirty="0">
                <a:solidFill>
                  <a:srgbClr val="C00000"/>
                </a:solidFill>
              </a:rPr>
              <a:t>いなかった</a:t>
            </a:r>
            <a:endParaRPr lang="en-US" altLang="zh-TW" b="1" u="sng" dirty="0">
              <a:solidFill>
                <a:srgbClr val="C00000"/>
              </a:solidFill>
            </a:endParaRPr>
          </a:p>
        </p:txBody>
      </p:sp>
    </p:spTree>
    <p:extLst>
      <p:ext uri="{BB962C8B-B14F-4D97-AF65-F5344CB8AC3E}">
        <p14:creationId xmlns:p14="http://schemas.microsoft.com/office/powerpoint/2010/main" val="314157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13C0159-0D63-F9EE-8F1C-F35D68E9A2EC}"/>
              </a:ext>
            </a:extLst>
          </p:cNvPr>
          <p:cNvSpPr>
            <a:spLocks noGrp="1"/>
          </p:cNvSpPr>
          <p:nvPr>
            <p:ph type="title"/>
          </p:nvPr>
        </p:nvSpPr>
        <p:spPr/>
        <p:txBody>
          <a:bodyPr/>
          <a:lstStyle/>
          <a:p>
            <a:r>
              <a:rPr kumimoji="1" lang="zh-TW" altLang="en-US" dirty="0"/>
              <a:t>例</a:t>
            </a:r>
            <a:r>
              <a:rPr kumimoji="1" lang="en-US" altLang="zh-TW" dirty="0"/>
              <a:t>3</a:t>
            </a:r>
            <a:r>
              <a:rPr kumimoji="1" lang="zh-TW" altLang="en-US" dirty="0"/>
              <a:t>：</a:t>
            </a:r>
            <a:r>
              <a:rPr kumimoji="1" lang="en-US" altLang="zh-TW" dirty="0"/>
              <a:t>accent conversion</a:t>
            </a:r>
            <a:endParaRPr kumimoji="1" lang="zh-TW" altLang="en-US" dirty="0"/>
          </a:p>
        </p:txBody>
      </p:sp>
      <p:sp>
        <p:nvSpPr>
          <p:cNvPr id="3" name="內容版面配置區 2">
            <a:extLst>
              <a:ext uri="{FF2B5EF4-FFF2-40B4-BE49-F238E27FC236}">
                <a16:creationId xmlns:a16="http://schemas.microsoft.com/office/drawing/2014/main" id="{1D43F2F0-D44C-B25C-1AB5-CDA68865D26C}"/>
              </a:ext>
            </a:extLst>
          </p:cNvPr>
          <p:cNvSpPr>
            <a:spLocks noGrp="1"/>
          </p:cNvSpPr>
          <p:nvPr>
            <p:ph idx="1"/>
          </p:nvPr>
        </p:nvSpPr>
        <p:spPr>
          <a:xfrm>
            <a:off x="558800" y="2013155"/>
            <a:ext cx="11099800" cy="4572000"/>
          </a:xfrm>
        </p:spPr>
        <p:txBody>
          <a:bodyPr/>
          <a:lstStyle/>
          <a:p>
            <a:pPr marL="514350" indent="-514350">
              <a:buFont typeface="+mj-lt"/>
              <a:buAutoNum type="arabicPeriod"/>
            </a:pPr>
            <a:r>
              <a:rPr lang="zh-TW" altLang="en-US" dirty="0"/>
              <a:t>訛りあり</a:t>
            </a:r>
            <a:r>
              <a:rPr kumimoji="1" lang="zh-TW" altLang="en-US" dirty="0"/>
              <a:t>→ネイティブ（訛りなし）</a:t>
            </a:r>
            <a:endParaRPr kumimoji="1" lang="en-US" altLang="zh-TW" dirty="0"/>
          </a:p>
          <a:p>
            <a:pPr marL="857250" lvl="1" indent="-514350"/>
            <a:r>
              <a:rPr lang="en-US" altLang="zh-TW" dirty="0"/>
              <a:t>F</a:t>
            </a:r>
            <a:r>
              <a:rPr kumimoji="1" lang="en-US" altLang="zh-TW" dirty="0"/>
              <a:t>oreign accent conversion (FAC)</a:t>
            </a:r>
          </a:p>
          <a:p>
            <a:pPr marL="514350" indent="-514350">
              <a:buFont typeface="+mj-lt"/>
              <a:buAutoNum type="arabicPeriod"/>
            </a:pPr>
            <a:r>
              <a:rPr lang="zh-TW" altLang="en-US" dirty="0"/>
              <a:t>アクセント</a:t>
            </a:r>
            <a:r>
              <a:rPr lang="en-US" altLang="zh-TW" dirty="0"/>
              <a:t>1</a:t>
            </a:r>
            <a:r>
              <a:rPr kumimoji="1" lang="zh-TW" altLang="en-US" dirty="0"/>
              <a:t>→アクセント</a:t>
            </a:r>
            <a:r>
              <a:rPr kumimoji="1" lang="en-US" altLang="zh-TW" dirty="0"/>
              <a:t>2</a:t>
            </a:r>
          </a:p>
          <a:p>
            <a:pPr marL="857250" lvl="1" indent="-514350"/>
            <a:r>
              <a:rPr lang="zh-TW" altLang="en-US" dirty="0"/>
              <a:t>例：九州弁</a:t>
            </a:r>
            <a:r>
              <a:rPr lang="en-US" altLang="zh-TW" dirty="0"/>
              <a:t> </a:t>
            </a:r>
            <a:r>
              <a:rPr lang="zh-TW" altLang="en-US" dirty="0"/>
              <a:t>→</a:t>
            </a:r>
            <a:r>
              <a:rPr lang="en-US" altLang="zh-TW" dirty="0"/>
              <a:t> </a:t>
            </a:r>
            <a:r>
              <a:rPr lang="zh-TW" altLang="en-US" dirty="0"/>
              <a:t>関西弁</a:t>
            </a:r>
            <a:endParaRPr lang="en-US" altLang="zh-TW" dirty="0"/>
          </a:p>
        </p:txBody>
      </p:sp>
      <p:sp>
        <p:nvSpPr>
          <p:cNvPr id="4" name="文字版面配置區 3">
            <a:extLst>
              <a:ext uri="{FF2B5EF4-FFF2-40B4-BE49-F238E27FC236}">
                <a16:creationId xmlns:a16="http://schemas.microsoft.com/office/drawing/2014/main" id="{DFDC9F17-4608-6317-2AA8-0AE3CF4A8C0B}"/>
              </a:ext>
            </a:extLst>
          </p:cNvPr>
          <p:cNvSpPr>
            <a:spLocks noGrp="1"/>
          </p:cNvSpPr>
          <p:nvPr>
            <p:ph type="body" sz="quarter" idx="11"/>
          </p:nvPr>
        </p:nvSpPr>
        <p:spPr/>
        <p:txBody>
          <a:bodyPr>
            <a:normAutofit fontScale="92500" lnSpcReduction="20000"/>
          </a:bodyPr>
          <a:lstStyle/>
          <a:p>
            <a:r>
              <a:rPr lang="zh-TW" altLang="en-US" dirty="0"/>
              <a:t>「普通」</a:t>
            </a:r>
            <a:r>
              <a:rPr lang="ja-JP" altLang="en-US"/>
              <a:t>の</a:t>
            </a:r>
            <a:r>
              <a:rPr lang="zh-TW" altLang="en-US" dirty="0"/>
              <a:t>音声変換</a:t>
            </a:r>
            <a:r>
              <a:rPr lang="ja-JP" altLang="en-US"/>
              <a:t>をやめるぞ</a:t>
            </a:r>
          </a:p>
        </p:txBody>
      </p:sp>
      <p:pic>
        <p:nvPicPr>
          <p:cNvPr id="27" name="圖片 26">
            <a:extLst>
              <a:ext uri="{FF2B5EF4-FFF2-40B4-BE49-F238E27FC236}">
                <a16:creationId xmlns:a16="http://schemas.microsoft.com/office/drawing/2014/main" id="{A0108E79-19BD-E3E4-8003-5D4B60A353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812" y="4939252"/>
            <a:ext cx="8428375" cy="1442694"/>
          </a:xfrm>
          <a:prstGeom prst="rect">
            <a:avLst/>
          </a:prstGeom>
        </p:spPr>
      </p:pic>
      <p:sp>
        <p:nvSpPr>
          <p:cNvPr id="28" name="文字方塊 27">
            <a:extLst>
              <a:ext uri="{FF2B5EF4-FFF2-40B4-BE49-F238E27FC236}">
                <a16:creationId xmlns:a16="http://schemas.microsoft.com/office/drawing/2014/main" id="{4AE11B22-2BAB-0757-B88A-F9D99AA3BB03}"/>
              </a:ext>
            </a:extLst>
          </p:cNvPr>
          <p:cNvSpPr txBox="1"/>
          <p:nvPr/>
        </p:nvSpPr>
        <p:spPr>
          <a:xfrm>
            <a:off x="9068788" y="2522027"/>
            <a:ext cx="2597186" cy="369332"/>
          </a:xfrm>
          <a:prstGeom prst="rect">
            <a:avLst/>
          </a:prstGeom>
          <a:noFill/>
        </p:spPr>
        <p:txBody>
          <a:bodyPr wrap="none" rtlCol="0">
            <a:spAutoFit/>
          </a:bodyPr>
          <a:lstStyle/>
          <a:p>
            <a:pPr algn="r"/>
            <a:r>
              <a:rPr lang="en-US" altLang="zh-TW" sz="1800" dirty="0"/>
              <a:t>[Zhao+ ‘18] [Zhao+ ‘21]</a:t>
            </a:r>
            <a:endParaRPr kumimoji="1" lang="zh-TW" altLang="en-US" dirty="0"/>
          </a:p>
        </p:txBody>
      </p:sp>
      <p:sp>
        <p:nvSpPr>
          <p:cNvPr id="29" name="文字方塊 28">
            <a:extLst>
              <a:ext uri="{FF2B5EF4-FFF2-40B4-BE49-F238E27FC236}">
                <a16:creationId xmlns:a16="http://schemas.microsoft.com/office/drawing/2014/main" id="{559A9A25-B4A5-7BC6-A47F-F8027CB54818}"/>
              </a:ext>
            </a:extLst>
          </p:cNvPr>
          <p:cNvSpPr txBox="1"/>
          <p:nvPr/>
        </p:nvSpPr>
        <p:spPr>
          <a:xfrm>
            <a:off x="10160241" y="3215565"/>
            <a:ext cx="1505733" cy="369332"/>
          </a:xfrm>
          <a:prstGeom prst="rect">
            <a:avLst/>
          </a:prstGeom>
          <a:noFill/>
        </p:spPr>
        <p:txBody>
          <a:bodyPr wrap="none" rtlCol="0">
            <a:spAutoFit/>
          </a:bodyPr>
          <a:lstStyle/>
          <a:p>
            <a:pPr algn="r"/>
            <a:r>
              <a:rPr lang="en-US" altLang="zh-TW" sz="1800" dirty="0"/>
              <a:t>[</a:t>
            </a:r>
            <a:r>
              <a:rPr lang="en-US" altLang="zh-TW" sz="1800" dirty="0" err="1"/>
              <a:t>Ezzerg</a:t>
            </a:r>
            <a:r>
              <a:rPr lang="en-US" altLang="zh-TW" sz="1800" dirty="0"/>
              <a:t>+ ‘23]</a:t>
            </a:r>
            <a:endParaRPr kumimoji="1" lang="zh-TW" altLang="en-US" dirty="0"/>
          </a:p>
        </p:txBody>
      </p:sp>
      <p:sp>
        <p:nvSpPr>
          <p:cNvPr id="5" name="テキスト ボックス 33">
            <a:extLst>
              <a:ext uri="{FF2B5EF4-FFF2-40B4-BE49-F238E27FC236}">
                <a16:creationId xmlns:a16="http://schemas.microsoft.com/office/drawing/2014/main" id="{2C0EBAC7-F23D-2C94-B52B-C9710379BDF0}"/>
              </a:ext>
            </a:extLst>
          </p:cNvPr>
          <p:cNvSpPr txBox="1"/>
          <p:nvPr/>
        </p:nvSpPr>
        <p:spPr>
          <a:xfrm>
            <a:off x="3801374" y="4299155"/>
            <a:ext cx="4589253" cy="523220"/>
          </a:xfrm>
          <a:prstGeom prst="rect">
            <a:avLst/>
          </a:prstGeom>
          <a:solidFill>
            <a:srgbClr val="C03835"/>
          </a:solidFill>
        </p:spPr>
        <p:txBody>
          <a:bodyPr wrap="square">
            <a:spAutoFit/>
          </a:bodyPr>
          <a:lstStyle/>
          <a:p>
            <a:pPr algn="ctr"/>
            <a:r>
              <a:rPr lang="zh-TW" altLang="en-US" sz="2800" b="1" dirty="0">
                <a:solidFill>
                  <a:schemeClr val="bg1"/>
                </a:solidFill>
                <a:latin typeface="游ゴシック" panose="020B0400000000000000" pitchFamily="50" charset="-128"/>
                <a:ea typeface="游ゴシック" panose="020B0400000000000000" pitchFamily="50" charset="-128"/>
              </a:rPr>
              <a:t>難点：話者性を保持したい</a:t>
            </a:r>
            <a:endParaRPr lang="en-US" altLang="ja-JP" sz="2800" b="1"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89590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EFAB221-72D0-1645-2166-D135FEEF64B2}"/>
              </a:ext>
            </a:extLst>
          </p:cNvPr>
          <p:cNvSpPr>
            <a:spLocks noGrp="1"/>
          </p:cNvSpPr>
          <p:nvPr>
            <p:ph type="title"/>
          </p:nvPr>
        </p:nvSpPr>
        <p:spPr/>
        <p:txBody>
          <a:bodyPr/>
          <a:lstStyle/>
          <a:p>
            <a:r>
              <a:rPr kumimoji="1" lang="zh-TW" altLang="en-US" sz="3200" dirty="0"/>
              <a:t>応用によって、評価の指標も違う</a:t>
            </a:r>
          </a:p>
        </p:txBody>
      </p:sp>
      <p:sp>
        <p:nvSpPr>
          <p:cNvPr id="3" name="內容版面配置區 2">
            <a:extLst>
              <a:ext uri="{FF2B5EF4-FFF2-40B4-BE49-F238E27FC236}">
                <a16:creationId xmlns:a16="http://schemas.microsoft.com/office/drawing/2014/main" id="{BFDDDDAF-F7C1-7B19-0A28-BFFCB8DF30AF}"/>
              </a:ext>
            </a:extLst>
          </p:cNvPr>
          <p:cNvSpPr>
            <a:spLocks noGrp="1"/>
          </p:cNvSpPr>
          <p:nvPr>
            <p:ph idx="1"/>
          </p:nvPr>
        </p:nvSpPr>
        <p:spPr/>
        <p:txBody>
          <a:bodyPr/>
          <a:lstStyle/>
          <a:p>
            <a:r>
              <a:rPr lang="zh-TW" altLang="en-US" dirty="0"/>
              <a:t>同じ人なのかを判別できるか？</a:t>
            </a:r>
            <a:endParaRPr lang="en-US" altLang="zh-TW" dirty="0"/>
          </a:p>
          <a:p>
            <a:endParaRPr kumimoji="1" lang="en-US" altLang="zh-TW" dirty="0"/>
          </a:p>
          <a:p>
            <a:r>
              <a:rPr lang="zh-TW" altLang="en-US" dirty="0"/>
              <a:t>どのサンプルのアクセントが強いかを判別できるか？</a:t>
            </a:r>
            <a:endParaRPr lang="en-US" altLang="zh-TW" dirty="0"/>
          </a:p>
          <a:p>
            <a:endParaRPr kumimoji="1" lang="en-US" altLang="zh-TW" dirty="0"/>
          </a:p>
          <a:p>
            <a:r>
              <a:rPr lang="zh-TW" altLang="en-US" dirty="0"/>
              <a:t>どのサンプルがレファレンスに近いかを判別できるか？</a:t>
            </a:r>
            <a:endParaRPr kumimoji="1" lang="en-US" altLang="zh-TW" dirty="0"/>
          </a:p>
        </p:txBody>
      </p:sp>
      <p:sp>
        <p:nvSpPr>
          <p:cNvPr id="4" name="文字版面配置區 3">
            <a:extLst>
              <a:ext uri="{FF2B5EF4-FFF2-40B4-BE49-F238E27FC236}">
                <a16:creationId xmlns:a16="http://schemas.microsoft.com/office/drawing/2014/main" id="{BC41D577-1860-7B41-BFA2-74C580AD230F}"/>
              </a:ext>
            </a:extLst>
          </p:cNvPr>
          <p:cNvSpPr>
            <a:spLocks noGrp="1"/>
          </p:cNvSpPr>
          <p:nvPr>
            <p:ph type="body" sz="quarter" idx="11"/>
          </p:nvPr>
        </p:nvSpPr>
        <p:spPr/>
        <p:txBody>
          <a:bodyPr>
            <a:normAutofit fontScale="92500" lnSpcReduction="20000"/>
          </a:bodyPr>
          <a:lstStyle/>
          <a:p>
            <a:r>
              <a:rPr lang="zh-TW" altLang="en-US" dirty="0"/>
              <a:t>「普通」</a:t>
            </a:r>
            <a:r>
              <a:rPr lang="ja-JP" altLang="en-US"/>
              <a:t>の</a:t>
            </a:r>
            <a:r>
              <a:rPr lang="zh-TW" altLang="en-US" dirty="0"/>
              <a:t>音声変換</a:t>
            </a:r>
            <a:r>
              <a:rPr lang="ja-JP" altLang="en-US"/>
              <a:t>をやめるぞ</a:t>
            </a:r>
          </a:p>
        </p:txBody>
      </p:sp>
      <p:pic>
        <p:nvPicPr>
          <p:cNvPr id="5" name="CDF_30008">
            <a:hlinkClick r:id="" action="ppaction://media"/>
            <a:extLst>
              <a:ext uri="{FF2B5EF4-FFF2-40B4-BE49-F238E27FC236}">
                <a16:creationId xmlns:a16="http://schemas.microsoft.com/office/drawing/2014/main" id="{CFEDFD8A-9AD8-BC71-8A36-4B464837CBCA}"/>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184343" y="2519766"/>
            <a:ext cx="812800" cy="812800"/>
          </a:xfrm>
          <a:prstGeom prst="rect">
            <a:avLst/>
          </a:prstGeom>
        </p:spPr>
      </p:pic>
      <p:pic>
        <p:nvPicPr>
          <p:cNvPr id="6" name="CDF_30020">
            <a:hlinkClick r:id="" action="ppaction://media"/>
            <a:extLst>
              <a:ext uri="{FF2B5EF4-FFF2-40B4-BE49-F238E27FC236}">
                <a16:creationId xmlns:a16="http://schemas.microsoft.com/office/drawing/2014/main" id="{5A307107-A1E3-DAD3-9406-C86A3ACDE7C0}"/>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6194858" y="2519766"/>
            <a:ext cx="812800" cy="812800"/>
          </a:xfrm>
          <a:prstGeom prst="rect">
            <a:avLst/>
          </a:prstGeom>
        </p:spPr>
      </p:pic>
      <p:pic>
        <p:nvPicPr>
          <p:cNvPr id="8" name="arctic_b0490">
            <a:hlinkClick r:id="" action="ppaction://media"/>
            <a:extLst>
              <a:ext uri="{FF2B5EF4-FFF2-40B4-BE49-F238E27FC236}">
                <a16:creationId xmlns:a16="http://schemas.microsoft.com/office/drawing/2014/main" id="{DA7B5847-EFB4-5C98-1904-6CF1C0A8BE7C}"/>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5184343" y="3960845"/>
            <a:ext cx="812800" cy="812800"/>
          </a:xfrm>
          <a:prstGeom prst="rect">
            <a:avLst/>
          </a:prstGeom>
        </p:spPr>
      </p:pic>
      <p:pic>
        <p:nvPicPr>
          <p:cNvPr id="9" name="arctic_b0490">
            <a:hlinkClick r:id="" action="ppaction://media"/>
            <a:extLst>
              <a:ext uri="{FF2B5EF4-FFF2-40B4-BE49-F238E27FC236}">
                <a16:creationId xmlns:a16="http://schemas.microsoft.com/office/drawing/2014/main" id="{8C88A889-A814-52AD-8BEE-AA655C682308}"/>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6194858" y="3959010"/>
            <a:ext cx="812800" cy="812800"/>
          </a:xfrm>
          <a:prstGeom prst="rect">
            <a:avLst/>
          </a:prstGeom>
        </p:spPr>
      </p:pic>
      <p:pic>
        <p:nvPicPr>
          <p:cNvPr id="10" name="jvs091_jvs092_parallel_VOICEACTRESS100_092">
            <a:hlinkClick r:id="" action="ppaction://media"/>
            <a:extLst>
              <a:ext uri="{FF2B5EF4-FFF2-40B4-BE49-F238E27FC236}">
                <a16:creationId xmlns:a16="http://schemas.microsoft.com/office/drawing/2014/main" id="{24746A9E-A6C5-DD3C-F8D9-78D1F0DAE55B}"/>
              </a:ext>
            </a:extLst>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5184343" y="5398254"/>
            <a:ext cx="812800" cy="812800"/>
          </a:xfrm>
          <a:prstGeom prst="rect">
            <a:avLst/>
          </a:prstGeom>
        </p:spPr>
      </p:pic>
      <p:pic>
        <p:nvPicPr>
          <p:cNvPr id="11" name="jvs091_jvs092_parallel_VOICEACTRESS100_092">
            <a:hlinkClick r:id="" action="ppaction://media"/>
            <a:extLst>
              <a:ext uri="{FF2B5EF4-FFF2-40B4-BE49-F238E27FC236}">
                <a16:creationId xmlns:a16="http://schemas.microsoft.com/office/drawing/2014/main" id="{3B2FFF79-530C-FBEA-7D88-0ACD45D6ACEA}"/>
              </a:ext>
            </a:extLst>
          </p:cNvPr>
          <p:cNvPicPr>
            <a:picLocks noChangeAspect="1"/>
          </p:cNvPicPr>
          <p:nvPr>
            <a:audioFile r:link="rId12"/>
            <p:extLst>
              <p:ext uri="{DAA4B4D4-6D71-4841-9C94-3DE7FCFB9230}">
                <p14:media xmlns:p14="http://schemas.microsoft.com/office/powerpoint/2010/main" r:embed="rId11"/>
              </p:ext>
            </p:extLst>
          </p:nvPr>
        </p:nvPicPr>
        <p:blipFill>
          <a:blip r:embed="rId16"/>
          <a:stretch>
            <a:fillRect/>
          </a:stretch>
        </p:blipFill>
        <p:spPr>
          <a:xfrm>
            <a:off x="6194858" y="5398254"/>
            <a:ext cx="812800" cy="812800"/>
          </a:xfrm>
          <a:prstGeom prst="rect">
            <a:avLst/>
          </a:prstGeom>
        </p:spPr>
      </p:pic>
      <p:pic>
        <p:nvPicPr>
          <p:cNvPr id="12" name="jvs092_nonparallel_TRAVEL1000_0940">
            <a:hlinkClick r:id="" action="ppaction://media"/>
            <a:extLst>
              <a:ext uri="{FF2B5EF4-FFF2-40B4-BE49-F238E27FC236}">
                <a16:creationId xmlns:a16="http://schemas.microsoft.com/office/drawing/2014/main" id="{AECEEA10-A0F7-5A6C-F017-C6E2927326DD}"/>
              </a:ext>
            </a:extLst>
          </p:cNvPr>
          <p:cNvPicPr>
            <a:picLocks noChangeAspect="1"/>
          </p:cNvPicPr>
          <p:nvPr>
            <a:audioFile r:link="rId14"/>
            <p:extLst>
              <p:ext uri="{DAA4B4D4-6D71-4841-9C94-3DE7FCFB9230}">
                <p14:media xmlns:p14="http://schemas.microsoft.com/office/powerpoint/2010/main" r:embed="rId13"/>
              </p:ext>
            </p:extLst>
          </p:nvPr>
        </p:nvPicPr>
        <p:blipFill>
          <a:blip r:embed="rId16"/>
          <a:stretch>
            <a:fillRect/>
          </a:stretch>
        </p:blipFill>
        <p:spPr>
          <a:xfrm>
            <a:off x="3258597" y="5398254"/>
            <a:ext cx="812800" cy="812800"/>
          </a:xfrm>
          <a:prstGeom prst="rect">
            <a:avLst/>
          </a:prstGeom>
        </p:spPr>
      </p:pic>
      <p:sp>
        <p:nvSpPr>
          <p:cNvPr id="13" name="テキスト ボックス 33">
            <a:extLst>
              <a:ext uri="{FF2B5EF4-FFF2-40B4-BE49-F238E27FC236}">
                <a16:creationId xmlns:a16="http://schemas.microsoft.com/office/drawing/2014/main" id="{2A3DA960-7053-84C2-A99E-85C36AEC69E4}"/>
              </a:ext>
            </a:extLst>
          </p:cNvPr>
          <p:cNvSpPr txBox="1"/>
          <p:nvPr/>
        </p:nvSpPr>
        <p:spPr>
          <a:xfrm>
            <a:off x="8333294" y="2603000"/>
            <a:ext cx="3332679" cy="646331"/>
          </a:xfrm>
          <a:prstGeom prst="rect">
            <a:avLst/>
          </a:prstGeom>
          <a:solidFill>
            <a:srgbClr val="3E9288"/>
          </a:solidFill>
        </p:spPr>
        <p:txBody>
          <a:bodyPr wrap="square">
            <a:spAutoFit/>
          </a:bodyPr>
          <a:lstStyle/>
          <a:p>
            <a:pPr algn="ctr"/>
            <a:r>
              <a:rPr lang="zh-TW" altLang="en-US" b="1" dirty="0">
                <a:solidFill>
                  <a:schemeClr val="bg1"/>
                </a:solidFill>
                <a:latin typeface="游ゴシック" panose="020B0400000000000000" pitchFamily="50" charset="-128"/>
                <a:ea typeface="游ゴシック" panose="020B0400000000000000" pitchFamily="50" charset="-128"/>
              </a:rPr>
              <a:t>同じ歌の中で、同じ歌手でも違う人のように聞こえる</a:t>
            </a:r>
            <a:endParaRPr lang="en-US" altLang="ja-JP" b="1" dirty="0">
              <a:solidFill>
                <a:schemeClr val="bg1"/>
              </a:solidFill>
              <a:latin typeface="游ゴシック" panose="020B0400000000000000" pitchFamily="50" charset="-128"/>
              <a:ea typeface="游ゴシック" panose="020B0400000000000000" pitchFamily="50" charset="-128"/>
            </a:endParaRPr>
          </a:p>
        </p:txBody>
      </p:sp>
      <p:sp>
        <p:nvSpPr>
          <p:cNvPr id="14" name="テキスト ボックス 33">
            <a:extLst>
              <a:ext uri="{FF2B5EF4-FFF2-40B4-BE49-F238E27FC236}">
                <a16:creationId xmlns:a16="http://schemas.microsoft.com/office/drawing/2014/main" id="{07963541-12F9-39C4-9079-F6B214908827}"/>
              </a:ext>
            </a:extLst>
          </p:cNvPr>
          <p:cNvSpPr txBox="1"/>
          <p:nvPr/>
        </p:nvSpPr>
        <p:spPr>
          <a:xfrm>
            <a:off x="8678925" y="4087776"/>
            <a:ext cx="2641416" cy="646331"/>
          </a:xfrm>
          <a:prstGeom prst="rect">
            <a:avLst/>
          </a:prstGeom>
          <a:solidFill>
            <a:srgbClr val="3E9288"/>
          </a:solidFill>
        </p:spPr>
        <p:txBody>
          <a:bodyPr wrap="square">
            <a:spAutoFit/>
          </a:bodyPr>
          <a:lstStyle/>
          <a:p>
            <a:pPr algn="ctr"/>
            <a:r>
              <a:rPr lang="zh-TW" altLang="en-US" b="1" dirty="0">
                <a:solidFill>
                  <a:schemeClr val="bg1"/>
                </a:solidFill>
                <a:latin typeface="游ゴシック" panose="020B0400000000000000" pitchFamily="50" charset="-128"/>
                <a:ea typeface="游ゴシック" panose="020B0400000000000000" pitchFamily="50" charset="-128"/>
              </a:rPr>
              <a:t>ネイティブだとしても、一般人には難しい</a:t>
            </a:r>
            <a:endParaRPr lang="en-US" altLang="ja-JP" b="1" dirty="0">
              <a:solidFill>
                <a:schemeClr val="bg1"/>
              </a:solidFill>
              <a:latin typeface="游ゴシック" panose="020B0400000000000000" pitchFamily="50" charset="-128"/>
              <a:ea typeface="游ゴシック" panose="020B0400000000000000" pitchFamily="50" charset="-128"/>
            </a:endParaRPr>
          </a:p>
        </p:txBody>
      </p:sp>
      <p:sp>
        <p:nvSpPr>
          <p:cNvPr id="15" name="テキスト ボックス 33">
            <a:extLst>
              <a:ext uri="{FF2B5EF4-FFF2-40B4-BE49-F238E27FC236}">
                <a16:creationId xmlns:a16="http://schemas.microsoft.com/office/drawing/2014/main" id="{395744D6-12DB-842D-BC80-7CE77F3A88DD}"/>
              </a:ext>
            </a:extLst>
          </p:cNvPr>
          <p:cNvSpPr txBox="1"/>
          <p:nvPr/>
        </p:nvSpPr>
        <p:spPr>
          <a:xfrm>
            <a:off x="7919056" y="5572552"/>
            <a:ext cx="3735710" cy="369332"/>
          </a:xfrm>
          <a:prstGeom prst="rect">
            <a:avLst/>
          </a:prstGeom>
          <a:solidFill>
            <a:srgbClr val="3E9288"/>
          </a:solidFill>
        </p:spPr>
        <p:txBody>
          <a:bodyPr wrap="square">
            <a:spAutoFit/>
          </a:bodyPr>
          <a:lstStyle/>
          <a:p>
            <a:pPr algn="ctr"/>
            <a:r>
              <a:rPr lang="zh-TW" altLang="en-US" b="1" dirty="0">
                <a:solidFill>
                  <a:schemeClr val="bg1"/>
                </a:solidFill>
                <a:latin typeface="游ゴシック" panose="020B0400000000000000" pitchFamily="50" charset="-128"/>
                <a:ea typeface="游ゴシック" panose="020B0400000000000000" pitchFamily="50" charset="-128"/>
              </a:rPr>
              <a:t>話者変換でも難しいケースがある</a:t>
            </a:r>
            <a:endParaRPr lang="en-US" altLang="ja-JP" b="1"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63711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8"/>
                </p:tgtEl>
              </p:cMediaNode>
            </p:audio>
            <p:audio>
              <p:cMediaNode vol="80000">
                <p:cTn id="38" fill="hold" display="0">
                  <p:stCondLst>
                    <p:cond delay="indefinite"/>
                  </p:stCondLst>
                  <p:endCondLst>
                    <p:cond evt="onStopAudio" delay="0">
                      <p:tgtEl>
                        <p:sldTgt/>
                      </p:tgtEl>
                    </p:cond>
                  </p:endCondLst>
                </p:cTn>
                <p:tgtEl>
                  <p:spTgt spid="9"/>
                </p:tgtEl>
              </p:cMediaNode>
            </p:audio>
            <p:audio>
              <p:cMediaNode vol="80000">
                <p:cTn id="39" fill="hold" display="0">
                  <p:stCondLst>
                    <p:cond delay="indefinite"/>
                  </p:stCondLst>
                  <p:endCondLst>
                    <p:cond evt="onStopAudio" delay="0">
                      <p:tgtEl>
                        <p:sldTgt/>
                      </p:tgtEl>
                    </p:cond>
                  </p:endCondLst>
                </p:cTn>
                <p:tgtEl>
                  <p:spTgt spid="10"/>
                </p:tgtEl>
              </p:cMediaNode>
            </p:audio>
            <p:audio>
              <p:cMediaNode vol="80000">
                <p:cTn id="40" fill="hold" display="0">
                  <p:stCondLst>
                    <p:cond delay="indefinite"/>
                  </p:stCondLst>
                  <p:endCondLst>
                    <p:cond evt="onStopAudio" delay="0">
                      <p:tgtEl>
                        <p:sldTgt/>
                      </p:tgtEl>
                    </p:cond>
                  </p:endCondLst>
                </p:cTn>
                <p:tgtEl>
                  <p:spTgt spid="11"/>
                </p:tgtEl>
              </p:cMediaNode>
            </p:audio>
            <p:audio>
              <p:cMediaNode vol="80000">
                <p:cTn id="41" fill="hold" display="0">
                  <p:stCondLst>
                    <p:cond delay="indefinite"/>
                  </p:stCondLst>
                  <p:endCondLst>
                    <p:cond evt="onStopAudio" delay="0">
                      <p:tgtEl>
                        <p:sldTgt/>
                      </p:tgtEl>
                    </p:cond>
                  </p:endCondLst>
                </p:cTn>
                <p:tgtEl>
                  <p:spTgt spid="12"/>
                </p:tgtEl>
              </p:cMediaNode>
            </p:audio>
          </p:childTnLst>
        </p:cTn>
      </p:par>
    </p:tnLst>
    <p:bldLst>
      <p:bldP spid="13" grpId="0" animBg="1"/>
      <p:bldP spid="14" grpId="0" animBg="1"/>
      <p:bldP spid="1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17D32CE-8FD6-41F0-C746-9076C7EEC64C}"/>
              </a:ext>
            </a:extLst>
          </p:cNvPr>
          <p:cNvSpPr>
            <a:spLocks noGrp="1"/>
          </p:cNvSpPr>
          <p:nvPr>
            <p:ph type="title"/>
          </p:nvPr>
        </p:nvSpPr>
        <p:spPr/>
        <p:txBody>
          <a:bodyPr/>
          <a:lstStyle/>
          <a:p>
            <a:r>
              <a:rPr lang="en-US" altLang="zh-TW" dirty="0"/>
              <a:t>Outline</a:t>
            </a:r>
            <a:endParaRPr kumimoji="1" lang="zh-TW" altLang="en-US" dirty="0"/>
          </a:p>
        </p:txBody>
      </p:sp>
      <p:sp>
        <p:nvSpPr>
          <p:cNvPr id="3" name="內容版面配置區 2">
            <a:extLst>
              <a:ext uri="{FF2B5EF4-FFF2-40B4-BE49-F238E27FC236}">
                <a16:creationId xmlns:a16="http://schemas.microsoft.com/office/drawing/2014/main" id="{D8B3C97E-8C83-FA91-FE87-D0D55B958BC7}"/>
              </a:ext>
            </a:extLst>
          </p:cNvPr>
          <p:cNvSpPr>
            <a:spLocks noGrp="1"/>
          </p:cNvSpPr>
          <p:nvPr>
            <p:ph idx="1"/>
          </p:nvPr>
        </p:nvSpPr>
        <p:spPr/>
        <p:txBody>
          <a:bodyPr>
            <a:normAutofit/>
          </a:bodyPr>
          <a:lstStyle/>
          <a:p>
            <a:r>
              <a:rPr lang="zh-TW" altLang="en-US" dirty="0"/>
              <a:t>音声変換：基礎</a:t>
            </a:r>
            <a:endParaRPr lang="en-US" altLang="zh-TW" dirty="0"/>
          </a:p>
          <a:p>
            <a:pPr lvl="1"/>
            <a:r>
              <a:rPr kumimoji="1" lang="zh-TW" altLang="en-US" dirty="0"/>
              <a:t>音声変換とは？なんで必要？</a:t>
            </a:r>
            <a:endParaRPr kumimoji="1" lang="en-US" altLang="zh-TW" dirty="0"/>
          </a:p>
          <a:p>
            <a:pPr lvl="1"/>
            <a:r>
              <a:rPr lang="zh-TW" altLang="en-US" dirty="0"/>
              <a:t>基本的な仕組み</a:t>
            </a:r>
            <a:endParaRPr lang="en-US" altLang="zh-TW" dirty="0"/>
          </a:p>
          <a:p>
            <a:r>
              <a:rPr lang="zh-TW" altLang="en-US" dirty="0"/>
              <a:t>音声変換：深層学習による進展</a:t>
            </a:r>
            <a:endParaRPr lang="en-US" altLang="zh-TW" dirty="0"/>
          </a:p>
          <a:p>
            <a:pPr lvl="1"/>
            <a:r>
              <a:rPr lang="zh-TW" altLang="en-US" dirty="0"/>
              <a:t>進化したモデル</a:t>
            </a:r>
            <a:endParaRPr lang="en-US" altLang="zh-TW" dirty="0"/>
          </a:p>
          <a:p>
            <a:pPr lvl="1"/>
            <a:r>
              <a:rPr lang="zh-TW" altLang="en-US" dirty="0"/>
              <a:t>進化した特徴表現</a:t>
            </a:r>
            <a:endParaRPr lang="en-US" altLang="zh-TW" dirty="0"/>
          </a:p>
          <a:p>
            <a:r>
              <a:rPr lang="zh-TW" altLang="en-US" dirty="0"/>
              <a:t>音声変換：今後の課題</a:t>
            </a:r>
            <a:endParaRPr lang="en-US" altLang="zh-TW" dirty="0"/>
          </a:p>
          <a:p>
            <a:pPr lvl="1"/>
            <a:r>
              <a:rPr lang="zh-TW" altLang="en-US" dirty="0"/>
              <a:t>低遅延・リアルタイム処理</a:t>
            </a:r>
            <a:endParaRPr lang="en-US" altLang="zh-TW" dirty="0"/>
          </a:p>
          <a:p>
            <a:pPr lvl="1"/>
            <a:r>
              <a:rPr lang="zh-TW" altLang="en-US" dirty="0"/>
              <a:t>「普通」の音声変換をやめるぞ</a:t>
            </a:r>
            <a:endParaRPr lang="en-US" altLang="zh-TW" dirty="0"/>
          </a:p>
        </p:txBody>
      </p:sp>
      <p:sp>
        <p:nvSpPr>
          <p:cNvPr id="4" name="文字版面配置區 3">
            <a:extLst>
              <a:ext uri="{FF2B5EF4-FFF2-40B4-BE49-F238E27FC236}">
                <a16:creationId xmlns:a16="http://schemas.microsoft.com/office/drawing/2014/main" id="{2C2DD973-D2E2-CFF3-E6FD-B2A03EE8EFCD}"/>
              </a:ext>
            </a:extLst>
          </p:cNvPr>
          <p:cNvSpPr>
            <a:spLocks noGrp="1"/>
          </p:cNvSpPr>
          <p:nvPr>
            <p:ph type="body" sz="quarter" idx="11"/>
          </p:nvPr>
        </p:nvSpPr>
        <p:spPr/>
        <p:txBody>
          <a:bodyPr>
            <a:normAutofit fontScale="92500" lnSpcReduction="20000"/>
          </a:bodyPr>
          <a:lstStyle/>
          <a:p>
            <a:r>
              <a:rPr lang="en-US" altLang="zh-TW" sz="2800" dirty="0"/>
              <a:t>2024/10/22 SP/SLP talk </a:t>
            </a:r>
            <a:endParaRPr lang="ja-JP" altLang="en-US" sz="2800"/>
          </a:p>
        </p:txBody>
      </p:sp>
    </p:spTree>
    <p:extLst>
      <p:ext uri="{BB962C8B-B14F-4D97-AF65-F5344CB8AC3E}">
        <p14:creationId xmlns:p14="http://schemas.microsoft.com/office/powerpoint/2010/main" val="34598677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1E3C75-3408-5B55-80E0-4AE5EAC48C6B}"/>
              </a:ext>
            </a:extLst>
          </p:cNvPr>
          <p:cNvSpPr>
            <a:spLocks noGrp="1"/>
          </p:cNvSpPr>
          <p:nvPr>
            <p:ph type="title"/>
          </p:nvPr>
        </p:nvSpPr>
        <p:spPr/>
        <p:txBody>
          <a:bodyPr/>
          <a:lstStyle/>
          <a:p>
            <a:r>
              <a:rPr kumimoji="1" lang="zh-TW" altLang="en-US" dirty="0"/>
              <a:t>まとめ</a:t>
            </a:r>
          </a:p>
        </p:txBody>
      </p:sp>
      <p:sp>
        <p:nvSpPr>
          <p:cNvPr id="3" name="內容版面配置區 2">
            <a:extLst>
              <a:ext uri="{FF2B5EF4-FFF2-40B4-BE49-F238E27FC236}">
                <a16:creationId xmlns:a16="http://schemas.microsoft.com/office/drawing/2014/main" id="{2A70ECAA-F8D4-B171-7010-480D26634C03}"/>
              </a:ext>
            </a:extLst>
          </p:cNvPr>
          <p:cNvSpPr>
            <a:spLocks noGrp="1"/>
          </p:cNvSpPr>
          <p:nvPr>
            <p:ph idx="1"/>
          </p:nvPr>
        </p:nvSpPr>
        <p:spPr/>
        <p:txBody>
          <a:bodyPr/>
          <a:lstStyle/>
          <a:p>
            <a:r>
              <a:rPr kumimoji="1" lang="zh-TW" altLang="en-US" dirty="0"/>
              <a:t>音声変換は「基盤技術」に考えれれる</a:t>
            </a:r>
            <a:endParaRPr kumimoji="1" lang="en-US" altLang="zh-TW" dirty="0"/>
          </a:p>
          <a:p>
            <a:pPr lvl="1"/>
            <a:r>
              <a:rPr kumimoji="1" lang="zh-TW" altLang="en-US" dirty="0"/>
              <a:t>数えきれないほど応用例がある</a:t>
            </a:r>
            <a:endParaRPr kumimoji="1" lang="en-US" altLang="zh-TW" dirty="0"/>
          </a:p>
          <a:p>
            <a:r>
              <a:rPr kumimoji="1" lang="zh-TW" altLang="en-US" dirty="0"/>
              <a:t>音声変換は「解決済み」？</a:t>
            </a:r>
            <a:endParaRPr lang="en-US" altLang="zh-TW" dirty="0"/>
          </a:p>
          <a:p>
            <a:pPr lvl="1"/>
            <a:r>
              <a:rPr kumimoji="1" lang="zh-TW" altLang="en-US" dirty="0"/>
              <a:t>多くの論文は「理想的な設定」（＝簡単な設定）をしたからだ！</a:t>
            </a:r>
            <a:endParaRPr kumimoji="1" lang="en-US" altLang="zh-TW" dirty="0"/>
          </a:p>
          <a:p>
            <a:r>
              <a:rPr kumimoji="1" lang="zh-TW" altLang="en-US" dirty="0"/>
              <a:t>音声変換は人間社会に役に立つべき</a:t>
            </a:r>
            <a:endParaRPr kumimoji="1" lang="en-US" altLang="zh-TW" dirty="0"/>
          </a:p>
          <a:p>
            <a:pPr lvl="1"/>
            <a:r>
              <a:rPr lang="zh-TW" altLang="en-US" dirty="0"/>
              <a:t>どの</a:t>
            </a:r>
            <a:r>
              <a:rPr lang="en-US" altLang="zh-TW" dirty="0"/>
              <a:t>AI</a:t>
            </a:r>
            <a:r>
              <a:rPr lang="zh-TW" altLang="en-US" dirty="0"/>
              <a:t>分野もそうあるべき</a:t>
            </a:r>
            <a:endParaRPr lang="en-US" altLang="zh-TW" dirty="0"/>
          </a:p>
        </p:txBody>
      </p:sp>
      <p:sp>
        <p:nvSpPr>
          <p:cNvPr id="4" name="文字版面配置區 3">
            <a:extLst>
              <a:ext uri="{FF2B5EF4-FFF2-40B4-BE49-F238E27FC236}">
                <a16:creationId xmlns:a16="http://schemas.microsoft.com/office/drawing/2014/main" id="{2DBE619B-367B-DE5D-155F-59489A4B1A80}"/>
              </a:ext>
            </a:extLst>
          </p:cNvPr>
          <p:cNvSpPr>
            <a:spLocks noGrp="1"/>
          </p:cNvSpPr>
          <p:nvPr>
            <p:ph type="body" sz="quarter" idx="11"/>
          </p:nvPr>
        </p:nvSpPr>
        <p:spPr/>
        <p:txBody>
          <a:bodyPr>
            <a:normAutofit fontScale="92500" lnSpcReduction="20000"/>
          </a:bodyPr>
          <a:lstStyle/>
          <a:p>
            <a:r>
              <a:rPr lang="en-US" altLang="zh-TW" dirty="0"/>
              <a:t>2024/10/22 SP/SLP talk </a:t>
            </a:r>
            <a:endParaRPr lang="ja-JP" altLang="en-US"/>
          </a:p>
        </p:txBody>
      </p:sp>
    </p:spTree>
    <p:extLst>
      <p:ext uri="{BB962C8B-B14F-4D97-AF65-F5344CB8AC3E}">
        <p14:creationId xmlns:p14="http://schemas.microsoft.com/office/powerpoint/2010/main" val="28475635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3A648F2-15C8-4566-A78D-10E958054C84}"/>
              </a:ext>
            </a:extLst>
          </p:cNvPr>
          <p:cNvSpPr>
            <a:spLocks noGrp="1"/>
          </p:cNvSpPr>
          <p:nvPr>
            <p:ph type="title"/>
          </p:nvPr>
        </p:nvSpPr>
        <p:spPr/>
        <p:txBody>
          <a:bodyPr/>
          <a:lstStyle/>
          <a:p>
            <a:r>
              <a:rPr kumimoji="1" lang="zh-TW" altLang="en-US" dirty="0"/>
              <a:t>参考文献（年代順</a:t>
            </a:r>
            <a:r>
              <a:rPr lang="zh-TW" altLang="en-US" dirty="0"/>
              <a:t>）</a:t>
            </a:r>
            <a:endParaRPr kumimoji="1" lang="zh-TW" altLang="en-US" dirty="0"/>
          </a:p>
        </p:txBody>
      </p:sp>
      <p:sp>
        <p:nvSpPr>
          <p:cNvPr id="3" name="內容版面配置區 2">
            <a:extLst>
              <a:ext uri="{FF2B5EF4-FFF2-40B4-BE49-F238E27FC236}">
                <a16:creationId xmlns:a16="http://schemas.microsoft.com/office/drawing/2014/main" id="{F91AA577-607D-EEAA-A36E-D4589DA17D28}"/>
              </a:ext>
            </a:extLst>
          </p:cNvPr>
          <p:cNvSpPr>
            <a:spLocks noGrp="1"/>
          </p:cNvSpPr>
          <p:nvPr>
            <p:ph idx="1"/>
          </p:nvPr>
        </p:nvSpPr>
        <p:spPr>
          <a:xfrm>
            <a:off x="558800" y="1984873"/>
            <a:ext cx="11099800" cy="4524901"/>
          </a:xfrm>
        </p:spPr>
        <p:txBody>
          <a:bodyPr>
            <a:noAutofit/>
          </a:bodyPr>
          <a:lstStyle/>
          <a:p>
            <a:pPr marL="0" indent="0">
              <a:buNone/>
            </a:pPr>
            <a:r>
              <a:rPr lang="en-US" altLang="zh-TW" sz="1200" dirty="0"/>
              <a:t>[Abe+ ’90] Abe, Masanobu, et al. "Voice conversion through vector quantization." Journal of the Acoustical Society of Japan (E) 11.2 (1990): 71-76.</a:t>
            </a:r>
            <a:br>
              <a:rPr lang="en-US" altLang="zh-TW" sz="1200" dirty="0"/>
            </a:br>
            <a:r>
              <a:rPr lang="en-US" altLang="zh-TW" sz="1200" dirty="0"/>
              <a:t>[</a:t>
            </a:r>
            <a:r>
              <a:rPr lang="en-US" altLang="zh-TW" sz="1200" dirty="0" err="1"/>
              <a:t>Stylianou</a:t>
            </a:r>
            <a:r>
              <a:rPr lang="en-US" altLang="zh-TW" sz="1200" dirty="0"/>
              <a:t>+ ‘98] </a:t>
            </a:r>
            <a:r>
              <a:rPr lang="en-US" altLang="zh-TW" sz="1200" dirty="0" err="1"/>
              <a:t>Stylianou</a:t>
            </a:r>
            <a:r>
              <a:rPr lang="en-US" altLang="zh-TW" sz="1200" dirty="0"/>
              <a:t>, Yannis, Olivier </a:t>
            </a:r>
            <a:r>
              <a:rPr lang="en-US" altLang="zh-TW" sz="1200" dirty="0" err="1"/>
              <a:t>Cappé</a:t>
            </a:r>
            <a:r>
              <a:rPr lang="en-US" altLang="zh-TW" sz="1200" dirty="0"/>
              <a:t>, and Eric </a:t>
            </a:r>
            <a:r>
              <a:rPr lang="en-US" altLang="zh-TW" sz="1200" dirty="0" err="1"/>
              <a:t>Moulines</a:t>
            </a:r>
            <a:r>
              <a:rPr lang="en-US" altLang="zh-TW" sz="1200" dirty="0"/>
              <a:t>. "Continuous probabilistic transform for voice conversion." IEEE Transactions on speech and audio processing 6.2 (1998): 131-142.</a:t>
            </a:r>
            <a:br>
              <a:rPr lang="en-US" altLang="zh-TW" sz="1200" dirty="0"/>
            </a:br>
            <a:r>
              <a:rPr lang="en-US" altLang="zh-TW" sz="1200" dirty="0"/>
              <a:t>[Villavicencio+ ‘10] Villavicencio, Fernando, and Jordi </a:t>
            </a:r>
            <a:r>
              <a:rPr lang="en-US" altLang="zh-TW" sz="1200" dirty="0" err="1"/>
              <a:t>Bonada</a:t>
            </a:r>
            <a:r>
              <a:rPr lang="en-US" altLang="zh-TW" sz="1200" dirty="0"/>
              <a:t>. "Applying voice conversion to concatenative singing-voice synthesis." </a:t>
            </a:r>
            <a:r>
              <a:rPr lang="en-US" altLang="zh-TW" sz="1200" dirty="0" err="1"/>
              <a:t>Interspeech</a:t>
            </a:r>
            <a:r>
              <a:rPr lang="en-US" altLang="zh-TW" sz="1200" dirty="0"/>
              <a:t>. 2010.</a:t>
            </a:r>
            <a:br>
              <a:rPr lang="en-US" altLang="zh-TW" sz="1200" dirty="0"/>
            </a:br>
            <a:r>
              <a:rPr lang="en-US" altLang="zh-TW" sz="1200" dirty="0"/>
              <a:t>[Toda ‘14] T. Toda, "Augmented speech production based on real-time statistical voice conversion," 2014 IEEE Global Conference on Signal and Information Processing (</a:t>
            </a:r>
            <a:r>
              <a:rPr lang="en-US" altLang="zh-TW" sz="1200" dirty="0" err="1"/>
              <a:t>GlobalSIP</a:t>
            </a:r>
            <a:r>
              <a:rPr lang="en-US" altLang="zh-TW" sz="1200" dirty="0"/>
              <a:t>), Atlanta, GA, USA, 2014, pp. 592-596</a:t>
            </a:r>
            <a:br>
              <a:rPr lang="en-US" altLang="zh-TW" sz="1200" dirty="0"/>
            </a:br>
            <a:r>
              <a:rPr lang="en-US" altLang="zh-TW" sz="1200" dirty="0"/>
              <a:t>[Goodfellow+ ‘14] Goodfellow, Ian, et al. "Generative adversarial nets." Advances in neural information processing systems 27 (2014).</a:t>
            </a:r>
            <a:br>
              <a:rPr lang="en-US" altLang="zh-TW" sz="1200" dirty="0"/>
            </a:br>
            <a:r>
              <a:rPr lang="en-US" altLang="zh-TW" sz="1200" dirty="0"/>
              <a:t>[</a:t>
            </a:r>
            <a:r>
              <a:rPr lang="en-US" altLang="zh-TW" sz="1200" dirty="0" err="1"/>
              <a:t>Dinh</a:t>
            </a:r>
            <a:r>
              <a:rPr lang="en-US" altLang="zh-TW" sz="1200" dirty="0"/>
              <a:t>+ ‘14] </a:t>
            </a:r>
            <a:r>
              <a:rPr lang="en-US" altLang="zh-TW" sz="1200" dirty="0" err="1"/>
              <a:t>Dinh</a:t>
            </a:r>
            <a:r>
              <a:rPr lang="en-US" altLang="zh-TW" sz="1200" dirty="0"/>
              <a:t>, Laurent, David Krueger, and </a:t>
            </a:r>
            <a:r>
              <a:rPr lang="en-US" altLang="zh-TW" sz="1200" dirty="0" err="1"/>
              <a:t>Yoshua</a:t>
            </a:r>
            <a:r>
              <a:rPr lang="en-US" altLang="zh-TW" sz="1200" dirty="0"/>
              <a:t> </a:t>
            </a:r>
            <a:r>
              <a:rPr lang="en-US" altLang="zh-TW" sz="1200" dirty="0" err="1"/>
              <a:t>Bengio</a:t>
            </a:r>
            <a:r>
              <a:rPr lang="en-US" altLang="zh-TW" sz="1200" dirty="0"/>
              <a:t>. "Nice: Non-linear independent components estimation." </a:t>
            </a:r>
            <a:r>
              <a:rPr lang="en-US" altLang="zh-TW" sz="1200" dirty="0" err="1"/>
              <a:t>arXiv</a:t>
            </a:r>
            <a:r>
              <a:rPr lang="en-US" altLang="zh-TW" sz="1200" dirty="0"/>
              <a:t> preprint arXiv:1410.8516 (2014).</a:t>
            </a:r>
            <a:br>
              <a:rPr lang="en-US" altLang="zh-TW" sz="1200" dirty="0"/>
            </a:br>
            <a:r>
              <a:rPr lang="en-US" altLang="zh-TW" sz="1200" dirty="0"/>
              <a:t>[</a:t>
            </a:r>
            <a:r>
              <a:rPr lang="en-US" altLang="zh-TW" sz="1200" dirty="0" err="1"/>
              <a:t>Variani</a:t>
            </a:r>
            <a:r>
              <a:rPr lang="en-US" altLang="zh-TW" sz="1200" dirty="0"/>
              <a:t>+ ‘14] </a:t>
            </a:r>
            <a:r>
              <a:rPr lang="en-US" altLang="zh-TW" sz="1200" dirty="0" err="1"/>
              <a:t>Variani</a:t>
            </a:r>
            <a:r>
              <a:rPr lang="en-US" altLang="zh-TW" sz="1200" dirty="0"/>
              <a:t>, Ehsan, et al. "Deep neural networks for small footprint text-dependent speaker verification." Proc. ICASSP 2014.</a:t>
            </a:r>
            <a:br>
              <a:rPr lang="en-US" altLang="zh-TW" sz="1200" dirty="0"/>
            </a:br>
            <a:r>
              <a:rPr lang="en-US" altLang="zh-TW" sz="1200" dirty="0"/>
              <a:t>[Sun+ ‘16] L. Sun, K. Li, H. Wang, S. Kang and H. Meng, "Phonetic </a:t>
            </a:r>
            <a:r>
              <a:rPr lang="en-US" altLang="zh-TW" sz="1200" dirty="0" err="1"/>
              <a:t>posteriorgrams</a:t>
            </a:r>
            <a:r>
              <a:rPr lang="en-US" altLang="zh-TW" sz="1200" dirty="0"/>
              <a:t> for many-to-one voice conversion without parallel data training," Proc. ICME, 2016, pp. 1-6.</a:t>
            </a:r>
            <a:br>
              <a:rPr lang="en-US" altLang="zh-TW" sz="1200" dirty="0"/>
            </a:br>
            <a:r>
              <a:rPr lang="en-US" altLang="zh-TW" sz="1200" dirty="0"/>
              <a:t>[van den Oord+ ‘16] Oord, Aaron van den, et al. "</a:t>
            </a:r>
            <a:r>
              <a:rPr lang="en-US" altLang="zh-TW" sz="1200" dirty="0" err="1"/>
              <a:t>Wavenet</a:t>
            </a:r>
            <a:r>
              <a:rPr lang="en-US" altLang="zh-TW" sz="1200" dirty="0"/>
              <a:t>: A generative model for raw audio." </a:t>
            </a:r>
            <a:r>
              <a:rPr lang="en-US" altLang="zh-TW" sz="1200" dirty="0" err="1"/>
              <a:t>arXiv</a:t>
            </a:r>
            <a:r>
              <a:rPr lang="en-US" altLang="zh-TW" sz="1200" dirty="0"/>
              <a:t> preprint arXiv:1609.03499 (2016).</a:t>
            </a:r>
            <a:br>
              <a:rPr lang="en-US" altLang="zh-TW" sz="1200" dirty="0"/>
            </a:br>
            <a:r>
              <a:rPr lang="en-US" altLang="zh-TW" sz="1200" dirty="0"/>
              <a:t>[Hsu+ ‘17] Hsu, C.-C., Hwang, H.-T., Wu, Y.-C., Tsao, Y., Wang, H.-M. (2017) Voice Conversion from Unaligned Corpora Using Variational Autoencoding Wasserstein Generative Adversarial Networks. Proc. </a:t>
            </a:r>
            <a:r>
              <a:rPr lang="en-US" altLang="zh-TW" sz="1200" dirty="0" err="1"/>
              <a:t>Interspeech</a:t>
            </a:r>
            <a:r>
              <a:rPr lang="en-US" altLang="zh-TW" sz="1200" dirty="0"/>
              <a:t> 2017, 3364-3368</a:t>
            </a:r>
            <a:br>
              <a:rPr lang="en-US" altLang="zh-TW" sz="1200" dirty="0"/>
            </a:br>
            <a:r>
              <a:rPr lang="en-US" altLang="zh-TW" sz="1200" dirty="0"/>
              <a:t>[Chou+ ‘18] Chou, J.-c., Yeh, C.-c., Lee, H.-y., Lee, L.-s. (2018) Multi-target Voice Conversion without Parallel Data by </a:t>
            </a:r>
            <a:r>
              <a:rPr lang="en-US" altLang="zh-TW" sz="1200" dirty="0" err="1"/>
              <a:t>Adversarially</a:t>
            </a:r>
            <a:r>
              <a:rPr lang="en-US" altLang="zh-TW" sz="1200" dirty="0"/>
              <a:t> Learning Disentangled Audio Representations. Proc. </a:t>
            </a:r>
            <a:r>
              <a:rPr lang="en-US" altLang="zh-TW" sz="1200" dirty="0" err="1"/>
              <a:t>Interspeech</a:t>
            </a:r>
            <a:r>
              <a:rPr lang="en-US" altLang="zh-TW" sz="1200" dirty="0"/>
              <a:t> 2018, 501-505</a:t>
            </a:r>
            <a:br>
              <a:rPr lang="en-US" altLang="zh-TW" sz="1200" dirty="0"/>
            </a:br>
            <a:r>
              <a:rPr lang="en-US" altLang="zh-TW" sz="1200" dirty="0"/>
              <a:t>[Kaneko+ ‘18] Kaneko, </a:t>
            </a:r>
            <a:r>
              <a:rPr lang="en-US" altLang="zh-TW" sz="1200" dirty="0" err="1"/>
              <a:t>Takuhiro</a:t>
            </a:r>
            <a:r>
              <a:rPr lang="en-US" altLang="zh-TW" sz="1200" dirty="0"/>
              <a:t>, and </a:t>
            </a:r>
            <a:r>
              <a:rPr lang="en-US" altLang="zh-TW" sz="1200" dirty="0" err="1"/>
              <a:t>Hirokazu</a:t>
            </a:r>
            <a:r>
              <a:rPr lang="en-US" altLang="zh-TW" sz="1200" dirty="0"/>
              <a:t> </a:t>
            </a:r>
            <a:r>
              <a:rPr lang="en-US" altLang="zh-TW" sz="1200" dirty="0" err="1"/>
              <a:t>Kameoka</a:t>
            </a:r>
            <a:r>
              <a:rPr lang="en-US" altLang="zh-TW" sz="1200" dirty="0"/>
              <a:t>. "</a:t>
            </a:r>
            <a:r>
              <a:rPr lang="en-US" altLang="zh-TW" sz="1200" dirty="0" err="1"/>
              <a:t>Cyclegan-vc</a:t>
            </a:r>
            <a:r>
              <a:rPr lang="en-US" altLang="zh-TW" sz="1200" dirty="0"/>
              <a:t>: Non-parallel voice conversion using cycle-consistent adversarial networks." Proc. EUSIPCO, 2018.</a:t>
            </a:r>
            <a:br>
              <a:rPr lang="en-US" altLang="zh-TW" sz="1200" dirty="0"/>
            </a:br>
            <a:r>
              <a:rPr lang="en-US" altLang="zh-TW" sz="1200" dirty="0"/>
              <a:t>[Snyder+ ‘18] Snyder, David, et al. "X-vectors: Robust </a:t>
            </a:r>
            <a:r>
              <a:rPr lang="en-US" altLang="zh-TW" sz="1200" dirty="0" err="1"/>
              <a:t>dnn</a:t>
            </a:r>
            <a:r>
              <a:rPr lang="en-US" altLang="zh-TW" sz="1200" dirty="0"/>
              <a:t> embeddings for speaker recognition." Proc. ICASSP 2018</a:t>
            </a:r>
            <a:br>
              <a:rPr lang="en-US" altLang="zh-TW" sz="1200" dirty="0"/>
            </a:br>
            <a:r>
              <a:rPr lang="en-US" altLang="zh-TW" sz="1200" dirty="0"/>
              <a:t>[Zhao+ ‘18] Zhao, </a:t>
            </a:r>
            <a:r>
              <a:rPr lang="en-US" altLang="zh-TW" sz="1200" dirty="0" err="1"/>
              <a:t>Guanlong</a:t>
            </a:r>
            <a:r>
              <a:rPr lang="en-US" altLang="zh-TW" sz="1200" dirty="0"/>
              <a:t>, et al. "Accent conversion using phonetic </a:t>
            </a:r>
            <a:r>
              <a:rPr lang="en-US" altLang="zh-TW" sz="1200" dirty="0" err="1"/>
              <a:t>posteriorgrams</a:t>
            </a:r>
            <a:r>
              <a:rPr lang="en-US" altLang="zh-TW" sz="1200" dirty="0"/>
              <a:t>." Proc. ICASSP, 2018</a:t>
            </a:r>
          </a:p>
        </p:txBody>
      </p:sp>
      <p:sp>
        <p:nvSpPr>
          <p:cNvPr id="4" name="文字版面配置區 3">
            <a:extLst>
              <a:ext uri="{FF2B5EF4-FFF2-40B4-BE49-F238E27FC236}">
                <a16:creationId xmlns:a16="http://schemas.microsoft.com/office/drawing/2014/main" id="{8A1CA9E1-1A00-8971-4888-F9BC6A13854B}"/>
              </a:ext>
            </a:extLst>
          </p:cNvPr>
          <p:cNvSpPr>
            <a:spLocks noGrp="1"/>
          </p:cNvSpPr>
          <p:nvPr>
            <p:ph type="body" sz="quarter" idx="11"/>
          </p:nvPr>
        </p:nvSpPr>
        <p:spPr/>
        <p:txBody>
          <a:bodyPr>
            <a:normAutofit fontScale="92500" lnSpcReduction="20000"/>
          </a:bodyPr>
          <a:lstStyle/>
          <a:p>
            <a:r>
              <a:rPr lang="en-US" altLang="zh-TW" sz="2800" dirty="0"/>
              <a:t>2024/10/22 SP/SLP talk </a:t>
            </a:r>
            <a:endParaRPr lang="ja-JP" altLang="en-US" sz="2800"/>
          </a:p>
        </p:txBody>
      </p:sp>
    </p:spTree>
    <p:extLst>
      <p:ext uri="{BB962C8B-B14F-4D97-AF65-F5344CB8AC3E}">
        <p14:creationId xmlns:p14="http://schemas.microsoft.com/office/powerpoint/2010/main" val="3487550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0067436-14B8-8BBF-0684-47AAF2DD5DAB}"/>
              </a:ext>
            </a:extLst>
          </p:cNvPr>
          <p:cNvSpPr>
            <a:spLocks noGrp="1"/>
          </p:cNvSpPr>
          <p:nvPr>
            <p:ph type="title"/>
          </p:nvPr>
        </p:nvSpPr>
        <p:spPr/>
        <p:txBody>
          <a:bodyPr/>
          <a:lstStyle/>
          <a:p>
            <a:r>
              <a:rPr kumimoji="1" lang="zh-TW" altLang="en-US" dirty="0"/>
              <a:t>一見、悪用しかない音声変換</a:t>
            </a:r>
          </a:p>
        </p:txBody>
      </p:sp>
      <p:sp>
        <p:nvSpPr>
          <p:cNvPr id="4" name="文字版面配置區 3">
            <a:extLst>
              <a:ext uri="{FF2B5EF4-FFF2-40B4-BE49-F238E27FC236}">
                <a16:creationId xmlns:a16="http://schemas.microsoft.com/office/drawing/2014/main" id="{D2C8B02C-216F-202C-FB83-60D176393FBE}"/>
              </a:ext>
            </a:extLst>
          </p:cNvPr>
          <p:cNvSpPr>
            <a:spLocks noGrp="1"/>
          </p:cNvSpPr>
          <p:nvPr>
            <p:ph type="body" sz="quarter" idx="11"/>
          </p:nvPr>
        </p:nvSpPr>
        <p:spPr/>
        <p:txBody>
          <a:bodyPr>
            <a:normAutofit fontScale="92500" lnSpcReduction="20000"/>
          </a:bodyPr>
          <a:lstStyle/>
          <a:p>
            <a:r>
              <a:rPr kumimoji="1" lang="zh-TW" altLang="en-US" dirty="0"/>
              <a:t>音声変換</a:t>
            </a:r>
            <a:r>
              <a:rPr kumimoji="1" lang="ja-JP" altLang="en-US"/>
              <a:t>とは？なんで</a:t>
            </a:r>
            <a:r>
              <a:rPr kumimoji="1" lang="zh-TW" altLang="en-US" dirty="0"/>
              <a:t>必要？</a:t>
            </a:r>
          </a:p>
        </p:txBody>
      </p:sp>
      <p:pic>
        <p:nvPicPr>
          <p:cNvPr id="7" name="Picture 4">
            <a:extLst>
              <a:ext uri="{FF2B5EF4-FFF2-40B4-BE49-F238E27FC236}">
                <a16:creationId xmlns:a16="http://schemas.microsoft.com/office/drawing/2014/main" id="{23520DAC-F252-AF86-147A-6C216CD405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8071" y="2101812"/>
            <a:ext cx="5801256" cy="2654376"/>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7">
            <a:extLst>
              <a:ext uri="{FF2B5EF4-FFF2-40B4-BE49-F238E27FC236}">
                <a16:creationId xmlns:a16="http://schemas.microsoft.com/office/drawing/2014/main" id="{7FFEA9FB-C393-40D1-0EBE-25B549655C5B}"/>
              </a:ext>
            </a:extLst>
          </p:cNvPr>
          <p:cNvSpPr txBox="1"/>
          <p:nvPr/>
        </p:nvSpPr>
        <p:spPr>
          <a:xfrm>
            <a:off x="4920708" y="4888131"/>
            <a:ext cx="2375981" cy="461665"/>
          </a:xfrm>
          <a:prstGeom prst="rect">
            <a:avLst/>
          </a:prstGeom>
          <a:noFill/>
        </p:spPr>
        <p:txBody>
          <a:bodyPr wrap="square">
            <a:spAutoFit/>
          </a:bodyPr>
          <a:lstStyle/>
          <a:p>
            <a:pPr rtl="0">
              <a:spcBef>
                <a:spcPts val="0"/>
              </a:spcBef>
              <a:spcAft>
                <a:spcPts val="0"/>
              </a:spcAft>
            </a:pPr>
            <a:r>
              <a:rPr lang="en" altLang="zh-TW" sz="800" b="0" i="0" u="none" strike="noStrike" dirty="0">
                <a:solidFill>
                  <a:srgbClr val="000000"/>
                </a:solidFill>
                <a:effectLst/>
                <a:latin typeface="Arial" panose="020B0604020202020204" pitchFamily="34" charset="0"/>
              </a:rPr>
              <a:t>https://</a:t>
            </a:r>
            <a:r>
              <a:rPr lang="en" altLang="zh-TW" sz="800" b="0" i="0" u="none" strike="noStrike" dirty="0" err="1">
                <a:solidFill>
                  <a:srgbClr val="000000"/>
                </a:solidFill>
                <a:effectLst/>
                <a:latin typeface="Arial" panose="020B0604020202020204" pitchFamily="34" charset="0"/>
              </a:rPr>
              <a:t>www.forbes.com</a:t>
            </a:r>
            <a:r>
              <a:rPr lang="en" altLang="zh-TW" sz="800" b="0" i="0" u="none" strike="noStrike" dirty="0">
                <a:solidFill>
                  <a:srgbClr val="000000"/>
                </a:solidFill>
                <a:effectLst/>
                <a:latin typeface="Arial" panose="020B0604020202020204" pitchFamily="34" charset="0"/>
              </a:rPr>
              <a:t>/sites/</a:t>
            </a:r>
            <a:r>
              <a:rPr lang="en" altLang="zh-TW" sz="800" b="0" i="0" u="none" strike="noStrike" dirty="0" err="1">
                <a:solidFill>
                  <a:srgbClr val="000000"/>
                </a:solidFill>
                <a:effectLst/>
                <a:latin typeface="Arial" panose="020B0604020202020204" pitchFamily="34" charset="0"/>
              </a:rPr>
              <a:t>thomasbrewster</a:t>
            </a:r>
            <a:r>
              <a:rPr lang="en" altLang="zh-TW" sz="800" b="0" i="0" u="none" strike="noStrike" dirty="0">
                <a:solidFill>
                  <a:srgbClr val="000000"/>
                </a:solidFill>
                <a:effectLst/>
                <a:latin typeface="Arial" panose="020B0604020202020204" pitchFamily="34" charset="0"/>
              </a:rPr>
              <a:t>/2021/10/14/huge-bank-fraud-uses-deep-fake-voice-tech-to-steal-millions/?</a:t>
            </a:r>
            <a:r>
              <a:rPr lang="en" altLang="zh-TW" sz="800" b="0" i="0" u="none" strike="noStrike" dirty="0" err="1">
                <a:solidFill>
                  <a:srgbClr val="000000"/>
                </a:solidFill>
                <a:effectLst/>
                <a:latin typeface="Arial" panose="020B0604020202020204" pitchFamily="34" charset="0"/>
              </a:rPr>
              <a:t>sh</a:t>
            </a:r>
            <a:r>
              <a:rPr lang="en" altLang="zh-TW" sz="800" b="0" i="0" u="none" strike="noStrike" dirty="0">
                <a:solidFill>
                  <a:srgbClr val="000000"/>
                </a:solidFill>
                <a:effectLst/>
                <a:latin typeface="Arial" panose="020B0604020202020204" pitchFamily="34" charset="0"/>
              </a:rPr>
              <a:t>=3eb9bf375591</a:t>
            </a:r>
            <a:endParaRPr lang="en" altLang="zh-TW" b="0" dirty="0">
              <a:effectLst/>
            </a:endParaRPr>
          </a:p>
        </p:txBody>
      </p:sp>
      <p:sp>
        <p:nvSpPr>
          <p:cNvPr id="9" name="テキスト ボックス 33">
            <a:extLst>
              <a:ext uri="{FF2B5EF4-FFF2-40B4-BE49-F238E27FC236}">
                <a16:creationId xmlns:a16="http://schemas.microsoft.com/office/drawing/2014/main" id="{6F5D1666-D101-3D22-435F-0870833F2ABB}"/>
              </a:ext>
            </a:extLst>
          </p:cNvPr>
          <p:cNvSpPr txBox="1"/>
          <p:nvPr/>
        </p:nvSpPr>
        <p:spPr>
          <a:xfrm>
            <a:off x="3582049" y="5755337"/>
            <a:ext cx="5053301" cy="461665"/>
          </a:xfrm>
          <a:prstGeom prst="rect">
            <a:avLst/>
          </a:prstGeom>
          <a:solidFill>
            <a:srgbClr val="C03835"/>
          </a:solidFill>
        </p:spPr>
        <p:txBody>
          <a:bodyPr wrap="square">
            <a:spAutoFit/>
          </a:bodyPr>
          <a:lstStyle/>
          <a:p>
            <a:pPr algn="ctr"/>
            <a:r>
              <a:rPr lang="zh-TW" altLang="en-US" sz="2400" b="1" dirty="0">
                <a:solidFill>
                  <a:schemeClr val="bg1"/>
                </a:solidFill>
                <a:latin typeface="游ゴシック" panose="020B0400000000000000" pitchFamily="50" charset="-128"/>
                <a:ea typeface="游ゴシック" panose="020B0400000000000000" pitchFamily="50" charset="-128"/>
              </a:rPr>
              <a:t>人間社会にどう使うべき？</a:t>
            </a:r>
            <a:endParaRPr lang="en-US" altLang="ja-JP" sz="2400" b="1"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9612419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3A648F2-15C8-4566-A78D-10E958054C84}"/>
              </a:ext>
            </a:extLst>
          </p:cNvPr>
          <p:cNvSpPr>
            <a:spLocks noGrp="1"/>
          </p:cNvSpPr>
          <p:nvPr>
            <p:ph type="title"/>
          </p:nvPr>
        </p:nvSpPr>
        <p:spPr/>
        <p:txBody>
          <a:bodyPr/>
          <a:lstStyle/>
          <a:p>
            <a:r>
              <a:rPr kumimoji="1" lang="zh-TW" altLang="en-US" dirty="0"/>
              <a:t>参考文献（年代順</a:t>
            </a:r>
            <a:r>
              <a:rPr lang="zh-TW" altLang="en-US" dirty="0"/>
              <a:t>）</a:t>
            </a:r>
            <a:endParaRPr kumimoji="1" lang="zh-TW" altLang="en-US" dirty="0"/>
          </a:p>
        </p:txBody>
      </p:sp>
      <p:sp>
        <p:nvSpPr>
          <p:cNvPr id="3" name="內容版面配置區 2">
            <a:extLst>
              <a:ext uri="{FF2B5EF4-FFF2-40B4-BE49-F238E27FC236}">
                <a16:creationId xmlns:a16="http://schemas.microsoft.com/office/drawing/2014/main" id="{F91AA577-607D-EEAA-A36E-D4589DA17D28}"/>
              </a:ext>
            </a:extLst>
          </p:cNvPr>
          <p:cNvSpPr>
            <a:spLocks noGrp="1"/>
          </p:cNvSpPr>
          <p:nvPr>
            <p:ph idx="1"/>
          </p:nvPr>
        </p:nvSpPr>
        <p:spPr>
          <a:xfrm>
            <a:off x="558800" y="1984873"/>
            <a:ext cx="11099800" cy="4524901"/>
          </a:xfrm>
        </p:spPr>
        <p:txBody>
          <a:bodyPr>
            <a:noAutofit/>
          </a:bodyPr>
          <a:lstStyle/>
          <a:p>
            <a:pPr marL="0" indent="0">
              <a:buNone/>
            </a:pPr>
            <a:r>
              <a:rPr lang="en-US" altLang="zh-TW" sz="1200" dirty="0"/>
              <a:t>[Wagner+ ‘19] Wagner, P., </a:t>
            </a:r>
            <a:r>
              <a:rPr lang="en-US" altLang="zh-TW" sz="1200" dirty="0" err="1"/>
              <a:t>Beskow</a:t>
            </a:r>
            <a:r>
              <a:rPr lang="en-US" altLang="zh-TW" sz="1200" dirty="0"/>
              <a:t>, J., Betz, S., </a:t>
            </a:r>
            <a:r>
              <a:rPr lang="en-US" altLang="zh-TW" sz="1200" dirty="0" err="1"/>
              <a:t>Edlund</a:t>
            </a:r>
            <a:r>
              <a:rPr lang="en-US" altLang="zh-TW" sz="1200" dirty="0"/>
              <a:t>, J., Gustafson, J., </a:t>
            </a:r>
            <a:r>
              <a:rPr lang="en-US" altLang="zh-TW" sz="1200" dirty="0" err="1"/>
              <a:t>Eje</a:t>
            </a:r>
            <a:r>
              <a:rPr lang="en-US" altLang="zh-TW" sz="1200" dirty="0"/>
              <a:t> </a:t>
            </a:r>
            <a:r>
              <a:rPr lang="en-US" altLang="zh-TW" sz="1200" dirty="0" err="1"/>
              <a:t>Henter</a:t>
            </a:r>
            <a:r>
              <a:rPr lang="en-US" altLang="zh-TW" sz="1200" dirty="0"/>
              <a:t>, G., Le </a:t>
            </a:r>
            <a:r>
              <a:rPr lang="en-US" altLang="zh-TW" sz="1200" dirty="0" err="1"/>
              <a:t>Maguer</a:t>
            </a:r>
            <a:r>
              <a:rPr lang="en-US" altLang="zh-TW" sz="1200" dirty="0"/>
              <a:t>, S., </a:t>
            </a:r>
            <a:r>
              <a:rPr lang="en-US" altLang="zh-TW" sz="1200" dirty="0" err="1"/>
              <a:t>Malisz</a:t>
            </a:r>
            <a:r>
              <a:rPr lang="en-US" altLang="zh-TW" sz="1200" dirty="0"/>
              <a:t>, Z., </a:t>
            </a:r>
            <a:r>
              <a:rPr lang="en-US" altLang="zh-TW" sz="1200" dirty="0" err="1"/>
              <a:t>Székely</a:t>
            </a:r>
            <a:r>
              <a:rPr lang="en-US" altLang="zh-TW" sz="1200" dirty="0"/>
              <a:t>, </a:t>
            </a:r>
            <a:r>
              <a:rPr lang="en-US" altLang="zh-TW" sz="1200" dirty="0" err="1"/>
              <a:t>É</a:t>
            </a:r>
            <a:r>
              <a:rPr lang="en-US" altLang="zh-TW" sz="1200" dirty="0"/>
              <a:t>., </a:t>
            </a:r>
            <a:r>
              <a:rPr lang="en-US" altLang="zh-TW" sz="1200" dirty="0" err="1"/>
              <a:t>Tånnander</a:t>
            </a:r>
            <a:r>
              <a:rPr lang="en-US" altLang="zh-TW" sz="1200" dirty="0"/>
              <a:t>, C., </a:t>
            </a:r>
            <a:r>
              <a:rPr lang="en-US" altLang="zh-TW" sz="1200" dirty="0" err="1"/>
              <a:t>Voße</a:t>
            </a:r>
            <a:r>
              <a:rPr lang="en-US" altLang="zh-TW" sz="1200" dirty="0"/>
              <a:t>, J. (2019) Speech Synthesis Evaluation — State-of-the-Art Assessment and Suggestion for a Novel Research Program. Proc. 10th ISCA Workshop on Speech Synthesis (SSW 10), 105-110</a:t>
            </a:r>
            <a:br>
              <a:rPr lang="en-US" altLang="zh-TW" sz="1200" dirty="0"/>
            </a:br>
            <a:r>
              <a:rPr lang="en-US" altLang="zh-TW" sz="1200" dirty="0"/>
              <a:t>[</a:t>
            </a:r>
            <a:r>
              <a:rPr lang="en-US" altLang="zh-TW" sz="1200" dirty="0" err="1"/>
              <a:t>Prenger</a:t>
            </a:r>
            <a:r>
              <a:rPr lang="en-US" altLang="zh-TW" sz="1200" dirty="0"/>
              <a:t>+ ‘19] R. </a:t>
            </a:r>
            <a:r>
              <a:rPr lang="en-US" altLang="zh-TW" sz="1200" dirty="0" err="1"/>
              <a:t>Prenger</a:t>
            </a:r>
            <a:r>
              <a:rPr lang="en-US" altLang="zh-TW" sz="1200" dirty="0"/>
              <a:t>, R. Valle and B. Catanzaro, "</a:t>
            </a:r>
            <a:r>
              <a:rPr lang="en-US" altLang="zh-TW" sz="1200" dirty="0" err="1"/>
              <a:t>Waveglow</a:t>
            </a:r>
            <a:r>
              <a:rPr lang="en-US" altLang="zh-TW" sz="1200" dirty="0"/>
              <a:t>: A Flow-based Generative Network for Speech Synthesis," Proc. ICASSP 2019, pp. 3617-3621</a:t>
            </a:r>
            <a:br>
              <a:rPr lang="en-US" altLang="zh-TW" sz="1200" dirty="0"/>
            </a:br>
            <a:r>
              <a:rPr lang="en-US" altLang="zh-TW" sz="1200" dirty="0"/>
              <a:t>[Tanaka+ ‘19] K. Tanaka, H. </a:t>
            </a:r>
            <a:r>
              <a:rPr lang="en-US" altLang="zh-TW" sz="1200" dirty="0" err="1"/>
              <a:t>Kameoka</a:t>
            </a:r>
            <a:r>
              <a:rPr lang="en-US" altLang="zh-TW" sz="1200" dirty="0"/>
              <a:t>, T. Kaneko and N. </a:t>
            </a:r>
            <a:r>
              <a:rPr lang="en-US" altLang="zh-TW" sz="1200" dirty="0" err="1"/>
              <a:t>Hojo</a:t>
            </a:r>
            <a:r>
              <a:rPr lang="en-US" altLang="zh-TW" sz="1200" dirty="0"/>
              <a:t>, "ATTS2S-VC: Sequence-to-sequence Voice Conversion with Attention and Context Preservation Mechanisms," Proc. ICASSP, 2019, pp. 6805-6809 </a:t>
            </a:r>
            <a:br>
              <a:rPr lang="en-US" altLang="zh-TW" sz="1200" dirty="0"/>
            </a:br>
            <a:r>
              <a:rPr lang="en-US" altLang="zh-TW" sz="1200" dirty="0"/>
              <a:t>[Huang+ ‘20] W.-C., Hayashi, T., Wu, Y.-C., </a:t>
            </a:r>
            <a:r>
              <a:rPr lang="en-US" altLang="zh-TW" sz="1200" dirty="0" err="1"/>
              <a:t>Kameoka</a:t>
            </a:r>
            <a:r>
              <a:rPr lang="en-US" altLang="zh-TW" sz="1200" dirty="0"/>
              <a:t>, H., Toda, T. (2020) Voice Transformer Network: Sequence-to-Sequence Voice Conversion Using Transformer with Text-to-Speech Pretraining. Proc. </a:t>
            </a:r>
            <a:r>
              <a:rPr lang="en-US" altLang="zh-TW" sz="1200" dirty="0" err="1"/>
              <a:t>Interspeech</a:t>
            </a:r>
            <a:r>
              <a:rPr lang="en-US" altLang="zh-TW" sz="1200" dirty="0"/>
              <a:t> 2020, 4676-4680</a:t>
            </a:r>
            <a:br>
              <a:rPr lang="en-US" altLang="zh-TW" sz="1200" dirty="0"/>
            </a:br>
            <a:r>
              <a:rPr lang="en-US" altLang="zh-TW" sz="1200" dirty="0"/>
              <a:t>[Zhao+ ‘20] Z. Yi, W.-C. Huang, X. Tian, J. Yamagishi, R.K. Das, T. </a:t>
            </a:r>
            <a:r>
              <a:rPr lang="en-US" altLang="zh-TW" sz="1200" dirty="0" err="1"/>
              <a:t>Kinnunen</a:t>
            </a:r>
            <a:r>
              <a:rPr lang="en-US" altLang="zh-TW" sz="1200" dirty="0"/>
              <a:t>, Z. Ling, T. Toda, "Voice Conversion Challenge 2020 -- intra-lingual semi-parallel and cross-lingual voice conversion --" Proc. Joint workshop for the Blizzard Challenge and Voice Conversion Challenge 2020, pp. 80-98, Oct. 2020.</a:t>
            </a:r>
            <a:br>
              <a:rPr lang="en-US" altLang="zh-TW" sz="1200" dirty="0"/>
            </a:br>
            <a:r>
              <a:rPr lang="en-US" altLang="zh-TW" sz="1200" dirty="0"/>
              <a:t>[Ho+ ‘20] Ho, Jonathan, Ajay Jain, and Pieter </a:t>
            </a:r>
            <a:r>
              <a:rPr lang="en-US" altLang="zh-TW" sz="1200" dirty="0" err="1"/>
              <a:t>Abbeel</a:t>
            </a:r>
            <a:r>
              <a:rPr lang="en-US" altLang="zh-TW" sz="1200" dirty="0"/>
              <a:t>. "Denoising diffusion probabilistic models." Advances in neural information processing systems 33 (2020): 6840-6851.</a:t>
            </a:r>
            <a:br>
              <a:rPr lang="en-US" altLang="zh-TW" sz="1200" dirty="0"/>
            </a:br>
            <a:r>
              <a:rPr lang="en-US" altLang="zh-TW" sz="1200" dirty="0"/>
              <a:t>[</a:t>
            </a:r>
            <a:r>
              <a:rPr lang="en-US" altLang="zh-TW" sz="1200" dirty="0" err="1"/>
              <a:t>Baevski</a:t>
            </a:r>
            <a:r>
              <a:rPr lang="en-US" altLang="zh-TW" sz="1200" dirty="0"/>
              <a:t>+ ‘21] </a:t>
            </a:r>
            <a:r>
              <a:rPr lang="en-US" altLang="zh-TW" sz="1200" dirty="0" err="1"/>
              <a:t>Baevski</a:t>
            </a:r>
            <a:r>
              <a:rPr lang="en-US" altLang="zh-TW" sz="1200" dirty="0"/>
              <a:t>, Alexei, et al. "wav2vec 2.0: A framework for self-supervised learning of speech representations." Advances in neural information processing systems 33 (2020): 12449-12460.</a:t>
            </a:r>
            <a:br>
              <a:rPr lang="en-US" altLang="zh-TW" sz="1200" dirty="0"/>
            </a:br>
            <a:r>
              <a:rPr lang="en-US" altLang="zh-TW" sz="1200" dirty="0"/>
              <a:t>[Hsu+ ‘21] W. -N. Hsu, Y. -H. H. Tsai, B. Bolte, R. </a:t>
            </a:r>
            <a:r>
              <a:rPr lang="en-US" altLang="zh-TW" sz="1200" dirty="0" err="1"/>
              <a:t>Salakhutdinov</a:t>
            </a:r>
            <a:r>
              <a:rPr lang="en-US" altLang="zh-TW" sz="1200" dirty="0"/>
              <a:t> and A. Mohamed, "Hubert: How Much Can a Bad Teacher Benefit ASR Pre-Training?," Proc. ICASSP, 2021, pp. 6533-6537.</a:t>
            </a:r>
            <a:br>
              <a:rPr lang="en-US" altLang="zh-TW" sz="1200" dirty="0"/>
            </a:br>
            <a:r>
              <a:rPr lang="en-US" altLang="zh-TW" sz="1200" dirty="0"/>
              <a:t>[Liu+ ‘21] Liu, </a:t>
            </a:r>
            <a:r>
              <a:rPr lang="en-US" altLang="zh-TW" sz="1200" dirty="0" err="1"/>
              <a:t>Songxiang</a:t>
            </a:r>
            <a:r>
              <a:rPr lang="en-US" altLang="zh-TW" sz="1200" dirty="0"/>
              <a:t>, et al. "Any-to-many voice conversion with location-relative sequence-to-sequence modeling." IEEE/ACM Transactions on Audio, Speech, and Language Processing 29 (2021): 1717-1728.</a:t>
            </a:r>
            <a:br>
              <a:rPr lang="en-US" altLang="zh-TW" sz="1200" dirty="0"/>
            </a:br>
            <a:r>
              <a:rPr lang="en-US" altLang="zh-TW" sz="1200" dirty="0"/>
              <a:t>[Bai+ ‘21] Bai, Ye, et al. "Integrating knowledge into end-to-end speech recognition from external text-only data." IEEE/ACM Transactions on Audio, Speech, and Language Processing 29 (2021): 1340-1351.</a:t>
            </a:r>
          </a:p>
        </p:txBody>
      </p:sp>
      <p:sp>
        <p:nvSpPr>
          <p:cNvPr id="4" name="文字版面配置區 3">
            <a:extLst>
              <a:ext uri="{FF2B5EF4-FFF2-40B4-BE49-F238E27FC236}">
                <a16:creationId xmlns:a16="http://schemas.microsoft.com/office/drawing/2014/main" id="{8A1CA9E1-1A00-8971-4888-F9BC6A13854B}"/>
              </a:ext>
            </a:extLst>
          </p:cNvPr>
          <p:cNvSpPr>
            <a:spLocks noGrp="1"/>
          </p:cNvSpPr>
          <p:nvPr>
            <p:ph type="body" sz="quarter" idx="11"/>
          </p:nvPr>
        </p:nvSpPr>
        <p:spPr/>
        <p:txBody>
          <a:bodyPr>
            <a:normAutofit fontScale="92500" lnSpcReduction="20000"/>
          </a:bodyPr>
          <a:lstStyle/>
          <a:p>
            <a:r>
              <a:rPr lang="en-US" altLang="zh-TW" sz="2800" dirty="0"/>
              <a:t>2024/10/22 SP/SLP talk </a:t>
            </a:r>
            <a:endParaRPr lang="ja-JP" altLang="en-US" sz="2800"/>
          </a:p>
        </p:txBody>
      </p:sp>
    </p:spTree>
    <p:extLst>
      <p:ext uri="{BB962C8B-B14F-4D97-AF65-F5344CB8AC3E}">
        <p14:creationId xmlns:p14="http://schemas.microsoft.com/office/powerpoint/2010/main" val="2219959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3A648F2-15C8-4566-A78D-10E958054C84}"/>
              </a:ext>
            </a:extLst>
          </p:cNvPr>
          <p:cNvSpPr>
            <a:spLocks noGrp="1"/>
          </p:cNvSpPr>
          <p:nvPr>
            <p:ph type="title"/>
          </p:nvPr>
        </p:nvSpPr>
        <p:spPr/>
        <p:txBody>
          <a:bodyPr/>
          <a:lstStyle/>
          <a:p>
            <a:r>
              <a:rPr kumimoji="1" lang="zh-TW" altLang="en-US" dirty="0"/>
              <a:t>参考文献（年代順</a:t>
            </a:r>
            <a:r>
              <a:rPr lang="zh-TW" altLang="en-US" dirty="0"/>
              <a:t>）</a:t>
            </a:r>
            <a:endParaRPr kumimoji="1" lang="zh-TW" altLang="en-US" dirty="0"/>
          </a:p>
        </p:txBody>
      </p:sp>
      <p:sp>
        <p:nvSpPr>
          <p:cNvPr id="3" name="內容版面配置區 2">
            <a:extLst>
              <a:ext uri="{FF2B5EF4-FFF2-40B4-BE49-F238E27FC236}">
                <a16:creationId xmlns:a16="http://schemas.microsoft.com/office/drawing/2014/main" id="{F91AA577-607D-EEAA-A36E-D4589DA17D28}"/>
              </a:ext>
            </a:extLst>
          </p:cNvPr>
          <p:cNvSpPr>
            <a:spLocks noGrp="1"/>
          </p:cNvSpPr>
          <p:nvPr>
            <p:ph idx="1"/>
          </p:nvPr>
        </p:nvSpPr>
        <p:spPr>
          <a:xfrm>
            <a:off x="558800" y="1984874"/>
            <a:ext cx="11099800" cy="4736438"/>
          </a:xfrm>
        </p:spPr>
        <p:txBody>
          <a:bodyPr>
            <a:noAutofit/>
          </a:bodyPr>
          <a:lstStyle/>
          <a:p>
            <a:pPr marL="0" indent="0">
              <a:buNone/>
            </a:pPr>
            <a:r>
              <a:rPr lang="en-US" altLang="zh-TW" sz="1200" dirty="0"/>
              <a:t>[Kong+ ‘21] </a:t>
            </a:r>
            <a:r>
              <a:rPr lang="en-US" altLang="zh-TW" sz="1200" dirty="0" err="1"/>
              <a:t>Jaehyeon</a:t>
            </a:r>
            <a:r>
              <a:rPr lang="en-US" altLang="zh-TW" sz="1200" dirty="0"/>
              <a:t> Kim, </a:t>
            </a:r>
            <a:r>
              <a:rPr lang="en-US" altLang="zh-TW" sz="1200" dirty="0" err="1"/>
              <a:t>Jungil</a:t>
            </a:r>
            <a:r>
              <a:rPr lang="en-US" altLang="zh-TW" sz="1200" dirty="0"/>
              <a:t> Kong, </a:t>
            </a:r>
            <a:r>
              <a:rPr lang="en-US" altLang="zh-TW" sz="1200" dirty="0" err="1"/>
              <a:t>Juhee</a:t>
            </a:r>
            <a:r>
              <a:rPr lang="en-US" altLang="zh-TW" sz="1200" dirty="0"/>
              <a:t> Son, “Conditional Variational Autoencoder with Adversarial Learning for End-to-End Text-to-Speech,” Proc. ICML, 2021, 5530-5540.</a:t>
            </a:r>
            <a:br>
              <a:rPr lang="en-US" altLang="zh-TW" sz="1200" dirty="0"/>
            </a:br>
            <a:r>
              <a:rPr lang="en-US" altLang="zh-TW" sz="1200" dirty="0"/>
              <a:t>[Yang+ ‘21] Song, Yang, et al. "Score-based generative modeling through stochastic differential equations." Proc. ICLR; 2021</a:t>
            </a:r>
            <a:br>
              <a:rPr lang="en-US" altLang="zh-TW" sz="1200" dirty="0"/>
            </a:br>
            <a:r>
              <a:rPr lang="en-US" altLang="zh-TW" sz="1200" dirty="0"/>
              <a:t>[</a:t>
            </a:r>
            <a:r>
              <a:rPr lang="en-US" altLang="zh-TW" sz="1200" dirty="0" err="1"/>
              <a:t>Chien</a:t>
            </a:r>
            <a:r>
              <a:rPr lang="en-US" altLang="zh-TW" sz="1200" dirty="0"/>
              <a:t>+ ‘21] C. -M. </a:t>
            </a:r>
            <a:r>
              <a:rPr lang="en-US" altLang="zh-TW" sz="1200" dirty="0" err="1"/>
              <a:t>Chien</a:t>
            </a:r>
            <a:r>
              <a:rPr lang="en-US" altLang="zh-TW" sz="1200" dirty="0"/>
              <a:t>, J. -H. Lin, C. -y. Huang, P. -c. Hsu and H. -y. Lee, "Investigating on Incorporating Pretrained and Learnable Speaker Representations for Multi-Speaker Multi-Style Text-to-Speech," Proc. ICASSP 2021, pp. 8588-8592</a:t>
            </a:r>
            <a:br>
              <a:rPr lang="en-US" altLang="zh-TW" sz="1200" dirty="0"/>
            </a:br>
            <a:r>
              <a:rPr lang="en-US" altLang="zh-TW" sz="1200" dirty="0"/>
              <a:t>[Zhao+ ‘21] G. Zhao, S. Ding and R. Gutierrez-Osuna, "Converting Foreign Accent Speech Without a Reference," in IEEE/ACM TASLP, vol. 29, pp. 2367-2381, 2021</a:t>
            </a:r>
            <a:br>
              <a:rPr lang="en-US" altLang="zh-TW" sz="1200" dirty="0"/>
            </a:br>
            <a:r>
              <a:rPr lang="en-US" altLang="zh-TW" sz="1200" dirty="0"/>
              <a:t>[Huang+ ‘22] Huang, Wen-Chin, et al. "A comparative study of self-supervised speech representation based voice conversion." IEEE Journal of Selected Topics in Signal Processing 16.6 (2022): 1308-1318.</a:t>
            </a:r>
            <a:br>
              <a:rPr lang="en-US" altLang="zh-TW" sz="1200" dirty="0"/>
            </a:br>
            <a:r>
              <a:rPr lang="en-US" altLang="zh-TW" sz="1200" dirty="0"/>
              <a:t>[Gan+ ‘22] Gan, </a:t>
            </a:r>
            <a:r>
              <a:rPr lang="en-US" altLang="zh-TW" sz="1200" dirty="0" err="1"/>
              <a:t>Wendong</a:t>
            </a:r>
            <a:r>
              <a:rPr lang="en-US" altLang="zh-TW" sz="1200" dirty="0"/>
              <a:t>, et al. "</a:t>
            </a:r>
            <a:r>
              <a:rPr lang="en-US" altLang="zh-TW" sz="1200" dirty="0" err="1"/>
              <a:t>Iqdubbing</a:t>
            </a:r>
            <a:r>
              <a:rPr lang="en-US" altLang="zh-TW" sz="1200" dirty="0"/>
              <a:t>: Prosody modeling based on discrete self-supervised speech representation for expressive voice conversion." </a:t>
            </a:r>
            <a:r>
              <a:rPr lang="en-US" altLang="zh-TW" sz="1200" dirty="0" err="1"/>
              <a:t>arXiv</a:t>
            </a:r>
            <a:r>
              <a:rPr lang="en-US" altLang="zh-TW" sz="1200" dirty="0"/>
              <a:t> preprint arXiv:2201.00269 (2022).</a:t>
            </a:r>
            <a:br>
              <a:rPr lang="en-US" altLang="zh-TW" sz="1200" dirty="0"/>
            </a:br>
            <a:r>
              <a:rPr lang="en-US" altLang="zh-TW" sz="1200" dirty="0"/>
              <a:t>[Chen+ ‘22] S. Chen et al., "</a:t>
            </a:r>
            <a:r>
              <a:rPr lang="en-US" altLang="zh-TW" sz="1200" dirty="0" err="1"/>
              <a:t>WavLM</a:t>
            </a:r>
            <a:r>
              <a:rPr lang="en-US" altLang="zh-TW" sz="1200" dirty="0"/>
              <a:t>: Large-Scale Self-Supervised Pre-Training for Full Stack Speech Processing," in IEEE Journal of Selected Topics in Signal Processing, vol. 16, no. 6, pp. 1505-1518, Oct. 2022.</a:t>
            </a:r>
            <a:br>
              <a:rPr lang="en-US" altLang="zh-TW" sz="1200" dirty="0"/>
            </a:br>
            <a:r>
              <a:rPr lang="en-US" altLang="zh-TW" sz="1200" dirty="0"/>
              <a:t>[Liu+ ‘22] Liu, </a:t>
            </a:r>
            <a:r>
              <a:rPr lang="en-US" altLang="zh-TW" sz="1200" dirty="0" err="1"/>
              <a:t>Jinglin</a:t>
            </a:r>
            <a:r>
              <a:rPr lang="en-US" altLang="zh-TW" sz="1200" dirty="0"/>
              <a:t>, et al. "</a:t>
            </a:r>
            <a:r>
              <a:rPr lang="en-US" altLang="zh-TW" sz="1200" dirty="0" err="1"/>
              <a:t>Diffsinger</a:t>
            </a:r>
            <a:r>
              <a:rPr lang="en-US" altLang="zh-TW" sz="1200" dirty="0"/>
              <a:t>: Singing voice synthesis via shallow diffusion mechanism." Proc. AAAI, Vol. 36. No. 10. 2022.</a:t>
            </a:r>
            <a:br>
              <a:rPr lang="en-US" altLang="zh-TW" sz="1200" dirty="0"/>
            </a:br>
            <a:r>
              <a:rPr lang="en-US" altLang="zh-TW" sz="1200" dirty="0"/>
              <a:t>[Radford+ ‘23] Radford, Alec, et al. "Robust speech recognition via large-scale weak supervision." International conference on machine learning. PMLR, 2023.</a:t>
            </a:r>
            <a:br>
              <a:rPr lang="en-US" altLang="zh-TW" sz="1200" dirty="0"/>
            </a:br>
            <a:r>
              <a:rPr lang="en-US" altLang="zh-TW" sz="1200" dirty="0"/>
              <a:t>[Yao+ ‘23] Yao, </a:t>
            </a:r>
            <a:r>
              <a:rPr lang="en-US" altLang="zh-TW" sz="1200" dirty="0" err="1"/>
              <a:t>Jixun</a:t>
            </a:r>
            <a:r>
              <a:rPr lang="en-US" altLang="zh-TW" sz="1200" dirty="0"/>
              <a:t>, et al. "Preserving background sound in noise-robust voice conversion via multi-task learning." Proc. ICASSP, 2023.</a:t>
            </a:r>
            <a:br>
              <a:rPr lang="en-US" altLang="zh-TW" sz="1200" dirty="0"/>
            </a:br>
            <a:r>
              <a:rPr lang="en-US" altLang="zh-TW" sz="1200" dirty="0"/>
              <a:t>[Huang+ ‘23] Huang, Wen-Chin, et al. "The singing voice conversion challenge 2023." Proc. Automatic Speech Recognition and Understanding Workshop (ASRU). 2023.</a:t>
            </a:r>
            <a:br>
              <a:rPr lang="en-US" altLang="zh-TW" sz="1200" dirty="0"/>
            </a:br>
            <a:r>
              <a:rPr lang="en-US" altLang="zh-TW" sz="1200" dirty="0"/>
              <a:t>[</a:t>
            </a:r>
            <a:r>
              <a:rPr lang="en-US" altLang="zh-TW" sz="1200" dirty="0" err="1"/>
              <a:t>Ezzerg</a:t>
            </a:r>
            <a:r>
              <a:rPr lang="en-US" altLang="zh-TW" sz="1200" dirty="0"/>
              <a:t>+ ‘23] </a:t>
            </a:r>
            <a:r>
              <a:rPr lang="en-US" altLang="zh-TW" sz="1200" dirty="0" err="1"/>
              <a:t>Ezzerg</a:t>
            </a:r>
            <a:r>
              <a:rPr lang="en-US" altLang="zh-TW" sz="1200" dirty="0"/>
              <a:t>, Abdelhamid, et al. "Remap, warp and attend: Non-parallel many-to-many accent conversion with normalizing flows." Proc. IEEE Spoken Language Technology Workshop (SLT). 2023.</a:t>
            </a:r>
            <a:br>
              <a:rPr lang="en-US" altLang="zh-TW" sz="1200" dirty="0"/>
            </a:br>
            <a:r>
              <a:rPr lang="en-US" altLang="zh-TW" sz="1200" dirty="0"/>
              <a:t>[Ju+ ‘24] Ju, </a:t>
            </a:r>
            <a:r>
              <a:rPr lang="en-US" altLang="zh-TW" sz="1200" dirty="0" err="1"/>
              <a:t>Zeqian</a:t>
            </a:r>
            <a:r>
              <a:rPr lang="en-US" altLang="zh-TW" sz="1200" dirty="0"/>
              <a:t>, et al. "</a:t>
            </a:r>
            <a:r>
              <a:rPr lang="en-US" altLang="zh-TW" sz="1200" dirty="0" err="1"/>
              <a:t>Naturalspeech</a:t>
            </a:r>
            <a:r>
              <a:rPr lang="en-US" altLang="zh-TW" sz="1200" dirty="0"/>
              <a:t> 3: Zero-shot speech synthesis with factorized codec and diffusion models." </a:t>
            </a:r>
            <a:r>
              <a:rPr lang="en-US" altLang="zh-TW" sz="1200" dirty="0" err="1"/>
              <a:t>arXiv</a:t>
            </a:r>
            <a:r>
              <a:rPr lang="en-US" altLang="zh-TW" sz="1200" dirty="0"/>
              <a:t> preprint arXiv:2403.03100 (2024).</a:t>
            </a:r>
            <a:br>
              <a:rPr lang="en-US" altLang="zh-TW" sz="1200" dirty="0"/>
            </a:br>
            <a:br>
              <a:rPr lang="en-US" altLang="zh-TW" sz="1200" dirty="0"/>
            </a:br>
            <a:br>
              <a:rPr lang="en-US" altLang="zh-TW" sz="1200" dirty="0"/>
            </a:br>
            <a:endParaRPr lang="en-US" altLang="zh-TW" sz="1200" dirty="0"/>
          </a:p>
        </p:txBody>
      </p:sp>
      <p:sp>
        <p:nvSpPr>
          <p:cNvPr id="4" name="文字版面配置區 3">
            <a:extLst>
              <a:ext uri="{FF2B5EF4-FFF2-40B4-BE49-F238E27FC236}">
                <a16:creationId xmlns:a16="http://schemas.microsoft.com/office/drawing/2014/main" id="{8A1CA9E1-1A00-8971-4888-F9BC6A13854B}"/>
              </a:ext>
            </a:extLst>
          </p:cNvPr>
          <p:cNvSpPr>
            <a:spLocks noGrp="1"/>
          </p:cNvSpPr>
          <p:nvPr>
            <p:ph type="body" sz="quarter" idx="11"/>
          </p:nvPr>
        </p:nvSpPr>
        <p:spPr/>
        <p:txBody>
          <a:bodyPr>
            <a:normAutofit fontScale="92500" lnSpcReduction="20000"/>
          </a:bodyPr>
          <a:lstStyle/>
          <a:p>
            <a:r>
              <a:rPr lang="en-US" altLang="zh-TW" sz="2800" dirty="0"/>
              <a:t>2024/10/22 SP/SLP talk</a:t>
            </a:r>
            <a:endParaRPr lang="ja-JP" altLang="en-US" sz="2800"/>
          </a:p>
        </p:txBody>
      </p:sp>
    </p:spTree>
    <p:extLst>
      <p:ext uri="{BB962C8B-B14F-4D97-AF65-F5344CB8AC3E}">
        <p14:creationId xmlns:p14="http://schemas.microsoft.com/office/powerpoint/2010/main" val="2961078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4BBA0B3-C259-1BEF-EE4A-C15DF45A057C}"/>
              </a:ext>
            </a:extLst>
          </p:cNvPr>
          <p:cNvSpPr>
            <a:spLocks noGrp="1"/>
          </p:cNvSpPr>
          <p:nvPr>
            <p:ph type="title"/>
          </p:nvPr>
        </p:nvSpPr>
        <p:spPr/>
        <p:txBody>
          <a:bodyPr/>
          <a:lstStyle/>
          <a:p>
            <a:r>
              <a:rPr kumimoji="1" lang="zh-TW" altLang="en-US" dirty="0"/>
              <a:t>音声変換の究極目標：発声機能拡張</a:t>
            </a:r>
          </a:p>
        </p:txBody>
      </p:sp>
      <p:sp>
        <p:nvSpPr>
          <p:cNvPr id="3" name="內容版面配置區 2">
            <a:extLst>
              <a:ext uri="{FF2B5EF4-FFF2-40B4-BE49-F238E27FC236}">
                <a16:creationId xmlns:a16="http://schemas.microsoft.com/office/drawing/2014/main" id="{CA204411-9FE5-81D3-F8D7-B7DD2030BB51}"/>
              </a:ext>
            </a:extLst>
          </p:cNvPr>
          <p:cNvSpPr>
            <a:spLocks noGrp="1"/>
          </p:cNvSpPr>
          <p:nvPr>
            <p:ph idx="1"/>
          </p:nvPr>
        </p:nvSpPr>
        <p:spPr/>
        <p:txBody>
          <a:bodyPr/>
          <a:lstStyle/>
          <a:p>
            <a:r>
              <a:rPr kumimoji="1" lang="zh-TW" altLang="en-US" dirty="0"/>
              <a:t>発声機能拡張とは？</a:t>
            </a:r>
            <a:endParaRPr kumimoji="1" lang="en-US" altLang="zh-TW" dirty="0"/>
          </a:p>
          <a:p>
            <a:pPr lvl="1"/>
            <a:r>
              <a:rPr kumimoji="1" lang="zh-TW" altLang="en-US" dirty="0"/>
              <a:t>人間の発声機能は常に身体能力に制限される</a:t>
            </a:r>
            <a:endParaRPr kumimoji="1" lang="en-US" altLang="zh-TW" dirty="0"/>
          </a:p>
          <a:p>
            <a:pPr lvl="1"/>
            <a:r>
              <a:rPr lang="zh-TW" altLang="en-US" dirty="0"/>
              <a:t>音声変換の技術による制限突破！</a:t>
            </a:r>
            <a:endParaRPr kumimoji="1" lang="en" altLang="zh-TW" dirty="0"/>
          </a:p>
        </p:txBody>
      </p:sp>
      <p:sp>
        <p:nvSpPr>
          <p:cNvPr id="4" name="文字版面配置區 3">
            <a:extLst>
              <a:ext uri="{FF2B5EF4-FFF2-40B4-BE49-F238E27FC236}">
                <a16:creationId xmlns:a16="http://schemas.microsoft.com/office/drawing/2014/main" id="{0924CB90-97D3-7BCA-3095-A960B0AC6191}"/>
              </a:ext>
            </a:extLst>
          </p:cNvPr>
          <p:cNvSpPr>
            <a:spLocks noGrp="1"/>
          </p:cNvSpPr>
          <p:nvPr>
            <p:ph type="body" sz="quarter" idx="11"/>
          </p:nvPr>
        </p:nvSpPr>
        <p:spPr/>
        <p:txBody>
          <a:bodyPr>
            <a:normAutofit fontScale="92500" lnSpcReduction="20000"/>
          </a:bodyPr>
          <a:lstStyle/>
          <a:p>
            <a:r>
              <a:rPr kumimoji="1" lang="zh-TW" altLang="en-US" dirty="0"/>
              <a:t>音声変換</a:t>
            </a:r>
            <a:r>
              <a:rPr kumimoji="1" lang="ja-JP" altLang="en-US"/>
              <a:t>とは？なんで</a:t>
            </a:r>
            <a:r>
              <a:rPr kumimoji="1" lang="zh-TW" altLang="en-US" dirty="0"/>
              <a:t>必要？</a:t>
            </a:r>
          </a:p>
        </p:txBody>
      </p:sp>
      <p:pic>
        <p:nvPicPr>
          <p:cNvPr id="3074" name="Picture 2">
            <a:extLst>
              <a:ext uri="{FF2B5EF4-FFF2-40B4-BE49-F238E27FC236}">
                <a16:creationId xmlns:a16="http://schemas.microsoft.com/office/drawing/2014/main" id="{5FB07CE6-31BD-521A-6181-61C5EE4AD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0849" y="3073940"/>
            <a:ext cx="4392929" cy="3319102"/>
          </a:xfrm>
          <a:prstGeom prst="rect">
            <a:avLst/>
          </a:prstGeom>
          <a:noFill/>
          <a:extLst>
            <a:ext uri="{909E8E84-426E-40DD-AFC4-6F175D3DCCD1}">
              <a14:hiddenFill xmlns:a14="http://schemas.microsoft.com/office/drawing/2010/main">
                <a:solidFill>
                  <a:srgbClr val="FFFFFF"/>
                </a:solidFill>
              </a14:hiddenFill>
            </a:ext>
          </a:extLst>
        </p:spPr>
      </p:pic>
      <p:sp>
        <p:nvSpPr>
          <p:cNvPr id="8" name="圓角矩形圖說文字 7">
            <a:extLst>
              <a:ext uri="{FF2B5EF4-FFF2-40B4-BE49-F238E27FC236}">
                <a16:creationId xmlns:a16="http://schemas.microsoft.com/office/drawing/2014/main" id="{3A787702-2DB0-DFC9-171F-2463256682FA}"/>
              </a:ext>
            </a:extLst>
          </p:cNvPr>
          <p:cNvSpPr/>
          <p:nvPr/>
        </p:nvSpPr>
        <p:spPr>
          <a:xfrm>
            <a:off x="1049236" y="3935428"/>
            <a:ext cx="5585028" cy="928991"/>
          </a:xfrm>
          <a:prstGeom prst="wedgeRoundRectCallout">
            <a:avLst>
              <a:gd name="adj1" fmla="val 60901"/>
              <a:gd name="adj2" fmla="val 5923"/>
              <a:gd name="adj3" fmla="val 16667"/>
            </a:avLst>
          </a:prstGeom>
          <a:solidFill>
            <a:srgbClr val="3E92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400" b="1"/>
              <a:t>例</a:t>
            </a:r>
            <a:r>
              <a:rPr kumimoji="1" lang="en" altLang="ja-JP" sz="2400" b="1" dirty="0"/>
              <a:t>1</a:t>
            </a:r>
            <a:r>
              <a:rPr kumimoji="1" lang="ja-JP" altLang="en-US" sz="2400" b="1"/>
              <a:t>：</a:t>
            </a:r>
            <a:r>
              <a:rPr kumimoji="1" lang="zh-TW" altLang="en-US" sz="2400" b="1" dirty="0"/>
              <a:t>発声器官の制御不能</a:t>
            </a:r>
            <a:endParaRPr kumimoji="1" lang="en" altLang="ja-JP" sz="2400" b="1" dirty="0"/>
          </a:p>
          <a:p>
            <a:r>
              <a:rPr kumimoji="1" lang="en" altLang="ja-JP" sz="2400" dirty="0"/>
              <a:t>         </a:t>
            </a:r>
            <a:r>
              <a:rPr kumimoji="1" lang="zh-TW" altLang="en-US" sz="2400" dirty="0"/>
              <a:t>→訛りある音声</a:t>
            </a:r>
            <a:endParaRPr kumimoji="1" lang="en" altLang="ja-JP" sz="2400" dirty="0"/>
          </a:p>
        </p:txBody>
      </p:sp>
      <p:sp>
        <p:nvSpPr>
          <p:cNvPr id="9" name="圓角矩形圖說文字 8">
            <a:extLst>
              <a:ext uri="{FF2B5EF4-FFF2-40B4-BE49-F238E27FC236}">
                <a16:creationId xmlns:a16="http://schemas.microsoft.com/office/drawing/2014/main" id="{D7E4C5B5-002C-B1EC-3274-1E8AAFBD0780}"/>
              </a:ext>
            </a:extLst>
          </p:cNvPr>
          <p:cNvSpPr/>
          <p:nvPr/>
        </p:nvSpPr>
        <p:spPr>
          <a:xfrm>
            <a:off x="1049235" y="5192534"/>
            <a:ext cx="5585029" cy="928991"/>
          </a:xfrm>
          <a:prstGeom prst="wedgeRoundRectCallout">
            <a:avLst>
              <a:gd name="adj1" fmla="val 62147"/>
              <a:gd name="adj2" fmla="val -20829"/>
              <a:gd name="adj3" fmla="val 16667"/>
            </a:avLst>
          </a:prstGeom>
          <a:solidFill>
            <a:srgbClr val="3E92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400" b="1"/>
              <a:t>例</a:t>
            </a:r>
            <a:r>
              <a:rPr lang="en" altLang="ja-JP" sz="2400" b="1" dirty="0"/>
              <a:t>2</a:t>
            </a:r>
            <a:r>
              <a:rPr lang="ja-JP" altLang="en-US" sz="2400" b="1"/>
              <a:t>：</a:t>
            </a:r>
            <a:r>
              <a:rPr kumimoji="1" lang="zh-TW" altLang="en-US" sz="2400" b="1" dirty="0"/>
              <a:t>発声器官の障がい</a:t>
            </a:r>
            <a:endParaRPr kumimoji="1" lang="en" altLang="ja-JP" sz="2400" b="1" dirty="0"/>
          </a:p>
          <a:p>
            <a:r>
              <a:rPr kumimoji="1" lang="en" altLang="ja-JP" sz="2400" dirty="0"/>
              <a:t>         </a:t>
            </a:r>
            <a:r>
              <a:rPr lang="zh-TW" altLang="en-US" sz="2400" dirty="0"/>
              <a:t>→発声機能不健全</a:t>
            </a:r>
            <a:endParaRPr kumimoji="1" lang="en" altLang="ja-JP" sz="2400" dirty="0"/>
          </a:p>
        </p:txBody>
      </p:sp>
      <p:sp>
        <p:nvSpPr>
          <p:cNvPr id="5" name="文字方塊 4">
            <a:extLst>
              <a:ext uri="{FF2B5EF4-FFF2-40B4-BE49-F238E27FC236}">
                <a16:creationId xmlns:a16="http://schemas.microsoft.com/office/drawing/2014/main" id="{CC5DAEF4-C0C0-EC04-DF85-99CBD00ED4F0}"/>
              </a:ext>
            </a:extLst>
          </p:cNvPr>
          <p:cNvSpPr txBox="1"/>
          <p:nvPr/>
        </p:nvSpPr>
        <p:spPr>
          <a:xfrm>
            <a:off x="10546500" y="1300412"/>
            <a:ext cx="1172372" cy="369332"/>
          </a:xfrm>
          <a:prstGeom prst="rect">
            <a:avLst/>
          </a:prstGeom>
          <a:noFill/>
        </p:spPr>
        <p:txBody>
          <a:bodyPr wrap="none" rtlCol="0">
            <a:spAutoFit/>
          </a:bodyPr>
          <a:lstStyle/>
          <a:p>
            <a:r>
              <a:rPr kumimoji="1" lang="en-US" altLang="zh-TW" dirty="0"/>
              <a:t>[Toda ‘14]</a:t>
            </a:r>
            <a:endParaRPr kumimoji="1" lang="zh-TW" altLang="en-US" dirty="0"/>
          </a:p>
        </p:txBody>
      </p:sp>
    </p:spTree>
    <p:extLst>
      <p:ext uri="{BB962C8B-B14F-4D97-AF65-F5344CB8AC3E}">
        <p14:creationId xmlns:p14="http://schemas.microsoft.com/office/powerpoint/2010/main" val="288138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6F3291D-10FE-DD1B-95E6-08B690C7B232}"/>
              </a:ext>
            </a:extLst>
          </p:cNvPr>
          <p:cNvSpPr>
            <a:spLocks noGrp="1"/>
          </p:cNvSpPr>
          <p:nvPr>
            <p:ph type="title"/>
          </p:nvPr>
        </p:nvSpPr>
        <p:spPr/>
        <p:txBody>
          <a:bodyPr/>
          <a:lstStyle/>
          <a:p>
            <a:r>
              <a:rPr kumimoji="1" lang="zh-TW" altLang="en-US" dirty="0"/>
              <a:t>自分の「物理制約」を考えましょう！</a:t>
            </a:r>
          </a:p>
        </p:txBody>
      </p:sp>
      <p:sp>
        <p:nvSpPr>
          <p:cNvPr id="4" name="文字版面配置區 3">
            <a:extLst>
              <a:ext uri="{FF2B5EF4-FFF2-40B4-BE49-F238E27FC236}">
                <a16:creationId xmlns:a16="http://schemas.microsoft.com/office/drawing/2014/main" id="{0F28F28C-2D52-E323-6D92-C6D879AAEA65}"/>
              </a:ext>
            </a:extLst>
          </p:cNvPr>
          <p:cNvSpPr>
            <a:spLocks noGrp="1"/>
          </p:cNvSpPr>
          <p:nvPr>
            <p:ph type="body" sz="quarter" idx="11"/>
          </p:nvPr>
        </p:nvSpPr>
        <p:spPr/>
        <p:txBody>
          <a:bodyPr>
            <a:normAutofit fontScale="92500" lnSpcReduction="20000"/>
          </a:bodyPr>
          <a:lstStyle/>
          <a:p>
            <a:r>
              <a:rPr kumimoji="1" lang="zh-TW" altLang="en-US" dirty="0"/>
              <a:t>音声変換</a:t>
            </a:r>
            <a:r>
              <a:rPr kumimoji="1" lang="ja-JP" altLang="en-US"/>
              <a:t>とは？なんで</a:t>
            </a:r>
            <a:r>
              <a:rPr kumimoji="1" lang="zh-TW" altLang="en-US" dirty="0"/>
              <a:t>必要？</a:t>
            </a:r>
          </a:p>
        </p:txBody>
      </p:sp>
      <p:pic>
        <p:nvPicPr>
          <p:cNvPr id="4098" name="Picture 2" descr="頭を抱えて悩んでいる人のイラスト（男性）">
            <a:extLst>
              <a:ext uri="{FF2B5EF4-FFF2-40B4-BE49-F238E27FC236}">
                <a16:creationId xmlns:a16="http://schemas.microsoft.com/office/drawing/2014/main" id="{2DCE9631-0750-2884-98E3-E9524448F8B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6548" y="2605484"/>
            <a:ext cx="2659358" cy="2659358"/>
          </a:xfrm>
          <a:prstGeom prst="rect">
            <a:avLst/>
          </a:prstGeom>
          <a:noFill/>
          <a:extLst>
            <a:ext uri="{909E8E84-426E-40DD-AFC4-6F175D3DCCD1}">
              <a14:hiddenFill xmlns:a14="http://schemas.microsoft.com/office/drawing/2010/main">
                <a:solidFill>
                  <a:srgbClr val="FFFFFF"/>
                </a:solidFill>
              </a14:hiddenFill>
            </a:ext>
          </a:extLst>
        </p:spPr>
      </p:pic>
      <p:sp>
        <p:nvSpPr>
          <p:cNvPr id="5" name="圓角矩形 4">
            <a:extLst>
              <a:ext uri="{FF2B5EF4-FFF2-40B4-BE49-F238E27FC236}">
                <a16:creationId xmlns:a16="http://schemas.microsoft.com/office/drawing/2014/main" id="{37677640-73AF-9079-6101-9E0D9F3D219E}"/>
              </a:ext>
            </a:extLst>
          </p:cNvPr>
          <p:cNvSpPr/>
          <p:nvPr/>
        </p:nvSpPr>
        <p:spPr>
          <a:xfrm>
            <a:off x="4090060" y="2001464"/>
            <a:ext cx="7740168" cy="1440000"/>
          </a:xfrm>
          <a:prstGeom prst="roundRect">
            <a:avLst>
              <a:gd name="adj" fmla="val 3764"/>
            </a:avLst>
          </a:prstGeom>
          <a:noFill/>
          <a:ln w="571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 name="圓角矩形 5">
            <a:extLst>
              <a:ext uri="{FF2B5EF4-FFF2-40B4-BE49-F238E27FC236}">
                <a16:creationId xmlns:a16="http://schemas.microsoft.com/office/drawing/2014/main" id="{5B737314-6569-9B48-55F4-6AB455EF2FCC}"/>
              </a:ext>
            </a:extLst>
          </p:cNvPr>
          <p:cNvSpPr/>
          <p:nvPr/>
        </p:nvSpPr>
        <p:spPr>
          <a:xfrm>
            <a:off x="4240573" y="1914429"/>
            <a:ext cx="2255117" cy="461665"/>
          </a:xfrm>
          <a:prstGeom prst="roundRect">
            <a:avLst/>
          </a:prstGeom>
          <a:solidFill>
            <a:schemeClr val="accent2">
              <a:lumMod val="20000"/>
              <a:lumOff val="80000"/>
            </a:schemeClr>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2000" b="1" dirty="0">
                <a:solidFill>
                  <a:schemeClr val="tx1"/>
                </a:solidFill>
                <a:latin typeface="Yu Gothic" panose="020B0400000000000000" pitchFamily="34" charset="-128"/>
                <a:ea typeface="Yu Gothic" panose="020B0400000000000000" pitchFamily="34" charset="-128"/>
              </a:rPr>
              <a:t>上手く歌えない！</a:t>
            </a:r>
          </a:p>
        </p:txBody>
      </p:sp>
      <p:sp>
        <p:nvSpPr>
          <p:cNvPr id="7" name="文字方塊 6">
            <a:extLst>
              <a:ext uri="{FF2B5EF4-FFF2-40B4-BE49-F238E27FC236}">
                <a16:creationId xmlns:a16="http://schemas.microsoft.com/office/drawing/2014/main" id="{4E11F382-2875-EA67-2FD3-F906868F1074}"/>
              </a:ext>
            </a:extLst>
          </p:cNvPr>
          <p:cNvSpPr txBox="1"/>
          <p:nvPr/>
        </p:nvSpPr>
        <p:spPr>
          <a:xfrm>
            <a:off x="4240574" y="2366860"/>
            <a:ext cx="3315331" cy="1015663"/>
          </a:xfrm>
          <a:prstGeom prst="rect">
            <a:avLst/>
          </a:prstGeom>
          <a:noFill/>
        </p:spPr>
        <p:txBody>
          <a:bodyPr wrap="none" rtlCol="0">
            <a:spAutoFit/>
          </a:bodyPr>
          <a:lstStyle/>
          <a:p>
            <a:r>
              <a:rPr kumimoji="1" lang="zh-TW" altLang="en-US" sz="2000" dirty="0">
                <a:latin typeface="Yu Gothic" panose="020B0400000000000000" pitchFamily="34" charset="-128"/>
                <a:ea typeface="Yu Gothic" panose="020B0400000000000000" pitchFamily="34" charset="-128"/>
              </a:rPr>
              <a:t>→</a:t>
            </a:r>
            <a:r>
              <a:rPr kumimoji="1" lang="en-US" altLang="zh-TW" sz="2000" dirty="0">
                <a:latin typeface="Yu Gothic" panose="020B0400000000000000" pitchFamily="34" charset="-128"/>
                <a:ea typeface="Yu Gothic" panose="020B0400000000000000" pitchFamily="34" charset="-128"/>
              </a:rPr>
              <a:t> </a:t>
            </a:r>
            <a:r>
              <a:rPr kumimoji="1" lang="zh-TW" altLang="en-US" sz="2000" dirty="0">
                <a:latin typeface="Yu Gothic" panose="020B0400000000000000" pitchFamily="34" charset="-128"/>
                <a:ea typeface="Yu Gothic" panose="020B0400000000000000" pitchFamily="34" charset="-128"/>
              </a:rPr>
              <a:t>歌声変換</a:t>
            </a:r>
            <a:endParaRPr kumimoji="1" lang="en-US" altLang="zh-TW" sz="2000" dirty="0">
              <a:latin typeface="Yu Gothic" panose="020B0400000000000000" pitchFamily="34" charset="-128"/>
              <a:ea typeface="Yu Gothic" panose="020B0400000000000000" pitchFamily="34" charset="-128"/>
            </a:endParaRPr>
          </a:p>
          <a:p>
            <a:pPr marL="285750" indent="-285750">
              <a:buFont typeface="Arial" panose="020B0604020202020204" pitchFamily="34" charset="0"/>
              <a:buChar char="•"/>
            </a:pPr>
            <a:r>
              <a:rPr kumimoji="1" lang="zh-TW" altLang="en-US" sz="2000" dirty="0">
                <a:latin typeface="Yu Gothic" panose="020B0400000000000000" pitchFamily="34" charset="-128"/>
                <a:ea typeface="Yu Gothic" panose="020B0400000000000000" pitchFamily="34" charset="-128"/>
              </a:rPr>
              <a:t>応用</a:t>
            </a:r>
            <a:r>
              <a:rPr kumimoji="1" lang="en-US" altLang="zh-TW" sz="2000" dirty="0">
                <a:latin typeface="Yu Gothic" panose="020B0400000000000000" pitchFamily="34" charset="-128"/>
                <a:ea typeface="Yu Gothic" panose="020B0400000000000000" pitchFamily="34" charset="-128"/>
              </a:rPr>
              <a:t>:</a:t>
            </a:r>
            <a:br>
              <a:rPr kumimoji="1" lang="en-US" altLang="zh-TW" sz="2000" dirty="0">
                <a:latin typeface="Yu Gothic" panose="020B0400000000000000" pitchFamily="34" charset="-128"/>
                <a:ea typeface="Yu Gothic" panose="020B0400000000000000" pitchFamily="34" charset="-128"/>
              </a:rPr>
            </a:br>
            <a:r>
              <a:rPr kumimoji="1" lang="zh-TW" altLang="en-US" sz="2000" dirty="0">
                <a:latin typeface="Yu Gothic" panose="020B0400000000000000" pitchFamily="34" charset="-128"/>
                <a:ea typeface="Yu Gothic" panose="020B0400000000000000" pitchFamily="34" charset="-128"/>
              </a:rPr>
              <a:t>オートチュン</a:t>
            </a:r>
            <a:r>
              <a:rPr lang="zh-TW" altLang="en-US" sz="2000" dirty="0">
                <a:latin typeface="Yu Gothic" panose="020B0400000000000000" pitchFamily="34" charset="-128"/>
                <a:ea typeface="Yu Gothic" panose="020B0400000000000000" pitchFamily="34" charset="-128"/>
              </a:rPr>
              <a:t>、</a:t>
            </a:r>
            <a:r>
              <a:rPr kumimoji="1" lang="en-US" altLang="zh-TW" sz="2000" dirty="0" err="1">
                <a:latin typeface="Yu Gothic" panose="020B0400000000000000" pitchFamily="34" charset="-128"/>
                <a:ea typeface="Yu Gothic" panose="020B0400000000000000" pitchFamily="34" charset="-128"/>
              </a:rPr>
              <a:t>Vtuber</a:t>
            </a:r>
            <a:r>
              <a:rPr lang="en-US" altLang="zh-TW" sz="2000" dirty="0">
                <a:latin typeface="Yu Gothic" panose="020B0400000000000000" pitchFamily="34" charset="-128"/>
                <a:ea typeface="Yu Gothic" panose="020B0400000000000000" pitchFamily="34" charset="-128"/>
              </a:rPr>
              <a:t>…</a:t>
            </a:r>
            <a:endParaRPr kumimoji="1" lang="zh-TW" altLang="en-US" sz="2000" dirty="0">
              <a:latin typeface="Yu Gothic" panose="020B0400000000000000" pitchFamily="34" charset="-128"/>
              <a:ea typeface="Yu Gothic" panose="020B0400000000000000" pitchFamily="34" charset="-128"/>
            </a:endParaRPr>
          </a:p>
        </p:txBody>
      </p:sp>
      <p:pic>
        <p:nvPicPr>
          <p:cNvPr id="8" name="Picture 8" descr="オペラ歌手のイラスト（男性）">
            <a:extLst>
              <a:ext uri="{FF2B5EF4-FFF2-40B4-BE49-F238E27FC236}">
                <a16:creationId xmlns:a16="http://schemas.microsoft.com/office/drawing/2014/main" id="{DD0CB30C-D034-8F14-C1F6-35181E7FD8C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90506" y="2121172"/>
            <a:ext cx="1188000" cy="118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オペラ歌手のイラスト">
            <a:extLst>
              <a:ext uri="{FF2B5EF4-FFF2-40B4-BE49-F238E27FC236}">
                <a16:creationId xmlns:a16="http://schemas.microsoft.com/office/drawing/2014/main" id="{56D6E9DD-A822-6C36-275B-6EDC70E100E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107908" y="2121172"/>
            <a:ext cx="1188000" cy="118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30008">
            <a:hlinkClick r:id="" action="ppaction://media"/>
            <a:extLst>
              <a:ext uri="{FF2B5EF4-FFF2-40B4-BE49-F238E27FC236}">
                <a16:creationId xmlns:a16="http://schemas.microsoft.com/office/drawing/2014/main" id="{D410282B-6D29-FFF6-F351-7F3ABE4803D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146472" y="2427172"/>
            <a:ext cx="576000" cy="576000"/>
          </a:xfrm>
          <a:prstGeom prst="rect">
            <a:avLst/>
          </a:prstGeom>
        </p:spPr>
      </p:pic>
      <p:cxnSp>
        <p:nvCxnSpPr>
          <p:cNvPr id="11" name="直線箭頭接點 10">
            <a:extLst>
              <a:ext uri="{FF2B5EF4-FFF2-40B4-BE49-F238E27FC236}">
                <a16:creationId xmlns:a16="http://schemas.microsoft.com/office/drawing/2014/main" id="{CE4FF5D4-4A9B-243F-79DE-326C8734955C}"/>
              </a:ext>
            </a:extLst>
          </p:cNvPr>
          <p:cNvCxnSpPr>
            <a:cxnSpLocks/>
          </p:cNvCxnSpPr>
          <p:nvPr/>
        </p:nvCxnSpPr>
        <p:spPr>
          <a:xfrm>
            <a:off x="9834139" y="2715172"/>
            <a:ext cx="31813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 name="30008">
            <a:hlinkClick r:id="" action="ppaction://media"/>
            <a:extLst>
              <a:ext uri="{FF2B5EF4-FFF2-40B4-BE49-F238E27FC236}">
                <a16:creationId xmlns:a16="http://schemas.microsoft.com/office/drawing/2014/main" id="{85F5F5FD-672A-AD12-A920-D5B7693544B8}"/>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114652" y="2427172"/>
            <a:ext cx="576000" cy="576000"/>
          </a:xfrm>
          <a:prstGeom prst="rect">
            <a:avLst/>
          </a:prstGeom>
        </p:spPr>
      </p:pic>
      <p:sp>
        <p:nvSpPr>
          <p:cNvPr id="14" name="テキスト ボックス 33">
            <a:extLst>
              <a:ext uri="{FF2B5EF4-FFF2-40B4-BE49-F238E27FC236}">
                <a16:creationId xmlns:a16="http://schemas.microsoft.com/office/drawing/2014/main" id="{42D11F58-ED5A-8298-62B3-A502B5F09409}"/>
              </a:ext>
            </a:extLst>
          </p:cNvPr>
          <p:cNvSpPr txBox="1"/>
          <p:nvPr/>
        </p:nvSpPr>
        <p:spPr>
          <a:xfrm>
            <a:off x="361772" y="5310383"/>
            <a:ext cx="3508911" cy="400110"/>
          </a:xfrm>
          <a:prstGeom prst="rect">
            <a:avLst/>
          </a:prstGeom>
          <a:solidFill>
            <a:srgbClr val="3E9288"/>
          </a:solidFill>
        </p:spPr>
        <p:txBody>
          <a:bodyPr wrap="square">
            <a:spAutoFit/>
          </a:bodyPr>
          <a:lstStyle/>
          <a:p>
            <a:pPr algn="ctr"/>
            <a:r>
              <a:rPr lang="zh-TW" altLang="en-US" sz="2000" b="1" dirty="0">
                <a:solidFill>
                  <a:schemeClr val="bg1"/>
                </a:solidFill>
                <a:latin typeface="游ゴシック" panose="020B0400000000000000" pitchFamily="50" charset="-128"/>
                <a:ea typeface="游ゴシック" panose="020B0400000000000000" pitchFamily="50" charset="-128"/>
              </a:rPr>
              <a:t>自分が何ができない？</a:t>
            </a:r>
            <a:endParaRPr lang="en-US" altLang="ja-JP" sz="2000" b="1" dirty="0">
              <a:solidFill>
                <a:schemeClr val="bg1"/>
              </a:solidFill>
              <a:latin typeface="游ゴシック" panose="020B0400000000000000" pitchFamily="50" charset="-128"/>
              <a:ea typeface="游ゴシック" panose="020B0400000000000000" pitchFamily="50" charset="-128"/>
            </a:endParaRPr>
          </a:p>
        </p:txBody>
      </p:sp>
      <p:sp>
        <p:nvSpPr>
          <p:cNvPr id="20" name="圓角矩形 19">
            <a:extLst>
              <a:ext uri="{FF2B5EF4-FFF2-40B4-BE49-F238E27FC236}">
                <a16:creationId xmlns:a16="http://schemas.microsoft.com/office/drawing/2014/main" id="{D7903191-2BF1-4C2C-9AB7-4C9F24C511DF}"/>
              </a:ext>
            </a:extLst>
          </p:cNvPr>
          <p:cNvSpPr/>
          <p:nvPr/>
        </p:nvSpPr>
        <p:spPr>
          <a:xfrm>
            <a:off x="4090060" y="3619380"/>
            <a:ext cx="7740168" cy="1440000"/>
          </a:xfrm>
          <a:prstGeom prst="roundRect">
            <a:avLst>
              <a:gd name="adj" fmla="val 3764"/>
            </a:avLst>
          </a:prstGeom>
          <a:noFill/>
          <a:ln w="571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圓角矩形 20">
            <a:extLst>
              <a:ext uri="{FF2B5EF4-FFF2-40B4-BE49-F238E27FC236}">
                <a16:creationId xmlns:a16="http://schemas.microsoft.com/office/drawing/2014/main" id="{19211442-C28B-BFC2-8FB1-B7DE9512E131}"/>
              </a:ext>
            </a:extLst>
          </p:cNvPr>
          <p:cNvSpPr/>
          <p:nvPr/>
        </p:nvSpPr>
        <p:spPr>
          <a:xfrm>
            <a:off x="4240573" y="3532345"/>
            <a:ext cx="3227807" cy="461665"/>
          </a:xfrm>
          <a:prstGeom prst="roundRect">
            <a:avLst/>
          </a:prstGeom>
          <a:solidFill>
            <a:schemeClr val="accent2">
              <a:lumMod val="20000"/>
              <a:lumOff val="80000"/>
            </a:schemeClr>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2000" b="1" dirty="0">
                <a:solidFill>
                  <a:schemeClr val="tx1"/>
                </a:solidFill>
                <a:latin typeface="Yu Gothic" panose="020B0400000000000000" pitchFamily="34" charset="-128"/>
                <a:ea typeface="Yu Gothic" panose="020B0400000000000000" pitchFamily="34" charset="-128"/>
              </a:rPr>
              <a:t>外国語が上手く喋れない！</a:t>
            </a:r>
          </a:p>
        </p:txBody>
      </p:sp>
      <p:sp>
        <p:nvSpPr>
          <p:cNvPr id="22" name="圓角矩形 21">
            <a:extLst>
              <a:ext uri="{FF2B5EF4-FFF2-40B4-BE49-F238E27FC236}">
                <a16:creationId xmlns:a16="http://schemas.microsoft.com/office/drawing/2014/main" id="{E479D6A7-9A38-D06B-4889-EF0DD7928210}"/>
              </a:ext>
            </a:extLst>
          </p:cNvPr>
          <p:cNvSpPr/>
          <p:nvPr/>
        </p:nvSpPr>
        <p:spPr>
          <a:xfrm>
            <a:off x="4083692" y="5278882"/>
            <a:ext cx="7740168" cy="1440000"/>
          </a:xfrm>
          <a:prstGeom prst="roundRect">
            <a:avLst>
              <a:gd name="adj" fmla="val 3764"/>
            </a:avLst>
          </a:prstGeom>
          <a:noFill/>
          <a:ln w="571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3" name="圓角矩形 22">
            <a:extLst>
              <a:ext uri="{FF2B5EF4-FFF2-40B4-BE49-F238E27FC236}">
                <a16:creationId xmlns:a16="http://schemas.microsoft.com/office/drawing/2014/main" id="{4B5B4A58-1802-DDA2-AB6F-D164AA8E154A}"/>
              </a:ext>
            </a:extLst>
          </p:cNvPr>
          <p:cNvSpPr/>
          <p:nvPr/>
        </p:nvSpPr>
        <p:spPr>
          <a:xfrm>
            <a:off x="4234206" y="5191847"/>
            <a:ext cx="3234174" cy="415324"/>
          </a:xfrm>
          <a:prstGeom prst="roundRect">
            <a:avLst/>
          </a:prstGeom>
          <a:solidFill>
            <a:schemeClr val="accent2">
              <a:lumMod val="20000"/>
              <a:lumOff val="80000"/>
            </a:schemeClr>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000" b="1" dirty="0">
                <a:solidFill>
                  <a:schemeClr val="tx1"/>
                </a:solidFill>
                <a:latin typeface="Yu Gothic" panose="020B0400000000000000" pitchFamily="34" charset="-128"/>
                <a:ea typeface="Yu Gothic" panose="020B0400000000000000" pitchFamily="34" charset="-128"/>
              </a:rPr>
              <a:t>（いつか）発声</a:t>
            </a:r>
            <a:r>
              <a:rPr kumimoji="1" lang="zh-TW" altLang="en-US" sz="2000" b="1" dirty="0">
                <a:solidFill>
                  <a:schemeClr val="tx1"/>
                </a:solidFill>
                <a:latin typeface="Yu Gothic" panose="020B0400000000000000" pitchFamily="34" charset="-128"/>
                <a:ea typeface="Yu Gothic" panose="020B0400000000000000" pitchFamily="34" charset="-128"/>
              </a:rPr>
              <a:t>できない！</a:t>
            </a:r>
          </a:p>
        </p:txBody>
      </p:sp>
      <p:pic>
        <p:nvPicPr>
          <p:cNvPr id="27" name="Picture 14" descr="外国人と言葉が通じない男性のイラスト（英会話）">
            <a:extLst>
              <a:ext uri="{FF2B5EF4-FFF2-40B4-BE49-F238E27FC236}">
                <a16:creationId xmlns:a16="http://schemas.microsoft.com/office/drawing/2014/main" id="{89083A2D-BCD4-557E-DF91-591F3557F8F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441926" y="3716386"/>
            <a:ext cx="1273995" cy="1188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descr="英会話のイラスト（男性）">
            <a:extLst>
              <a:ext uri="{FF2B5EF4-FFF2-40B4-BE49-F238E27FC236}">
                <a16:creationId xmlns:a16="http://schemas.microsoft.com/office/drawing/2014/main" id="{E75BB3BC-32F3-4206-6CED-645BA769732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034562" y="3716386"/>
            <a:ext cx="1260477" cy="1188000"/>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直線箭頭接點 28">
            <a:extLst>
              <a:ext uri="{FF2B5EF4-FFF2-40B4-BE49-F238E27FC236}">
                <a16:creationId xmlns:a16="http://schemas.microsoft.com/office/drawing/2014/main" id="{666873E5-76BD-FFFE-CFBE-116C31258CF8}"/>
              </a:ext>
            </a:extLst>
          </p:cNvPr>
          <p:cNvCxnSpPr>
            <a:cxnSpLocks/>
          </p:cNvCxnSpPr>
          <p:nvPr/>
        </p:nvCxnSpPr>
        <p:spPr>
          <a:xfrm>
            <a:off x="9716173" y="4310386"/>
            <a:ext cx="31813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0" name="arctic_b0490 2">
            <a:hlinkClick r:id="" action="ppaction://media"/>
            <a:extLst>
              <a:ext uri="{FF2B5EF4-FFF2-40B4-BE49-F238E27FC236}">
                <a16:creationId xmlns:a16="http://schemas.microsoft.com/office/drawing/2014/main" id="{090A98A0-0613-76F3-60B6-CECBE01F5A6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7951885" y="3945765"/>
            <a:ext cx="576000" cy="576000"/>
          </a:xfrm>
          <a:prstGeom prst="rect">
            <a:avLst/>
          </a:prstGeom>
        </p:spPr>
      </p:pic>
      <p:pic>
        <p:nvPicPr>
          <p:cNvPr id="31" name="arctic_b0490">
            <a:hlinkClick r:id="" action="ppaction://media"/>
            <a:extLst>
              <a:ext uri="{FF2B5EF4-FFF2-40B4-BE49-F238E27FC236}">
                <a16:creationId xmlns:a16="http://schemas.microsoft.com/office/drawing/2014/main" id="{687E370B-DE62-A42C-CBA1-4ABE59109C3C}"/>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1202544" y="3945765"/>
            <a:ext cx="576000" cy="576000"/>
          </a:xfrm>
          <a:prstGeom prst="rect">
            <a:avLst/>
          </a:prstGeom>
        </p:spPr>
      </p:pic>
      <p:sp>
        <p:nvSpPr>
          <p:cNvPr id="34" name="文字方塊 33">
            <a:extLst>
              <a:ext uri="{FF2B5EF4-FFF2-40B4-BE49-F238E27FC236}">
                <a16:creationId xmlns:a16="http://schemas.microsoft.com/office/drawing/2014/main" id="{24C4AA26-99A3-74E4-2ECD-9F70C7E56C0C}"/>
              </a:ext>
            </a:extLst>
          </p:cNvPr>
          <p:cNvSpPr txBox="1"/>
          <p:nvPr/>
        </p:nvSpPr>
        <p:spPr>
          <a:xfrm>
            <a:off x="4240574" y="4002584"/>
            <a:ext cx="3550972" cy="1015663"/>
          </a:xfrm>
          <a:prstGeom prst="rect">
            <a:avLst/>
          </a:prstGeom>
          <a:noFill/>
        </p:spPr>
        <p:txBody>
          <a:bodyPr wrap="none" rtlCol="0">
            <a:spAutoFit/>
          </a:bodyPr>
          <a:lstStyle/>
          <a:p>
            <a:r>
              <a:rPr kumimoji="1" lang="zh-TW" altLang="en-US" sz="2000" dirty="0">
                <a:latin typeface="Yu Gothic" panose="020B0400000000000000" pitchFamily="34" charset="-128"/>
                <a:ea typeface="Yu Gothic" panose="020B0400000000000000" pitchFamily="34" charset="-128"/>
              </a:rPr>
              <a:t>→</a:t>
            </a:r>
            <a:r>
              <a:rPr kumimoji="1" lang="en-US" altLang="zh-TW" sz="2000" dirty="0">
                <a:latin typeface="Yu Gothic" panose="020B0400000000000000" pitchFamily="34" charset="-128"/>
                <a:ea typeface="Yu Gothic" panose="020B0400000000000000" pitchFamily="34" charset="-128"/>
              </a:rPr>
              <a:t> </a:t>
            </a:r>
            <a:r>
              <a:rPr kumimoji="1" lang="zh-TW" altLang="en-US" sz="2000" dirty="0">
                <a:latin typeface="Yu Gothic" panose="020B0400000000000000" pitchFamily="34" charset="-128"/>
                <a:ea typeface="Yu Gothic" panose="020B0400000000000000" pitchFamily="34" charset="-128"/>
              </a:rPr>
              <a:t>アクセント変換</a:t>
            </a:r>
            <a:endParaRPr kumimoji="1" lang="en-US" altLang="zh-TW" sz="2000" dirty="0">
              <a:latin typeface="Yu Gothic" panose="020B0400000000000000" pitchFamily="34" charset="-128"/>
              <a:ea typeface="Yu Gothic" panose="020B0400000000000000" pitchFamily="34" charset="-128"/>
            </a:endParaRPr>
          </a:p>
          <a:p>
            <a:pPr marL="285750" indent="-285750">
              <a:buFont typeface="Arial" panose="020B0604020202020204" pitchFamily="34" charset="0"/>
              <a:buChar char="•"/>
            </a:pPr>
            <a:r>
              <a:rPr kumimoji="1" lang="zh-TW" altLang="en-US" sz="2000" dirty="0">
                <a:latin typeface="Yu Gothic" panose="020B0400000000000000" pitchFamily="34" charset="-128"/>
                <a:ea typeface="Yu Gothic" panose="020B0400000000000000" pitchFamily="34" charset="-128"/>
              </a:rPr>
              <a:t>応用</a:t>
            </a:r>
            <a:r>
              <a:rPr lang="zh-TW" altLang="en-US" sz="2000" dirty="0">
                <a:latin typeface="Yu Gothic" panose="020B0400000000000000" pitchFamily="34" charset="-128"/>
                <a:ea typeface="Yu Gothic" panose="020B0400000000000000" pitchFamily="34" charset="-128"/>
              </a:rPr>
              <a:t>：</a:t>
            </a:r>
            <a:br>
              <a:rPr lang="en-US" altLang="zh-TW" sz="2000" dirty="0">
                <a:latin typeface="Yu Gothic" panose="020B0400000000000000" pitchFamily="34" charset="-128"/>
                <a:ea typeface="Yu Gothic" panose="020B0400000000000000" pitchFamily="34" charset="-128"/>
              </a:rPr>
            </a:br>
            <a:r>
              <a:rPr lang="zh-TW" altLang="en-US" sz="2000" dirty="0">
                <a:latin typeface="Yu Gothic" panose="020B0400000000000000" pitchFamily="34" charset="-128"/>
                <a:ea typeface="Yu Gothic" panose="020B0400000000000000" pitchFamily="34" charset="-128"/>
              </a:rPr>
              <a:t>コールセンター；言語学習</a:t>
            </a:r>
            <a:endParaRPr kumimoji="1" lang="zh-TW" altLang="en-US" sz="2000" dirty="0">
              <a:latin typeface="Yu Gothic" panose="020B0400000000000000" pitchFamily="34" charset="-128"/>
              <a:ea typeface="Yu Gothic" panose="020B0400000000000000" pitchFamily="34" charset="-128"/>
            </a:endParaRPr>
          </a:p>
        </p:txBody>
      </p:sp>
      <p:pic>
        <p:nvPicPr>
          <p:cNvPr id="37" name="Picture 8" descr="人工咽頭のイラスト">
            <a:extLst>
              <a:ext uri="{FF2B5EF4-FFF2-40B4-BE49-F238E27FC236}">
                <a16:creationId xmlns:a16="http://schemas.microsoft.com/office/drawing/2014/main" id="{C3D4DC59-1DDC-1F46-FE9B-E250BA5F9B0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741269" y="5424269"/>
            <a:ext cx="1188000" cy="1188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忙しい人 いらすとや">
            <a:extLst>
              <a:ext uri="{FF2B5EF4-FFF2-40B4-BE49-F238E27FC236}">
                <a16:creationId xmlns:a16="http://schemas.microsoft.com/office/drawing/2014/main" id="{210C5E3A-3DD5-C4FB-7B95-3F2AEBA4336E}"/>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11547" b="9831"/>
          <a:stretch/>
        </p:blipFill>
        <p:spPr bwMode="auto">
          <a:xfrm>
            <a:off x="10141164" y="5424269"/>
            <a:ext cx="1103541" cy="1188000"/>
          </a:xfrm>
          <a:prstGeom prst="rect">
            <a:avLst/>
          </a:prstGeom>
          <a:noFill/>
          <a:extLst>
            <a:ext uri="{909E8E84-426E-40DD-AFC4-6F175D3DCCD1}">
              <a14:hiddenFill xmlns:a14="http://schemas.microsoft.com/office/drawing/2010/main">
                <a:solidFill>
                  <a:srgbClr val="FFFFFF"/>
                </a:solidFill>
              </a14:hiddenFill>
            </a:ext>
          </a:extLst>
        </p:spPr>
      </p:pic>
      <p:pic>
        <p:nvPicPr>
          <p:cNvPr id="39" name="csa525_el">
            <a:hlinkClick r:id="" action="ppaction://media"/>
            <a:extLst>
              <a:ext uri="{FF2B5EF4-FFF2-40B4-BE49-F238E27FC236}">
                <a16:creationId xmlns:a16="http://schemas.microsoft.com/office/drawing/2014/main" id="{31BAC9C1-08F6-AF54-541F-09F4443A3BC2}"/>
              </a:ext>
            </a:extLst>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8259379" y="5730269"/>
            <a:ext cx="576000" cy="576000"/>
          </a:xfrm>
          <a:prstGeom prst="rect">
            <a:avLst/>
          </a:prstGeom>
        </p:spPr>
      </p:pic>
      <p:pic>
        <p:nvPicPr>
          <p:cNvPr id="40" name="csa525_conv">
            <a:hlinkClick r:id="" action="ppaction://media"/>
            <a:extLst>
              <a:ext uri="{FF2B5EF4-FFF2-40B4-BE49-F238E27FC236}">
                <a16:creationId xmlns:a16="http://schemas.microsoft.com/office/drawing/2014/main" id="{AA3AEA2F-E640-0720-32B8-69FD29AD560B}"/>
              </a:ext>
            </a:extLst>
          </p:cNvPr>
          <p:cNvPicPr>
            <a:picLocks noChangeAspect="1"/>
          </p:cNvPicPr>
          <p:nvPr>
            <a:audioFile r:link="rId12"/>
            <p:extLst>
              <p:ext uri="{DAA4B4D4-6D71-4841-9C94-3DE7FCFB9230}">
                <p14:media xmlns:p14="http://schemas.microsoft.com/office/powerpoint/2010/main" r:embed="rId11"/>
              </p:ext>
            </p:extLst>
          </p:nvPr>
        </p:nvPicPr>
        <p:blipFill>
          <a:blip r:embed="rId17"/>
          <a:stretch>
            <a:fillRect/>
          </a:stretch>
        </p:blipFill>
        <p:spPr>
          <a:xfrm>
            <a:off x="11202544" y="5730269"/>
            <a:ext cx="576000" cy="576000"/>
          </a:xfrm>
          <a:prstGeom prst="rect">
            <a:avLst/>
          </a:prstGeom>
        </p:spPr>
      </p:pic>
      <p:cxnSp>
        <p:nvCxnSpPr>
          <p:cNvPr id="41" name="直線箭頭接點 40">
            <a:extLst>
              <a:ext uri="{FF2B5EF4-FFF2-40B4-BE49-F238E27FC236}">
                <a16:creationId xmlns:a16="http://schemas.microsoft.com/office/drawing/2014/main" id="{64F80E2A-4229-DBED-B248-7405954CA2F9}"/>
              </a:ext>
            </a:extLst>
          </p:cNvPr>
          <p:cNvCxnSpPr>
            <a:cxnSpLocks/>
          </p:cNvCxnSpPr>
          <p:nvPr/>
        </p:nvCxnSpPr>
        <p:spPr>
          <a:xfrm>
            <a:off x="9876148" y="6018269"/>
            <a:ext cx="31813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文字方塊 42">
            <a:extLst>
              <a:ext uri="{FF2B5EF4-FFF2-40B4-BE49-F238E27FC236}">
                <a16:creationId xmlns:a16="http://schemas.microsoft.com/office/drawing/2014/main" id="{A40D8639-242E-CB24-1AD6-337B64016A1E}"/>
              </a:ext>
            </a:extLst>
          </p:cNvPr>
          <p:cNvSpPr txBox="1"/>
          <p:nvPr/>
        </p:nvSpPr>
        <p:spPr>
          <a:xfrm>
            <a:off x="4207472" y="5664326"/>
            <a:ext cx="2566728" cy="1015663"/>
          </a:xfrm>
          <a:prstGeom prst="rect">
            <a:avLst/>
          </a:prstGeom>
          <a:noFill/>
        </p:spPr>
        <p:txBody>
          <a:bodyPr wrap="none" rtlCol="0">
            <a:spAutoFit/>
          </a:bodyPr>
          <a:lstStyle/>
          <a:p>
            <a:r>
              <a:rPr kumimoji="1" lang="zh-TW" altLang="en-US" sz="2000" dirty="0">
                <a:latin typeface="Yu Gothic" panose="020B0400000000000000" pitchFamily="34" charset="-128"/>
                <a:ea typeface="Yu Gothic" panose="020B0400000000000000" pitchFamily="34" charset="-128"/>
              </a:rPr>
              <a:t>→</a:t>
            </a:r>
            <a:r>
              <a:rPr lang="en-US" altLang="zh-TW" sz="2000" dirty="0">
                <a:latin typeface="Yu Gothic" panose="020B0400000000000000" pitchFamily="34" charset="-128"/>
                <a:ea typeface="Yu Gothic" panose="020B0400000000000000" pitchFamily="34" charset="-128"/>
              </a:rPr>
              <a:t> </a:t>
            </a:r>
            <a:r>
              <a:rPr lang="zh-TW" altLang="en-US" sz="2000" dirty="0">
                <a:latin typeface="Yu Gothic" panose="020B0400000000000000" pitchFamily="34" charset="-128"/>
                <a:ea typeface="Yu Gothic" panose="020B0400000000000000" pitchFamily="34" charset="-128"/>
              </a:rPr>
              <a:t>電子喉頭音声変換</a:t>
            </a:r>
            <a:endParaRPr kumimoji="1" lang="en-US" altLang="zh-TW" sz="2000" dirty="0">
              <a:latin typeface="Yu Gothic" panose="020B0400000000000000" pitchFamily="34" charset="-128"/>
              <a:ea typeface="Yu Gothic" panose="020B0400000000000000" pitchFamily="34" charset="-128"/>
            </a:endParaRPr>
          </a:p>
          <a:p>
            <a:pPr marL="285750" indent="-285750">
              <a:buFont typeface="Arial" panose="020B0604020202020204" pitchFamily="34" charset="0"/>
              <a:buChar char="•"/>
            </a:pPr>
            <a:r>
              <a:rPr kumimoji="1" lang="zh-TW" altLang="en-US" sz="2000" dirty="0">
                <a:latin typeface="Yu Gothic" panose="020B0400000000000000" pitchFamily="34" charset="-128"/>
                <a:ea typeface="Yu Gothic" panose="020B0400000000000000" pitchFamily="34" charset="-128"/>
              </a:rPr>
              <a:t>応用：</a:t>
            </a:r>
            <a:br>
              <a:rPr lang="en-US" altLang="zh-TW" sz="2000" dirty="0">
                <a:latin typeface="Yu Gothic" panose="020B0400000000000000" pitchFamily="34" charset="-128"/>
                <a:ea typeface="Yu Gothic" panose="020B0400000000000000" pitchFamily="34" charset="-128"/>
              </a:rPr>
            </a:br>
            <a:r>
              <a:rPr lang="zh-TW" altLang="en-US" sz="2000" dirty="0">
                <a:latin typeface="Yu Gothic" panose="020B0400000000000000" pitchFamily="34" charset="-128"/>
                <a:ea typeface="Yu Gothic" panose="020B0400000000000000" pitchFamily="34" charset="-128"/>
              </a:rPr>
              <a:t>発声支援装置</a:t>
            </a:r>
            <a:endParaRPr kumimoji="1" lang="zh-TW" altLang="en-US" sz="2000"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1437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10"/>
                </p:tgtEl>
              </p:cMediaNode>
            </p:audio>
            <p:audio>
              <p:cMediaNode vol="80000">
                <p:cTn id="58" fill="hold" display="0">
                  <p:stCondLst>
                    <p:cond delay="indefinite"/>
                  </p:stCondLst>
                  <p:endCondLst>
                    <p:cond evt="onStopAudio" delay="0">
                      <p:tgtEl>
                        <p:sldTgt/>
                      </p:tgtEl>
                    </p:cond>
                  </p:endCondLst>
                </p:cTn>
                <p:tgtEl>
                  <p:spTgt spid="13"/>
                </p:tgtEl>
              </p:cMediaNode>
            </p:audio>
            <p:audio>
              <p:cMediaNode vol="80000">
                <p:cTn id="59" fill="hold" display="0">
                  <p:stCondLst>
                    <p:cond delay="indefinite"/>
                  </p:stCondLst>
                  <p:endCondLst>
                    <p:cond evt="onStopAudio" delay="0">
                      <p:tgtEl>
                        <p:sldTgt/>
                      </p:tgtEl>
                    </p:cond>
                  </p:endCondLst>
                </p:cTn>
                <p:tgtEl>
                  <p:spTgt spid="30"/>
                </p:tgtEl>
              </p:cMediaNode>
            </p:audio>
            <p:audio>
              <p:cMediaNode vol="80000">
                <p:cTn id="60" fill="hold" display="0">
                  <p:stCondLst>
                    <p:cond delay="indefinite"/>
                  </p:stCondLst>
                  <p:endCondLst>
                    <p:cond evt="onStopAudio" delay="0">
                      <p:tgtEl>
                        <p:sldTgt/>
                      </p:tgtEl>
                    </p:cond>
                  </p:endCondLst>
                </p:cTn>
                <p:tgtEl>
                  <p:spTgt spid="31"/>
                </p:tgtEl>
              </p:cMediaNode>
            </p:audio>
            <p:audio>
              <p:cMediaNode vol="80000">
                <p:cTn id="61" fill="hold" display="0">
                  <p:stCondLst>
                    <p:cond delay="indefinite"/>
                  </p:stCondLst>
                  <p:endCondLst>
                    <p:cond evt="onStopAudio" delay="0">
                      <p:tgtEl>
                        <p:sldTgt/>
                      </p:tgtEl>
                    </p:cond>
                  </p:endCondLst>
                </p:cTn>
                <p:tgtEl>
                  <p:spTgt spid="39"/>
                </p:tgtEl>
              </p:cMediaNode>
            </p:audio>
            <p:audio>
              <p:cMediaNode vol="80000">
                <p:cTn id="62" fill="hold" display="0">
                  <p:stCondLst>
                    <p:cond delay="indefinite"/>
                  </p:stCondLst>
                  <p:endCondLst>
                    <p:cond evt="onStopAudio" delay="0">
                      <p:tgtEl>
                        <p:sldTgt/>
                      </p:tgtEl>
                    </p:cond>
                  </p:endCondLst>
                </p:cTn>
                <p:tgtEl>
                  <p:spTgt spid="40"/>
                </p:tgtEl>
              </p:cMediaNode>
            </p:audio>
          </p:childTnLst>
        </p:cTn>
      </p:par>
    </p:tnLst>
    <p:bldLst>
      <p:bldP spid="5" grpId="0" animBg="1"/>
      <p:bldP spid="6" grpId="0" animBg="1"/>
      <p:bldP spid="7" grpId="0"/>
      <p:bldP spid="20" grpId="0" animBg="1"/>
      <p:bldP spid="21" grpId="0" animBg="1"/>
      <p:bldP spid="22" grpId="0" animBg="1"/>
      <p:bldP spid="23" grpId="0" animBg="1"/>
      <p:bldP spid="34"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17D32CE-8FD6-41F0-C746-9076C7EEC64C}"/>
              </a:ext>
            </a:extLst>
          </p:cNvPr>
          <p:cNvSpPr>
            <a:spLocks noGrp="1"/>
          </p:cNvSpPr>
          <p:nvPr>
            <p:ph type="title"/>
          </p:nvPr>
        </p:nvSpPr>
        <p:spPr/>
        <p:txBody>
          <a:bodyPr/>
          <a:lstStyle/>
          <a:p>
            <a:r>
              <a:rPr lang="en-US" altLang="zh-TW" dirty="0"/>
              <a:t>Outline</a:t>
            </a:r>
            <a:endParaRPr kumimoji="1" lang="zh-TW" altLang="en-US" dirty="0"/>
          </a:p>
        </p:txBody>
      </p:sp>
      <p:sp>
        <p:nvSpPr>
          <p:cNvPr id="3" name="內容版面配置區 2">
            <a:extLst>
              <a:ext uri="{FF2B5EF4-FFF2-40B4-BE49-F238E27FC236}">
                <a16:creationId xmlns:a16="http://schemas.microsoft.com/office/drawing/2014/main" id="{D8B3C97E-8C83-FA91-FE87-D0D55B958BC7}"/>
              </a:ext>
            </a:extLst>
          </p:cNvPr>
          <p:cNvSpPr>
            <a:spLocks noGrp="1"/>
          </p:cNvSpPr>
          <p:nvPr>
            <p:ph idx="1"/>
          </p:nvPr>
        </p:nvSpPr>
        <p:spPr/>
        <p:txBody>
          <a:bodyPr>
            <a:normAutofit/>
          </a:bodyPr>
          <a:lstStyle/>
          <a:p>
            <a:r>
              <a:rPr lang="zh-TW" altLang="en-US" dirty="0"/>
              <a:t>音声変換：基礎</a:t>
            </a:r>
            <a:endParaRPr lang="en-US" altLang="zh-TW" dirty="0"/>
          </a:p>
          <a:p>
            <a:pPr lvl="1"/>
            <a:r>
              <a:rPr kumimoji="1" lang="zh-TW" altLang="en-US" dirty="0">
                <a:solidFill>
                  <a:schemeClr val="bg1">
                    <a:lumMod val="90000"/>
                  </a:schemeClr>
                </a:solidFill>
              </a:rPr>
              <a:t>音声変換とは？なんで必要？</a:t>
            </a:r>
            <a:endParaRPr kumimoji="1" lang="en-US" altLang="zh-TW" dirty="0">
              <a:solidFill>
                <a:schemeClr val="bg1">
                  <a:lumMod val="90000"/>
                </a:schemeClr>
              </a:solidFill>
            </a:endParaRPr>
          </a:p>
          <a:p>
            <a:pPr lvl="1"/>
            <a:r>
              <a:rPr lang="zh-TW" altLang="en-US" dirty="0"/>
              <a:t>基本的な仕組み</a:t>
            </a:r>
            <a:endParaRPr lang="en-US" altLang="zh-TW" dirty="0"/>
          </a:p>
          <a:p>
            <a:r>
              <a:rPr lang="zh-TW" altLang="en-US" dirty="0">
                <a:solidFill>
                  <a:schemeClr val="bg1">
                    <a:lumMod val="90000"/>
                  </a:schemeClr>
                </a:solidFill>
              </a:rPr>
              <a:t>音声変換：深層学習による進展</a:t>
            </a:r>
            <a:endParaRPr lang="en-US" altLang="zh-TW" dirty="0">
              <a:solidFill>
                <a:schemeClr val="bg1">
                  <a:lumMod val="90000"/>
                </a:schemeClr>
              </a:solidFill>
            </a:endParaRPr>
          </a:p>
          <a:p>
            <a:pPr lvl="1"/>
            <a:r>
              <a:rPr lang="zh-TW" altLang="en-US" dirty="0">
                <a:solidFill>
                  <a:schemeClr val="bg1">
                    <a:lumMod val="90000"/>
                  </a:schemeClr>
                </a:solidFill>
              </a:rPr>
              <a:t>進化したモデル</a:t>
            </a:r>
            <a:endParaRPr lang="en-US" altLang="zh-TW" dirty="0">
              <a:solidFill>
                <a:schemeClr val="bg1">
                  <a:lumMod val="90000"/>
                </a:schemeClr>
              </a:solidFill>
            </a:endParaRPr>
          </a:p>
          <a:p>
            <a:pPr lvl="1"/>
            <a:r>
              <a:rPr lang="zh-TW" altLang="en-US" dirty="0">
                <a:solidFill>
                  <a:schemeClr val="bg1">
                    <a:lumMod val="90000"/>
                  </a:schemeClr>
                </a:solidFill>
              </a:rPr>
              <a:t>進化した特徴表現</a:t>
            </a:r>
            <a:endParaRPr lang="en-US" altLang="zh-TW" dirty="0">
              <a:solidFill>
                <a:schemeClr val="bg1">
                  <a:lumMod val="90000"/>
                </a:schemeClr>
              </a:solidFill>
            </a:endParaRPr>
          </a:p>
          <a:p>
            <a:r>
              <a:rPr lang="zh-TW" altLang="en-US" dirty="0">
                <a:solidFill>
                  <a:schemeClr val="bg1">
                    <a:lumMod val="90000"/>
                  </a:schemeClr>
                </a:solidFill>
              </a:rPr>
              <a:t>音声変換：今後の課題</a:t>
            </a:r>
            <a:endParaRPr lang="en-US" altLang="zh-TW" dirty="0">
              <a:solidFill>
                <a:schemeClr val="bg1">
                  <a:lumMod val="90000"/>
                </a:schemeClr>
              </a:solidFill>
            </a:endParaRPr>
          </a:p>
          <a:p>
            <a:pPr lvl="1"/>
            <a:r>
              <a:rPr lang="zh-TW" altLang="en-US" dirty="0">
                <a:solidFill>
                  <a:schemeClr val="bg1">
                    <a:lumMod val="90000"/>
                  </a:schemeClr>
                </a:solidFill>
              </a:rPr>
              <a:t>低遅延・リアルタイム処理</a:t>
            </a:r>
            <a:endParaRPr lang="en-US" altLang="zh-TW" dirty="0">
              <a:solidFill>
                <a:schemeClr val="bg1">
                  <a:lumMod val="90000"/>
                </a:schemeClr>
              </a:solidFill>
            </a:endParaRPr>
          </a:p>
          <a:p>
            <a:pPr lvl="1"/>
            <a:r>
              <a:rPr lang="zh-TW" altLang="en-US" dirty="0">
                <a:solidFill>
                  <a:schemeClr val="bg1">
                    <a:lumMod val="90000"/>
                  </a:schemeClr>
                </a:solidFill>
              </a:rPr>
              <a:t>「普通」の音声変換をやめるぞ</a:t>
            </a:r>
            <a:endParaRPr lang="en-US" altLang="zh-TW" dirty="0">
              <a:solidFill>
                <a:schemeClr val="bg1">
                  <a:lumMod val="90000"/>
                </a:schemeClr>
              </a:solidFill>
            </a:endParaRPr>
          </a:p>
        </p:txBody>
      </p:sp>
      <p:sp>
        <p:nvSpPr>
          <p:cNvPr id="4" name="文字版面配置區 3">
            <a:extLst>
              <a:ext uri="{FF2B5EF4-FFF2-40B4-BE49-F238E27FC236}">
                <a16:creationId xmlns:a16="http://schemas.microsoft.com/office/drawing/2014/main" id="{2C2DD973-D2E2-CFF3-E6FD-B2A03EE8EFCD}"/>
              </a:ext>
            </a:extLst>
          </p:cNvPr>
          <p:cNvSpPr>
            <a:spLocks noGrp="1"/>
          </p:cNvSpPr>
          <p:nvPr>
            <p:ph type="body" sz="quarter" idx="11"/>
          </p:nvPr>
        </p:nvSpPr>
        <p:spPr/>
        <p:txBody>
          <a:bodyPr>
            <a:normAutofit fontScale="92500" lnSpcReduction="20000"/>
          </a:bodyPr>
          <a:lstStyle/>
          <a:p>
            <a:r>
              <a:rPr lang="en-US" altLang="zh-TW" sz="2800" dirty="0"/>
              <a:t>2024/10/22 SP/SLP talk </a:t>
            </a:r>
            <a:endParaRPr lang="ja-JP" altLang="en-US" sz="2800"/>
          </a:p>
        </p:txBody>
      </p:sp>
    </p:spTree>
    <p:extLst>
      <p:ext uri="{BB962C8B-B14F-4D97-AF65-F5344CB8AC3E}">
        <p14:creationId xmlns:p14="http://schemas.microsoft.com/office/powerpoint/2010/main" val="645339442"/>
      </p:ext>
    </p:extLst>
  </p:cSld>
  <p:clrMapOvr>
    <a:masterClrMapping/>
  </p:clrMapOvr>
</p:sld>
</file>

<file path=ppt/theme/theme1.xml><?xml version="1.0" encoding="utf-8"?>
<a:theme xmlns:a="http://schemas.openxmlformats.org/drawingml/2006/main" name="研究発表スライドマスタ">
  <a:themeElements>
    <a:clrScheme name="ユーザー定義 8">
      <a:dk1>
        <a:srgbClr val="4D4D4D"/>
      </a:dk1>
      <a:lt1>
        <a:srgbClr val="F8F8F8"/>
      </a:lt1>
      <a:dk2>
        <a:srgbClr val="7F7F7F"/>
      </a:dk2>
      <a:lt2>
        <a:srgbClr val="B2B2B2"/>
      </a:lt2>
      <a:accent1>
        <a:srgbClr val="2E5B96"/>
      </a:accent1>
      <a:accent2>
        <a:srgbClr val="C03936"/>
      </a:accent2>
      <a:accent3>
        <a:srgbClr val="ED7D31"/>
      </a:accent3>
      <a:accent4>
        <a:srgbClr val="3E9288"/>
      </a:accent4>
      <a:accent5>
        <a:srgbClr val="4747C1"/>
      </a:accent5>
      <a:accent6>
        <a:srgbClr val="70AD47"/>
      </a:accent6>
      <a:hlink>
        <a:srgbClr val="0563C1"/>
      </a:hlink>
      <a:folHlink>
        <a:srgbClr val="954F72"/>
      </a:folHlink>
    </a:clrScheme>
    <a:fontScheme name="ユーザー定義 2">
      <a:majorFont>
        <a:latin typeface="Segoe UI"/>
        <a:ea typeface="游ゴシック Medium"/>
        <a:cs typeface=""/>
      </a:majorFont>
      <a:minorFont>
        <a:latin typeface="Segoe UI"/>
        <a:ea typeface="游ゴシック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簡報6" id="{BAC14E07-0BD7-2142-A58F-BA0C9579E328}" vid="{649389A1-A1BA-0F4E-9065-0ACE679E66CE}"/>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E7783413B678BA4F83764129A5DB4607" ma:contentTypeVersion="0" ma:contentTypeDescription="新しいドキュメントを作成します。" ma:contentTypeScope="" ma:versionID="36bbfa3e05015206d9e02241ed477da6">
  <xsd:schema xmlns:xsd="http://www.w3.org/2001/XMLSchema" xmlns:xs="http://www.w3.org/2001/XMLSchema" xmlns:p="http://schemas.microsoft.com/office/2006/metadata/properties" targetNamespace="http://schemas.microsoft.com/office/2006/metadata/properties" ma:root="true" ma:fieldsID="bfa5fc393d419cfd9816b88a984ff78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74453E-F96D-478A-A3EE-1788D5BEB2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2B33ED81-A378-482E-B710-0D21A32023B2}">
  <ds:schemaRefs>
    <ds:schemaRef ds:uri="http://schemas.microsoft.com/office/infopath/2007/PartnerControls"/>
    <ds:schemaRef ds:uri="http://schemas.microsoft.com/office/2006/metadata/properties"/>
    <ds:schemaRef ds:uri="http://schemas.microsoft.com/office/2006/documentManagement/types"/>
    <ds:schemaRef ds:uri="http://www.w3.org/XML/1998/namespace"/>
    <ds:schemaRef ds:uri="http://schemas.openxmlformats.org/package/2006/metadata/core-properties"/>
    <ds:schemaRef ds:uri="http://purl.org/dc/dcmitype/"/>
    <ds:schemaRef ds:uri="http://purl.org/dc/elements/1.1/"/>
    <ds:schemaRef ds:uri="http://purl.org/dc/terms/"/>
  </ds:schemaRefs>
</ds:datastoreItem>
</file>

<file path=customXml/itemProps3.xml><?xml version="1.0" encoding="utf-8"?>
<ds:datastoreItem xmlns:ds="http://schemas.openxmlformats.org/officeDocument/2006/customXml" ds:itemID="{0EFD21F3-24CC-4605-A5CE-D678D2531AF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研究発表スライドマスタ</Template>
  <TotalTime>21968</TotalTime>
  <Words>6859</Words>
  <Application>Microsoft Macintosh PowerPoint</Application>
  <PresentationFormat>寬螢幕</PresentationFormat>
  <Paragraphs>693</Paragraphs>
  <Slides>61</Slides>
  <Notes>7</Notes>
  <HiddenSlides>0</HiddenSlides>
  <MMClips>33</MMClips>
  <ScaleCrop>false</ScaleCrop>
  <HeadingPairs>
    <vt:vector size="6" baseType="variant">
      <vt:variant>
        <vt:lpstr>使用字型</vt:lpstr>
      </vt:variant>
      <vt:variant>
        <vt:i4>10</vt:i4>
      </vt:variant>
      <vt:variant>
        <vt:lpstr>佈景主題</vt:lpstr>
      </vt:variant>
      <vt:variant>
        <vt:i4>1</vt:i4>
      </vt:variant>
      <vt:variant>
        <vt:lpstr>投影片標題</vt:lpstr>
      </vt:variant>
      <vt:variant>
        <vt:i4>61</vt:i4>
      </vt:variant>
    </vt:vector>
  </HeadingPairs>
  <TitlesOfParts>
    <vt:vector size="72" baseType="lpstr">
      <vt:lpstr>Google Sans</vt:lpstr>
      <vt:lpstr>Slack-Lato</vt:lpstr>
      <vt:lpstr>游ゴシック</vt:lpstr>
      <vt:lpstr>游ゴシック</vt:lpstr>
      <vt:lpstr>游ゴシック Medium</vt:lpstr>
      <vt:lpstr>Arial</vt:lpstr>
      <vt:lpstr>Cambria Math</vt:lpstr>
      <vt:lpstr>Helvetica</vt:lpstr>
      <vt:lpstr>Segoe UI</vt:lpstr>
      <vt:lpstr>Wingdings</vt:lpstr>
      <vt:lpstr>研究発表スライドマスタ</vt:lpstr>
      <vt:lpstr>深層学習に基づく 音声変換の進展と展望</vt:lpstr>
      <vt:lpstr>自己紹介</vt:lpstr>
      <vt:lpstr>Outline</vt:lpstr>
      <vt:lpstr>Outline</vt:lpstr>
      <vt:lpstr>音声変換（voice conversion; VC）とは？</vt:lpstr>
      <vt:lpstr>一見、悪用しかない音声変換</vt:lpstr>
      <vt:lpstr>音声変換の究極目標：発声機能拡張</vt:lpstr>
      <vt:lpstr>自分の「物理制約」を考えましょう！</vt:lpstr>
      <vt:lpstr>Outline</vt:lpstr>
      <vt:lpstr>パラレルVC：30年前の「古典」VCシステム</vt:lpstr>
      <vt:lpstr>パラレルVC：30年前の「古典」VCシステム</vt:lpstr>
      <vt:lpstr>パラレルVC：30年前の「古典」VCシステム</vt:lpstr>
      <vt:lpstr>「対応可能な話者」によるVCタスク分類</vt:lpstr>
      <vt:lpstr>究極目標：any-to-any VC</vt:lpstr>
      <vt:lpstr>音声変換（＆合成）の評価</vt:lpstr>
      <vt:lpstr>音声変換の評価指標</vt:lpstr>
      <vt:lpstr>Voice conversion challenge (VCC) シリーズ</vt:lpstr>
      <vt:lpstr>普通の話者変換：解決？</vt:lpstr>
      <vt:lpstr>Outline</vt:lpstr>
      <vt:lpstr>古典VCシステムのデメリット</vt:lpstr>
      <vt:lpstr>古典VCシステムのデメリット</vt:lpstr>
      <vt:lpstr>Sequence-to-sequence (seq2seq) モデル</vt:lpstr>
      <vt:lpstr>非自己回帰型seq2seq音声変換</vt:lpstr>
      <vt:lpstr>古典VCシステムのデメリット</vt:lpstr>
      <vt:lpstr>モデルの表現力を大きくする</vt:lpstr>
      <vt:lpstr>テクニック1：自己回帰モデル</vt:lpstr>
      <vt:lpstr>テクニック2：敵対的生成ネットワック（GAN）</vt:lpstr>
      <vt:lpstr>テクニック3：正規化フロー（normalizing flow）</vt:lpstr>
      <vt:lpstr>テクニック4：拡散モデル</vt:lpstr>
      <vt:lpstr>古典VCシステムのデメリット</vt:lpstr>
      <vt:lpstr>もし人間が音声変換をするのなら？</vt:lpstr>
      <vt:lpstr>「認識ー合成」型音声変換</vt:lpstr>
      <vt:lpstr>認識ー合成型音声変換の２つの仕組み</vt:lpstr>
      <vt:lpstr>オートエンコーダ型VC：’18-’22年の主流手法だった</vt:lpstr>
      <vt:lpstr>認識ー合成型音声変換の２つの仕組み</vt:lpstr>
      <vt:lpstr>オートエンコーダ型VCが上回された！</vt:lpstr>
      <vt:lpstr>ポイント：「内容特徴空間」の選択</vt:lpstr>
      <vt:lpstr>音素事後確率行列（phonetic posteriorgram；PPG） / ボトルネック特徴 (bottlebeck feature; BNF）</vt:lpstr>
      <vt:lpstr>自己教師学習（self-supervised learning；SSL）特徴</vt:lpstr>
      <vt:lpstr>S3PRL-VC</vt:lpstr>
      <vt:lpstr>A comparison of different features</vt:lpstr>
      <vt:lpstr>認識ー合成型音声変換における話者特徴抽出</vt:lpstr>
      <vt:lpstr>まとめてみると…</vt:lpstr>
      <vt:lpstr>パラレル＆ノンパラレルVC、どっち？</vt:lpstr>
      <vt:lpstr>Outline</vt:lpstr>
      <vt:lpstr>Outline</vt:lpstr>
      <vt:lpstr>「リアルタイム」と「低遅延」</vt:lpstr>
      <vt:lpstr>低遅延はなぜ難しい？未来を見れないからだ！</vt:lpstr>
      <vt:lpstr>実際の応用によって許容遅延が異なる</vt:lpstr>
      <vt:lpstr>Outline</vt:lpstr>
      <vt:lpstr>例1：実環境での音声変換</vt:lpstr>
      <vt:lpstr>例2：歌声変換</vt:lpstr>
      <vt:lpstr>例2：歌声変換</vt:lpstr>
      <vt:lpstr>Singing voice conversion challenge (SVCC) 2023</vt:lpstr>
      <vt:lpstr>例3：accent conversion</vt:lpstr>
      <vt:lpstr>応用によって、評価の指標も違う</vt:lpstr>
      <vt:lpstr>Outline</vt:lpstr>
      <vt:lpstr>まとめ</vt:lpstr>
      <vt:lpstr>参考文献（年代順）</vt:lpstr>
      <vt:lpstr>参考文献（年代順）</vt:lpstr>
      <vt:lpstr>参考文献（年代順）</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音声変換・自動評価の紹介 (Introduction to voice conversion and evaluation)</dc:title>
  <dc:creator>文勁 黃</dc:creator>
  <cp:lastModifiedBy>文勁 黃</cp:lastModifiedBy>
  <cp:revision>41</cp:revision>
  <dcterms:created xsi:type="dcterms:W3CDTF">2024-06-21T11:06:54Z</dcterms:created>
  <dcterms:modified xsi:type="dcterms:W3CDTF">2024-10-22T07:56:35Z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0x010100E7783413B678BA4F83764129A5DB4607</vt:lpwstr>
  </property>
</Properties>
</file>