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8"/>
  </p:notesMasterIdLst>
  <p:handoutMasterIdLst>
    <p:handoutMasterId r:id="rId79"/>
  </p:handoutMasterIdLst>
  <p:sldIdLst>
    <p:sldId id="296" r:id="rId5"/>
    <p:sldId id="399" r:id="rId6"/>
    <p:sldId id="305" r:id="rId7"/>
    <p:sldId id="307" r:id="rId8"/>
    <p:sldId id="374" r:id="rId9"/>
    <p:sldId id="295" r:id="rId10"/>
    <p:sldId id="327" r:id="rId11"/>
    <p:sldId id="306" r:id="rId12"/>
    <p:sldId id="309" r:id="rId13"/>
    <p:sldId id="315" r:id="rId14"/>
    <p:sldId id="316" r:id="rId15"/>
    <p:sldId id="375" r:id="rId16"/>
    <p:sldId id="314" r:id="rId17"/>
    <p:sldId id="318" r:id="rId18"/>
    <p:sldId id="324" r:id="rId19"/>
    <p:sldId id="330" r:id="rId20"/>
    <p:sldId id="325" r:id="rId21"/>
    <p:sldId id="329" r:id="rId22"/>
    <p:sldId id="336" r:id="rId23"/>
    <p:sldId id="359" r:id="rId24"/>
    <p:sldId id="370" r:id="rId25"/>
    <p:sldId id="372" r:id="rId26"/>
    <p:sldId id="373" r:id="rId27"/>
    <p:sldId id="397" r:id="rId28"/>
    <p:sldId id="398" r:id="rId29"/>
    <p:sldId id="377" r:id="rId30"/>
    <p:sldId id="378" r:id="rId31"/>
    <p:sldId id="371" r:id="rId32"/>
    <p:sldId id="379" r:id="rId33"/>
    <p:sldId id="333" r:id="rId34"/>
    <p:sldId id="388" r:id="rId35"/>
    <p:sldId id="347" r:id="rId36"/>
    <p:sldId id="348" r:id="rId37"/>
    <p:sldId id="349" r:id="rId38"/>
    <p:sldId id="354" r:id="rId39"/>
    <p:sldId id="353" r:id="rId40"/>
    <p:sldId id="380" r:id="rId41"/>
    <p:sldId id="317" r:id="rId42"/>
    <p:sldId id="331" r:id="rId43"/>
    <p:sldId id="337" r:id="rId44"/>
    <p:sldId id="381" r:id="rId45"/>
    <p:sldId id="338" r:id="rId46"/>
    <p:sldId id="339" r:id="rId47"/>
    <p:sldId id="334" r:id="rId48"/>
    <p:sldId id="340" r:id="rId49"/>
    <p:sldId id="344" r:id="rId50"/>
    <p:sldId id="341" r:id="rId51"/>
    <p:sldId id="335" r:id="rId52"/>
    <p:sldId id="355" r:id="rId53"/>
    <p:sldId id="376" r:id="rId54"/>
    <p:sldId id="382" r:id="rId55"/>
    <p:sldId id="383" r:id="rId56"/>
    <p:sldId id="387" r:id="rId57"/>
    <p:sldId id="389" r:id="rId58"/>
    <p:sldId id="390" r:id="rId59"/>
    <p:sldId id="384" r:id="rId60"/>
    <p:sldId id="360" r:id="rId61"/>
    <p:sldId id="361" r:id="rId62"/>
    <p:sldId id="363" r:id="rId63"/>
    <p:sldId id="391" r:id="rId64"/>
    <p:sldId id="362" r:id="rId65"/>
    <p:sldId id="385" r:id="rId66"/>
    <p:sldId id="392" r:id="rId67"/>
    <p:sldId id="393" r:id="rId68"/>
    <p:sldId id="394" r:id="rId69"/>
    <p:sldId id="396" r:id="rId70"/>
    <p:sldId id="365" r:id="rId71"/>
    <p:sldId id="386" r:id="rId72"/>
    <p:sldId id="358" r:id="rId73"/>
    <p:sldId id="308" r:id="rId74"/>
    <p:sldId id="328" r:id="rId75"/>
    <p:sldId id="368" r:id="rId76"/>
    <p:sldId id="369" r:id="rId7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9288"/>
    <a:srgbClr val="BE64FF"/>
    <a:srgbClr val="8A49BE"/>
    <a:srgbClr val="C03835"/>
    <a:srgbClr val="54BDF0"/>
    <a:srgbClr val="3B6FBB"/>
    <a:srgbClr val="FFFFFF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8" autoAdjust="0"/>
    <p:restoredTop sz="94660"/>
  </p:normalViewPr>
  <p:slideViewPr>
    <p:cSldViewPr snapToGrid="0">
      <p:cViewPr>
        <p:scale>
          <a:sx n="118" d="100"/>
          <a:sy n="118" d="100"/>
        </p:scale>
        <p:origin x="14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33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64B9691-87D6-48EF-9BFD-698344D04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86BE10E-3BBD-4023-B684-892AE173FF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2328F-004D-4D3A-9F80-6B7A705D1367}" type="datetimeFigureOut">
              <a:rPr kumimoji="1" lang="ja-JP" altLang="en-US" smtClean="0"/>
              <a:t>2024/8/12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6367B9F-A0B4-4348-9C4B-89D15EDCB2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CC2C2F-D89E-474B-9003-7069E7D90C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CC25F-5D23-455B-B707-89EC30CA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5749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0887C-0EF1-4AC1-9E9B-79863B12620D}" type="datetimeFigureOut">
              <a:rPr kumimoji="1" lang="ja-JP" altLang="en-US" smtClean="0"/>
              <a:t>2024/8/12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A420A-BDF0-4775-9670-07D3BFB5E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67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24000" y="2570163"/>
            <a:ext cx="9144000" cy="2387600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発表の内容と構成が想像できる</a:t>
            </a:r>
            <a:br>
              <a:rPr kumimoji="1" lang="en-US" altLang="ja-JP" dirty="0"/>
            </a:br>
            <a:r>
              <a:rPr kumimoji="1" lang="ja-JP" altLang="en-US" dirty="0"/>
              <a:t>発表題目をここに書く．</a:t>
            </a:r>
            <a:br>
              <a:rPr kumimoji="1" lang="en-US" altLang="ja-JP" dirty="0"/>
            </a:br>
            <a:r>
              <a:rPr kumimoji="1" lang="ja-JP" altLang="en-US" dirty="0"/>
              <a:t>単語の途中で改行しない．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110163"/>
            <a:ext cx="9144000" cy="561975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発表者名</a:t>
            </a:r>
            <a:endParaRPr kumimoji="1" lang="en-US" altLang="ja-JP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740400"/>
            <a:ext cx="9144000" cy="469900"/>
          </a:xfrm>
        </p:spPr>
        <p:txBody>
          <a:bodyPr/>
          <a:lstStyle>
            <a:lvl1pPr marL="0" indent="0" algn="l">
              <a:buNone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身分や所属など．関連する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アカウントなども．</a:t>
            </a:r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0" y="5029200"/>
            <a:ext cx="1219200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/>
          <p:cNvSpPr>
            <a:spLocks noGrp="1"/>
          </p:cNvSpPr>
          <p:nvPr>
            <p:ph type="body" sz="quarter" idx="12" hasCustomPrompt="1"/>
          </p:nvPr>
        </p:nvSpPr>
        <p:spPr>
          <a:xfrm>
            <a:off x="8420098" y="152399"/>
            <a:ext cx="3594101" cy="378541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会議名と日程を書いておく</a:t>
            </a:r>
          </a:p>
        </p:txBody>
      </p:sp>
      <p:sp>
        <p:nvSpPr>
          <p:cNvPr id="17" name="図プレースホルダー 16"/>
          <p:cNvSpPr>
            <a:spLocks noGrp="1"/>
          </p:cNvSpPr>
          <p:nvPr>
            <p:ph type="pic" sz="quarter" idx="13" hasCustomPrompt="1"/>
          </p:nvPr>
        </p:nvSpPr>
        <p:spPr>
          <a:xfrm>
            <a:off x="1523999" y="647700"/>
            <a:ext cx="9144000" cy="18415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kumimoji="1" lang="ja-JP" altLang="en-US" dirty="0"/>
              <a:t>題目の説明の助けになる図や動画があれば載せる．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259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パラグラフ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8800" y="1015999"/>
            <a:ext cx="11099800" cy="938159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話題について伝えるべきメッセージ（問いの答え）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558800" y="2013155"/>
            <a:ext cx="11099800" cy="457200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8001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</a:lstStyle>
          <a:p>
            <a:pPr lvl="0"/>
            <a:r>
              <a:rPr kumimoji="1" lang="ja-JP" altLang="en-US" dirty="0"/>
              <a:t>メッセージの補足説明（根拠／解説／具体例）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第２段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第３段</a:t>
            </a:r>
            <a:endParaRPr kumimoji="1" lang="en-US" altLang="ja-JP" dirty="0"/>
          </a:p>
          <a:p>
            <a:pPr lvl="3"/>
            <a:r>
              <a:rPr kumimoji="1" lang="ja-JP" altLang="en-US" dirty="0"/>
              <a:t>第４段</a:t>
            </a:r>
            <a:endParaRPr kumimoji="1" lang="en-US" altLang="ja-JP" dirty="0"/>
          </a:p>
          <a:p>
            <a:pPr lvl="4"/>
            <a:r>
              <a:rPr kumimoji="1" lang="ja-JP" altLang="en-US" dirty="0"/>
              <a:t>第５弾</a:t>
            </a:r>
            <a:endParaRPr kumimoji="1" lang="en-US" altLang="ja-JP" dirty="0"/>
          </a:p>
          <a:p>
            <a:pPr lvl="3"/>
            <a:endParaRPr kumimoji="1" lang="en-US" altLang="ja-JP" dirty="0"/>
          </a:p>
          <a:p>
            <a:pPr lvl="3"/>
            <a:endParaRPr kumimoji="1" lang="en-US" altLang="ja-JP" dirty="0"/>
          </a:p>
          <a:p>
            <a:pPr lvl="1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1" hasCustomPrompt="1"/>
          </p:nvPr>
        </p:nvSpPr>
        <p:spPr>
          <a:xfrm>
            <a:off x="210574" y="348226"/>
            <a:ext cx="11455400" cy="469900"/>
          </a:xfrm>
        </p:spPr>
        <p:txBody>
          <a:bodyPr/>
          <a:lstStyle>
            <a:lvl1pPr marL="0" indent="0">
              <a:buNone/>
              <a:defRPr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kumimoji="1" lang="ja-JP" altLang="en-US" dirty="0"/>
              <a:t>スライドの話題＝問い</a:t>
            </a:r>
            <a:r>
              <a:rPr kumimoji="1" lang="en-US" altLang="ja-JP" dirty="0"/>
              <a:t>=</a:t>
            </a:r>
            <a:r>
              <a:rPr kumimoji="1" lang="ja-JP" altLang="en-US" dirty="0"/>
              <a:t>論点</a:t>
            </a:r>
            <a:endParaRPr kumimoji="1" lang="en-US" altLang="ja-JP" dirty="0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11493500" y="31564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6695743-78A6-41C5-8EC9-B94E39B9B94D}" type="slidenum">
              <a:rPr kumimoji="1" lang="ja-JP" altLang="en-US" sz="2400" smtClean="0">
                <a:solidFill>
                  <a:schemeClr val="tx1"/>
                </a:solidFill>
                <a:latin typeface="+mn-lt"/>
                <a:ea typeface="游ゴシック Medium" panose="020B0500000000000000" pitchFamily="50" charset="-128"/>
              </a:rPr>
              <a:t>‹#›</a:t>
            </a:fld>
            <a:endParaRPr kumimoji="1" lang="ja-JP" altLang="en-US" sz="2400" dirty="0">
              <a:solidFill>
                <a:schemeClr val="tx1"/>
              </a:solidFill>
              <a:latin typeface="+mn-lt"/>
              <a:ea typeface="游ゴシック Medium" panose="020B0500000000000000" pitchFamily="50" charset="-128"/>
            </a:endParaRPr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0" y="825500"/>
            <a:ext cx="12192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98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カー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63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AF030-86AC-4BA0-B9C6-3243C593BCFC}" type="datetimeFigureOut">
              <a:rPr kumimoji="1" lang="ja-JP" altLang="en-US" smtClean="0"/>
              <a:t>2024/8/12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B92D0-3845-473E-8E13-C70357A36C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4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6088" indent="-446088" algn="l" defTabSz="914400" rtl="0" eaLnBrk="1" latinLnBrk="0" hangingPunct="1">
        <a:lnSpc>
          <a:spcPct val="110000"/>
        </a:lnSpc>
        <a:spcBef>
          <a:spcPts val="1800"/>
        </a:spcBef>
        <a:buClr>
          <a:schemeClr val="accent4"/>
        </a:buClr>
        <a:buFont typeface="Wingdings" panose="05000000000000000000" pitchFamily="2" charset="2"/>
        <a:buChar char="l"/>
        <a:defRPr kumimoji="1" sz="2800" b="1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1pPr>
      <a:lvl2pPr marL="898525" indent="-441325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l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252538" indent="-338138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l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706563" indent="-334963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l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151063" indent="-322263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l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5.png"/><Relationship Id="rId3" Type="http://schemas.microsoft.com/office/2007/relationships/media" Target="../media/media2.wav"/><Relationship Id="rId21" Type="http://schemas.openxmlformats.org/officeDocument/2006/relationships/image" Target="../media/image18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image" Target="../media/image12.png"/><Relationship Id="rId10" Type="http://schemas.openxmlformats.org/officeDocument/2006/relationships/audio" Target="../media/media5.wav"/><Relationship Id="rId19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4"/><Relationship Id="rId7" Type="http://schemas.openxmlformats.org/officeDocument/2006/relationships/hyperlink" Target="https://wblgers.github.io/IQDUBBING-VC.github.io/" TargetMode="Externa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vc-challeng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0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5" Type="http://schemas.microsoft.com/office/2007/relationships/media" Target="../media/media11.wav"/><Relationship Id="rId4" Type="http://schemas.openxmlformats.org/officeDocument/2006/relationships/audio" Target="../media/media10.wav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media14.wav"/><Relationship Id="rId5" Type="http://schemas.microsoft.com/office/2007/relationships/media" Target="../media/media14.wav"/><Relationship Id="rId4" Type="http://schemas.openxmlformats.org/officeDocument/2006/relationships/audio" Target="../media/media13.wav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gYi3Wr7v_g?feature=oembed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peech.ee.ntu.edu.tw/~tlkagk/courses/MLDS_2018/Lecture/GANtheory%20(v2)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blog.evjang.com/2018/01/nf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lianweng.github.io/posts/2018-10-13-flow-model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learning.cs.cmu.edu/F23/document/slides/lec23.diffusion.updated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16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audio" Target="../media/media17.wav"/><Relationship Id="rId5" Type="http://schemas.microsoft.com/office/2007/relationships/media" Target="../media/media17.wav"/><Relationship Id="rId4" Type="http://schemas.openxmlformats.org/officeDocument/2006/relationships/audio" Target="../media/media16.wav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19.mp4"/><Relationship Id="rId7" Type="http://schemas.openxmlformats.org/officeDocument/2006/relationships/hyperlink" Target="https://yaoxunji.github.io/background_sound_vc/" TargetMode="Externa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9.mp4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wav"/><Relationship Id="rId3" Type="http://schemas.microsoft.com/office/2007/relationships/media" Target="../media/media21.wav"/><Relationship Id="rId7" Type="http://schemas.microsoft.com/office/2007/relationships/media" Target="../media/media23.wav"/><Relationship Id="rId12" Type="http://schemas.openxmlformats.org/officeDocument/2006/relationships/image" Target="../media/image1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11" Type="http://schemas.openxmlformats.org/officeDocument/2006/relationships/slideLayout" Target="../slideLayouts/slideLayout2.xml"/><Relationship Id="rId5" Type="http://schemas.microsoft.com/office/2007/relationships/media" Target="../media/media22.wav"/><Relationship Id="rId10" Type="http://schemas.openxmlformats.org/officeDocument/2006/relationships/audio" Target="../media/media4.wav"/><Relationship Id="rId4" Type="http://schemas.openxmlformats.org/officeDocument/2006/relationships/audio" Target="../media/media21.wav"/><Relationship Id="rId9" Type="http://schemas.microsoft.com/office/2007/relationships/media" Target="../media/media4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microsoft.com/office/2007/relationships/media" Target="../media/media29.wav"/><Relationship Id="rId3" Type="http://schemas.microsoft.com/office/2007/relationships/media" Target="../media/media25.wav"/><Relationship Id="rId7" Type="http://schemas.microsoft.com/office/2007/relationships/media" Target="../media/media26.wav"/><Relationship Id="rId12" Type="http://schemas.openxmlformats.org/officeDocument/2006/relationships/audio" Target="../media/media28.wav"/><Relationship Id="rId2" Type="http://schemas.openxmlformats.org/officeDocument/2006/relationships/audio" Target="../media/media24.wav"/><Relationship Id="rId16" Type="http://schemas.openxmlformats.org/officeDocument/2006/relationships/image" Target="../media/image14.png"/><Relationship Id="rId1" Type="http://schemas.microsoft.com/office/2007/relationships/media" Target="../media/media24.wav"/><Relationship Id="rId6" Type="http://schemas.openxmlformats.org/officeDocument/2006/relationships/audio" Target="../media/media22.wav"/><Relationship Id="rId11" Type="http://schemas.microsoft.com/office/2007/relationships/media" Target="../media/media28.wav"/><Relationship Id="rId5" Type="http://schemas.microsoft.com/office/2007/relationships/media" Target="../media/media22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7.wav"/><Relationship Id="rId4" Type="http://schemas.openxmlformats.org/officeDocument/2006/relationships/audio" Target="../media/media25.wav"/><Relationship Id="rId9" Type="http://schemas.microsoft.com/office/2007/relationships/media" Target="../media/media27.wav"/><Relationship Id="rId14" Type="http://schemas.openxmlformats.org/officeDocument/2006/relationships/audio" Target="../media/media29.wav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GDsyUtdS1YM?feature=oembed" TargetMode="External"/><Relationship Id="rId7" Type="http://schemas.openxmlformats.org/officeDocument/2006/relationships/image" Target="../media/image7.jpeg"/><Relationship Id="rId2" Type="http://schemas.openxmlformats.org/officeDocument/2006/relationships/video" Target="https://www.youtube.com/embed/gnz7It0-F4g?feature=oembed" TargetMode="External"/><Relationship Id="rId1" Type="http://schemas.openxmlformats.org/officeDocument/2006/relationships/video" Target="https://www.youtube.com/embed/7tZ0iz0W25o?feature=oembed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03648" TargetMode="External"/><Relationship Id="rId2" Type="http://schemas.openxmlformats.org/officeDocument/2006/relationships/hyperlink" Target="https://www.slideshare.net/slideshow/advanced-voice-conversion/107923321#2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6F0535-4030-4C35-945F-92B453107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" altLang="zh-TW" sz="4400" dirty="0"/>
              <a:t>Fundamentals, </a:t>
            </a:r>
            <a:r>
              <a:rPr kumimoji="1" lang="en" altLang="zh-TW" sz="4400" dirty="0" err="1"/>
              <a:t>Prospectives</a:t>
            </a:r>
            <a:r>
              <a:rPr kumimoji="1" lang="en" altLang="zh-TW" sz="4400" dirty="0"/>
              <a:t> and Challenges in Deep-learning based Voice Conversion</a:t>
            </a:r>
            <a:endParaRPr kumimoji="1" lang="ja-JP" altLang="en-US" sz="2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FD679A-CDD2-4005-984B-113143E13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/>
              <a:t>Wen-Chin Huang</a:t>
            </a:r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7B2A5E6-B11B-4CED-B03E-250BCC2703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zh-TW" dirty="0"/>
              <a:t>Assistant professor, Graduate School of Informatics, Nagoya University</a:t>
            </a:r>
            <a:endParaRPr kumimoji="1" lang="ja-JP" altLang="en-US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F08FD74-8A95-4CC4-8A3E-A416E77C6F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r"/>
            <a:r>
              <a:rPr lang="en-US" altLang="zh-TW" b="0" i="0" dirty="0">
                <a:solidFill>
                  <a:srgbClr val="D1D2D3"/>
                </a:solidFill>
                <a:effectLst/>
                <a:latin typeface="Slack-Lato"/>
              </a:rPr>
              <a:t>2024/8/14 CITI Talk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2107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F3291D-10FE-DD1B-95E6-08B690C7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We can think of a lot of applications…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F28F28C-2D52-E323-6D92-C6D879AAEA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4098" name="Picture 2" descr="頭を抱えて悩んでいる人のイラスト（男性）">
            <a:extLst>
              <a:ext uri="{FF2B5EF4-FFF2-40B4-BE49-F238E27FC236}">
                <a16:creationId xmlns:a16="http://schemas.microsoft.com/office/drawing/2014/main" id="{2DCE9631-0750-2884-98E3-E9524448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48" y="2605484"/>
            <a:ext cx="2659358" cy="26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>
            <a:extLst>
              <a:ext uri="{FF2B5EF4-FFF2-40B4-BE49-F238E27FC236}">
                <a16:creationId xmlns:a16="http://schemas.microsoft.com/office/drawing/2014/main" id="{37677640-73AF-9079-6101-9E0D9F3D219E}"/>
              </a:ext>
            </a:extLst>
          </p:cNvPr>
          <p:cNvSpPr/>
          <p:nvPr/>
        </p:nvSpPr>
        <p:spPr>
          <a:xfrm>
            <a:off x="4090060" y="2001464"/>
            <a:ext cx="7740168" cy="1440000"/>
          </a:xfrm>
          <a:prstGeom prst="roundRect">
            <a:avLst>
              <a:gd name="adj" fmla="val 3764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5B737314-6569-9B48-55F4-6AB455EF2FCC}"/>
              </a:ext>
            </a:extLst>
          </p:cNvPr>
          <p:cNvSpPr/>
          <p:nvPr/>
        </p:nvSpPr>
        <p:spPr>
          <a:xfrm>
            <a:off x="4240574" y="1914429"/>
            <a:ext cx="1887806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0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 cannot sing!</a:t>
            </a:r>
            <a:endParaRPr kumimoji="1" lang="zh-TW" altLang="en-US" sz="20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E11F382-2875-EA67-2FD3-F906868F1074}"/>
              </a:ext>
            </a:extLst>
          </p:cNvPr>
          <p:cNvSpPr txBox="1"/>
          <p:nvPr/>
        </p:nvSpPr>
        <p:spPr>
          <a:xfrm>
            <a:off x="4240574" y="2366860"/>
            <a:ext cx="3427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→</a:t>
            </a: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Singing voice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Application:</a:t>
            </a:r>
            <a:b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kumimoji="1" lang="en-US" altLang="zh-TW" sz="20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autotune</a:t>
            </a:r>
            <a:r>
              <a:rPr lang="en-US" altLang="zh-TW" sz="20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kumimoji="1" lang="en-US" altLang="zh-TW" sz="20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Vtuber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, etc.</a:t>
            </a:r>
            <a:endParaRPr kumimoji="1" lang="zh-TW" alt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8" name="Picture 8" descr="オペラ歌手のイラスト（男性）">
            <a:extLst>
              <a:ext uri="{FF2B5EF4-FFF2-40B4-BE49-F238E27FC236}">
                <a16:creationId xmlns:a16="http://schemas.microsoft.com/office/drawing/2014/main" id="{DD0CB30C-D034-8F14-C1F6-35181E7F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506" y="212117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オペラ歌手のイラスト">
            <a:extLst>
              <a:ext uri="{FF2B5EF4-FFF2-40B4-BE49-F238E27FC236}">
                <a16:creationId xmlns:a16="http://schemas.microsoft.com/office/drawing/2014/main" id="{56D6E9DD-A822-6C36-275B-6EDC70E1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908" y="212117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0008">
            <a:hlinkClick r:id="" action="ppaction://media"/>
            <a:extLst>
              <a:ext uri="{FF2B5EF4-FFF2-40B4-BE49-F238E27FC236}">
                <a16:creationId xmlns:a16="http://schemas.microsoft.com/office/drawing/2014/main" id="{D410282B-6D29-FFF6-F351-7F3ABE480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46472" y="2427172"/>
            <a:ext cx="576000" cy="576000"/>
          </a:xfrm>
          <a:prstGeom prst="rect">
            <a:avLst/>
          </a:prstGeom>
        </p:spPr>
      </p:pic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id="{CE4FF5D4-4A9B-243F-79DE-326C8734955C}"/>
              </a:ext>
            </a:extLst>
          </p:cNvPr>
          <p:cNvCxnSpPr>
            <a:cxnSpLocks/>
          </p:cNvCxnSpPr>
          <p:nvPr/>
        </p:nvCxnSpPr>
        <p:spPr>
          <a:xfrm>
            <a:off x="9834139" y="2715172"/>
            <a:ext cx="318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30008">
            <a:hlinkClick r:id="" action="ppaction://media"/>
            <a:extLst>
              <a:ext uri="{FF2B5EF4-FFF2-40B4-BE49-F238E27FC236}">
                <a16:creationId xmlns:a16="http://schemas.microsoft.com/office/drawing/2014/main" id="{85F5F5FD-672A-AD12-A920-D5B7693544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4652" y="2427172"/>
            <a:ext cx="576000" cy="576000"/>
          </a:xfrm>
          <a:prstGeom prst="rect">
            <a:avLst/>
          </a:prstGeom>
        </p:spPr>
      </p:pic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42D11F58-ED5A-8298-62B3-A502B5F09409}"/>
              </a:ext>
            </a:extLst>
          </p:cNvPr>
          <p:cNvSpPr txBox="1"/>
          <p:nvPr/>
        </p:nvSpPr>
        <p:spPr>
          <a:xfrm>
            <a:off x="361772" y="5310383"/>
            <a:ext cx="3508911" cy="707886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Let’s start by asking ourselves: what can’t I do?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D7903191-2BF1-4C2C-9AB7-4C9F24C511DF}"/>
              </a:ext>
            </a:extLst>
          </p:cNvPr>
          <p:cNvSpPr/>
          <p:nvPr/>
        </p:nvSpPr>
        <p:spPr>
          <a:xfrm>
            <a:off x="4090060" y="3619380"/>
            <a:ext cx="7740168" cy="1440000"/>
          </a:xfrm>
          <a:prstGeom prst="roundRect">
            <a:avLst>
              <a:gd name="adj" fmla="val 3764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19211442-C28B-BFC2-8FB1-B7DE9512E131}"/>
              </a:ext>
            </a:extLst>
          </p:cNvPr>
          <p:cNvSpPr/>
          <p:nvPr/>
        </p:nvSpPr>
        <p:spPr>
          <a:xfrm>
            <a:off x="4240573" y="3532345"/>
            <a:ext cx="4090719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0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 cannot speak good Japanese!</a:t>
            </a:r>
            <a:endParaRPr kumimoji="1" lang="zh-TW" altLang="en-US" sz="20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E479D6A7-9A38-D06B-4889-EF0DD7928210}"/>
              </a:ext>
            </a:extLst>
          </p:cNvPr>
          <p:cNvSpPr/>
          <p:nvPr/>
        </p:nvSpPr>
        <p:spPr>
          <a:xfrm>
            <a:off x="4083692" y="5278882"/>
            <a:ext cx="7740168" cy="1440000"/>
          </a:xfrm>
          <a:prstGeom prst="roundRect">
            <a:avLst>
              <a:gd name="adj" fmla="val 3764"/>
            </a:avLst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圓角矩形 22">
            <a:extLst>
              <a:ext uri="{FF2B5EF4-FFF2-40B4-BE49-F238E27FC236}">
                <a16:creationId xmlns:a16="http://schemas.microsoft.com/office/drawing/2014/main" id="{4B5B4A58-1802-DDA2-AB6F-D164AA8E154A}"/>
              </a:ext>
            </a:extLst>
          </p:cNvPr>
          <p:cNvSpPr/>
          <p:nvPr/>
        </p:nvSpPr>
        <p:spPr>
          <a:xfrm>
            <a:off x="4234206" y="5191846"/>
            <a:ext cx="2984404" cy="6501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0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 cannot speak!</a:t>
            </a:r>
            <a:br>
              <a:rPr kumimoji="1" lang="en-US" altLang="zh-TW" sz="20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kumimoji="1" lang="en-US" altLang="zh-TW" sz="2000" b="1" dirty="0">
                <a:solidFill>
                  <a:schemeClr val="tx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(maybe in the future)</a:t>
            </a:r>
            <a:endParaRPr kumimoji="1" lang="zh-TW" altLang="en-US" sz="2000" b="1" dirty="0">
              <a:solidFill>
                <a:schemeClr val="tx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7" name="Picture 14" descr="外国人と言葉が通じない男性のイラスト（英会話）">
            <a:extLst>
              <a:ext uri="{FF2B5EF4-FFF2-40B4-BE49-F238E27FC236}">
                <a16:creationId xmlns:a16="http://schemas.microsoft.com/office/drawing/2014/main" id="{89083A2D-BCD4-557E-DF91-591F3557F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926" y="3716386"/>
            <a:ext cx="1273995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英会話のイラスト（男性）">
            <a:extLst>
              <a:ext uri="{FF2B5EF4-FFF2-40B4-BE49-F238E27FC236}">
                <a16:creationId xmlns:a16="http://schemas.microsoft.com/office/drawing/2014/main" id="{E75BB3BC-32F3-4206-6CED-645BA769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562" y="3716386"/>
            <a:ext cx="126047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直線箭頭接點 28">
            <a:extLst>
              <a:ext uri="{FF2B5EF4-FFF2-40B4-BE49-F238E27FC236}">
                <a16:creationId xmlns:a16="http://schemas.microsoft.com/office/drawing/2014/main" id="{666873E5-76BD-FFFE-CFBE-116C31258CF8}"/>
              </a:ext>
            </a:extLst>
          </p:cNvPr>
          <p:cNvCxnSpPr>
            <a:cxnSpLocks/>
          </p:cNvCxnSpPr>
          <p:nvPr/>
        </p:nvCxnSpPr>
        <p:spPr>
          <a:xfrm>
            <a:off x="9716173" y="4310386"/>
            <a:ext cx="318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arctic_b0490 2">
            <a:hlinkClick r:id="" action="ppaction://media"/>
            <a:extLst>
              <a:ext uri="{FF2B5EF4-FFF2-40B4-BE49-F238E27FC236}">
                <a16:creationId xmlns:a16="http://schemas.microsoft.com/office/drawing/2014/main" id="{090A98A0-0613-76F3-60B6-CECBE01F5A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51885" y="3945765"/>
            <a:ext cx="576000" cy="576000"/>
          </a:xfrm>
          <a:prstGeom prst="rect">
            <a:avLst/>
          </a:prstGeom>
        </p:spPr>
      </p:pic>
      <p:pic>
        <p:nvPicPr>
          <p:cNvPr id="31" name="arctic_b0490">
            <a:hlinkClick r:id="" action="ppaction://media"/>
            <a:extLst>
              <a:ext uri="{FF2B5EF4-FFF2-40B4-BE49-F238E27FC236}">
                <a16:creationId xmlns:a16="http://schemas.microsoft.com/office/drawing/2014/main" id="{687E370B-DE62-A42C-CBA1-4ABE59109C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02544" y="3945765"/>
            <a:ext cx="576000" cy="57600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24C4AA26-99A3-74E4-2ECD-9F70C7E56C0C}"/>
              </a:ext>
            </a:extLst>
          </p:cNvPr>
          <p:cNvSpPr txBox="1"/>
          <p:nvPr/>
        </p:nvSpPr>
        <p:spPr>
          <a:xfrm>
            <a:off x="4240574" y="4002584"/>
            <a:ext cx="40270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→</a:t>
            </a: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Accent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Application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: customer service;</a:t>
            </a:r>
            <a:b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language learning</a:t>
            </a:r>
            <a:endParaRPr kumimoji="1" lang="zh-TW" alt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7" name="Picture 8" descr="人工咽頭のイラスト">
            <a:extLst>
              <a:ext uri="{FF2B5EF4-FFF2-40B4-BE49-F238E27FC236}">
                <a16:creationId xmlns:a16="http://schemas.microsoft.com/office/drawing/2014/main" id="{C3D4DC59-1DDC-1F46-FE9B-E250BA5F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69" y="5424269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忙しい人 いらすとや">
            <a:extLst>
              <a:ext uri="{FF2B5EF4-FFF2-40B4-BE49-F238E27FC236}">
                <a16:creationId xmlns:a16="http://schemas.microsoft.com/office/drawing/2014/main" id="{210C5E3A-3DD5-C4FB-7B95-3F2AEBA43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7" b="9831"/>
          <a:stretch/>
        </p:blipFill>
        <p:spPr bwMode="auto">
          <a:xfrm>
            <a:off x="10141164" y="5424269"/>
            <a:ext cx="1103541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sa525_el">
            <a:hlinkClick r:id="" action="ppaction://media"/>
            <a:extLst>
              <a:ext uri="{FF2B5EF4-FFF2-40B4-BE49-F238E27FC236}">
                <a16:creationId xmlns:a16="http://schemas.microsoft.com/office/drawing/2014/main" id="{31BAC9C1-08F6-AF54-541F-09F4443A3BC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59379" y="5730269"/>
            <a:ext cx="576000" cy="576000"/>
          </a:xfrm>
          <a:prstGeom prst="rect">
            <a:avLst/>
          </a:prstGeom>
        </p:spPr>
      </p:pic>
      <p:pic>
        <p:nvPicPr>
          <p:cNvPr id="40" name="csa525_conv">
            <a:hlinkClick r:id="" action="ppaction://media"/>
            <a:extLst>
              <a:ext uri="{FF2B5EF4-FFF2-40B4-BE49-F238E27FC236}">
                <a16:creationId xmlns:a16="http://schemas.microsoft.com/office/drawing/2014/main" id="{AA3AEA2F-E640-0720-32B8-69FD29AD560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02544" y="5730269"/>
            <a:ext cx="576000" cy="576000"/>
          </a:xfrm>
          <a:prstGeom prst="rect">
            <a:avLst/>
          </a:prstGeom>
        </p:spPr>
      </p:pic>
      <p:cxnSp>
        <p:nvCxnSpPr>
          <p:cNvPr id="41" name="直線箭頭接點 40">
            <a:extLst>
              <a:ext uri="{FF2B5EF4-FFF2-40B4-BE49-F238E27FC236}">
                <a16:creationId xmlns:a16="http://schemas.microsoft.com/office/drawing/2014/main" id="{64F80E2A-4229-DBED-B248-7405954CA2F9}"/>
              </a:ext>
            </a:extLst>
          </p:cNvPr>
          <p:cNvCxnSpPr>
            <a:cxnSpLocks/>
          </p:cNvCxnSpPr>
          <p:nvPr/>
        </p:nvCxnSpPr>
        <p:spPr>
          <a:xfrm>
            <a:off x="9876148" y="6018269"/>
            <a:ext cx="31813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40D8639-242E-CB24-1AD6-337B64016A1E}"/>
              </a:ext>
            </a:extLst>
          </p:cNvPr>
          <p:cNvSpPr txBox="1"/>
          <p:nvPr/>
        </p:nvSpPr>
        <p:spPr>
          <a:xfrm>
            <a:off x="4207472" y="5931673"/>
            <a:ext cx="3474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→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lang="en-US" altLang="zh-TW" sz="2000" dirty="0" err="1">
                <a:latin typeface="Yu Gothic" panose="020B0400000000000000" pitchFamily="34" charset="-128"/>
                <a:ea typeface="Yu Gothic" panose="020B0400000000000000" pitchFamily="34" charset="-128"/>
              </a:rPr>
              <a:t>Electrolarygeal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 </a:t>
            </a: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Application</a:t>
            </a:r>
            <a:r>
              <a:rPr lang="en-US" altLang="zh-TW" sz="2000" dirty="0">
                <a:latin typeface="Yu Gothic" panose="020B0400000000000000" pitchFamily="34" charset="-128"/>
                <a:ea typeface="Yu Gothic" panose="020B0400000000000000" pitchFamily="34" charset="-128"/>
              </a:rPr>
              <a:t>: speaking-aid</a:t>
            </a:r>
            <a:endParaRPr kumimoji="1" lang="zh-TW" altLang="en-US" sz="2000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3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20" grpId="0" animBg="1"/>
      <p:bldP spid="21" grpId="0" animBg="1"/>
      <p:bldP spid="22" grpId="0" animBg="1"/>
      <p:bldP spid="23" grpId="0" animBg="1"/>
      <p:bldP spid="34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D02429-EA0D-6260-67A5-26DB2388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Interesting application that I really like: dubbing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B465C7-61E3-A343-0ADB-EFE7AF0A5C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5" name="haimian-demo-input">
            <a:hlinkClick r:id="" action="ppaction://media"/>
            <a:extLst>
              <a:ext uri="{FF2B5EF4-FFF2-40B4-BE49-F238E27FC236}">
                <a16:creationId xmlns:a16="http://schemas.microsoft.com/office/drawing/2014/main" id="{B6291E7F-A994-2801-0EBD-25388359B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09" y="2461702"/>
            <a:ext cx="5760791" cy="324044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A2D49B8-2198-7183-9817-522D44F82DB4}"/>
              </a:ext>
            </a:extLst>
          </p:cNvPr>
          <p:cNvSpPr txBox="1"/>
          <p:nvPr/>
        </p:nvSpPr>
        <p:spPr>
          <a:xfrm>
            <a:off x="8617548" y="6255570"/>
            <a:ext cx="34525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sz="1100" dirty="0">
                <a:hlinkClick r:id="rId7"/>
              </a:rPr>
              <a:t>https://wblgers.github.io/IQDUBBING-VC.github.io/</a:t>
            </a:r>
            <a:endParaRPr kumimoji="1" lang="en" altLang="zh-TW" sz="1100" dirty="0"/>
          </a:p>
        </p:txBody>
      </p:sp>
      <p:pic>
        <p:nvPicPr>
          <p:cNvPr id="7" name="haimian-demo-VC">
            <a:hlinkClick r:id="" action="ppaction://media"/>
            <a:extLst>
              <a:ext uri="{FF2B5EF4-FFF2-40B4-BE49-F238E27FC236}">
                <a16:creationId xmlns:a16="http://schemas.microsoft.com/office/drawing/2014/main" id="{7E25DC95-2A5D-B9E4-B80B-CDCF2E739E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9279" y="2461702"/>
            <a:ext cx="5760791" cy="324044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FEC1253-25D3-C4EA-31D4-4E2B6DB8E37A}"/>
              </a:ext>
            </a:extLst>
          </p:cNvPr>
          <p:cNvSpPr txBox="1"/>
          <p:nvPr/>
        </p:nvSpPr>
        <p:spPr>
          <a:xfrm>
            <a:off x="10546500" y="173001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[Gan+ ‘22]</a:t>
            </a:r>
            <a:endParaRPr kumimoji="1" lang="zh-TW" altLang="en-US" dirty="0"/>
          </a:p>
        </p:txBody>
      </p:sp>
      <p:sp>
        <p:nvSpPr>
          <p:cNvPr id="8" name="テキスト ボックス 33">
            <a:extLst>
              <a:ext uri="{FF2B5EF4-FFF2-40B4-BE49-F238E27FC236}">
                <a16:creationId xmlns:a16="http://schemas.microsoft.com/office/drawing/2014/main" id="{D3564AE8-E951-039F-7742-340AF715E96C}"/>
              </a:ext>
            </a:extLst>
          </p:cNvPr>
          <p:cNvSpPr txBox="1"/>
          <p:nvPr/>
        </p:nvSpPr>
        <p:spPr>
          <a:xfrm>
            <a:off x="2377719" y="5748026"/>
            <a:ext cx="1675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Original</a:t>
            </a:r>
          </a:p>
        </p:txBody>
      </p:sp>
      <p:sp>
        <p:nvSpPr>
          <p:cNvPr id="9" name="テキスト ボックス 33">
            <a:extLst>
              <a:ext uri="{FF2B5EF4-FFF2-40B4-BE49-F238E27FC236}">
                <a16:creationId xmlns:a16="http://schemas.microsoft.com/office/drawing/2014/main" id="{F77A1B24-616E-D334-40E6-4ED2F49A801E}"/>
              </a:ext>
            </a:extLst>
          </p:cNvPr>
          <p:cNvSpPr txBox="1"/>
          <p:nvPr/>
        </p:nvSpPr>
        <p:spPr>
          <a:xfrm>
            <a:off x="8211500" y="5748026"/>
            <a:ext cx="179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Converted</a:t>
            </a:r>
          </a:p>
        </p:txBody>
      </p:sp>
    </p:spTree>
    <p:extLst>
      <p:ext uri="{BB962C8B-B14F-4D97-AF65-F5344CB8AC3E}">
        <p14:creationId xmlns:p14="http://schemas.microsoft.com/office/powerpoint/2010/main" val="3794402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bg1">
                    <a:lumMod val="9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/>
              <a:t>Early approaches to voice conversion</a:t>
            </a:r>
            <a:endParaRPr kumimoji="1" lang="en-US" altLang="zh-TW" dirty="0"/>
          </a:p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How deep learning changed the voice conversion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498272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ACE9E5-43CF-F456-BF60-2086BE1C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What would you do if YOU were asked to perform VC?</a:t>
            </a:r>
            <a:endParaRPr kumimoji="1" lang="zh-TW" altLang="en-US" sz="320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475ED1-69E2-7F05-79B9-9AAFEA405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B64FF4-6614-E0F8-493A-0D532AD8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954158"/>
            <a:ext cx="9566910" cy="212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E638FE6-FFB6-0C08-6F4A-D7B453CE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24" y="3027593"/>
            <a:ext cx="4756150" cy="348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C948F8B-C67C-BEA7-C73C-7968F00B72A1}"/>
              </a:ext>
            </a:extLst>
          </p:cNvPr>
          <p:cNvSpPr txBox="1"/>
          <p:nvPr/>
        </p:nvSpPr>
        <p:spPr>
          <a:xfrm>
            <a:off x="5133728" y="5627156"/>
            <a:ext cx="1406921" cy="21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Arturo de 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Albornoz@Flickr</a:t>
            </a:r>
            <a:endParaRPr lang="en" altLang="zh-TW" b="0" dirty="0">
              <a:effectLst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1FE1393-51B1-DB1A-57F2-A369A39787BF}"/>
              </a:ext>
            </a:extLst>
          </p:cNvPr>
          <p:cNvSpPr txBox="1"/>
          <p:nvPr/>
        </p:nvSpPr>
        <p:spPr>
          <a:xfrm>
            <a:off x="526026" y="4138511"/>
            <a:ext cx="6103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www.theverge.com</a:t>
            </a: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/2019/8/14/20805676/engineer-ai-artificial-intelligence-startup-app-development-outsourcing-humans</a:t>
            </a:r>
            <a:endParaRPr lang="en" altLang="zh-TW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3591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E26D1D-D0AD-7226-D17F-80687E8F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Parallel VC: how people did VC research </a:t>
            </a:r>
            <a:r>
              <a:rPr lang="en-US" altLang="zh-TW" sz="3200" dirty="0"/>
              <a:t>30</a:t>
            </a:r>
            <a:r>
              <a:rPr kumimoji="1" lang="en-US" altLang="zh-TW" sz="3200" dirty="0"/>
              <a:t> years ago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A51E05-1654-1B8C-73DB-F9A448CE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Idea: collect a </a:t>
            </a:r>
            <a:r>
              <a:rPr lang="en-US" altLang="zh-TW" u="sng" dirty="0">
                <a:solidFill>
                  <a:srgbClr val="C00000"/>
                </a:solidFill>
              </a:rPr>
              <a:t>parallel corpus</a:t>
            </a:r>
            <a:r>
              <a:rPr lang="en-US" altLang="zh-TW" dirty="0"/>
              <a:t>, and find a mapping function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890B8F-E2E8-2485-853E-EB63C87FA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pic>
        <p:nvPicPr>
          <p:cNvPr id="5" name="Picture 2" descr="å°äºéãçåçæå°çµæ">
            <a:extLst>
              <a:ext uri="{FF2B5EF4-FFF2-40B4-BE49-F238E27FC236}">
                <a16:creationId xmlns:a16="http://schemas.microsoft.com/office/drawing/2014/main" id="{45545D08-CF04-274F-6E8E-94F1927D9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5219"/>
          <a:stretch/>
        </p:blipFill>
        <p:spPr bwMode="auto">
          <a:xfrm>
            <a:off x="9074387" y="3823351"/>
            <a:ext cx="1611993" cy="14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è¶ãã¯ã¿ã¤åå¤å£°æ©ãçåçæå°çµæ">
            <a:extLst>
              <a:ext uri="{FF2B5EF4-FFF2-40B4-BE49-F238E27FC236}">
                <a16:creationId xmlns:a16="http://schemas.microsoft.com/office/drawing/2014/main" id="{628917A8-C503-4BF1-F398-FD4C8DFAB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24604"/>
          <a:stretch/>
        </p:blipFill>
        <p:spPr bwMode="auto">
          <a:xfrm>
            <a:off x="1648350" y="3823351"/>
            <a:ext cx="1620629" cy="14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7C8B6449-506C-3E1D-182C-22D3222064ED}"/>
              </a:ext>
            </a:extLst>
          </p:cNvPr>
          <p:cNvSpPr/>
          <p:nvPr/>
        </p:nvSpPr>
        <p:spPr>
          <a:xfrm>
            <a:off x="3586696" y="2730715"/>
            <a:ext cx="3979964" cy="594360"/>
          </a:xfrm>
          <a:prstGeom prst="wedgeRoundRectCallout">
            <a:avLst>
              <a:gd name="adj1" fmla="val -53419"/>
              <a:gd name="adj2" fmla="val 29418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たったひとつの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真実見抜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く</a:t>
            </a:r>
            <a:endParaRPr kumimoji="1" lang="en" altLang="ja-JP" sz="2400" dirty="0"/>
          </a:p>
        </p:txBody>
      </p:sp>
      <p:sp>
        <p:nvSpPr>
          <p:cNvPr id="9" name="圓角矩形圖說文字 8">
            <a:extLst>
              <a:ext uri="{FF2B5EF4-FFF2-40B4-BE49-F238E27FC236}">
                <a16:creationId xmlns:a16="http://schemas.microsoft.com/office/drawing/2014/main" id="{A36B0ED4-EB53-9507-1FD3-13A4F8323478}"/>
              </a:ext>
            </a:extLst>
          </p:cNvPr>
          <p:cNvSpPr/>
          <p:nvPr/>
        </p:nvSpPr>
        <p:spPr>
          <a:xfrm>
            <a:off x="3586696" y="4034747"/>
            <a:ext cx="4283041" cy="594360"/>
          </a:xfrm>
          <a:prstGeom prst="wedgeRoundRectCallout">
            <a:avLst>
              <a:gd name="adj1" fmla="val -53705"/>
              <a:gd name="adj2" fmla="val -35967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見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た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目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子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ども、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頭脳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大人</a:t>
            </a:r>
            <a:endParaRPr kumimoji="1" lang="en" altLang="ja-JP" sz="2400" dirty="0"/>
          </a:p>
        </p:txBody>
      </p:sp>
      <p:sp>
        <p:nvSpPr>
          <p:cNvPr id="10" name="圓角矩形圖說文字 9">
            <a:extLst>
              <a:ext uri="{FF2B5EF4-FFF2-40B4-BE49-F238E27FC236}">
                <a16:creationId xmlns:a16="http://schemas.microsoft.com/office/drawing/2014/main" id="{2160458A-892C-3375-1BAE-6615BE1A3C66}"/>
              </a:ext>
            </a:extLst>
          </p:cNvPr>
          <p:cNvSpPr/>
          <p:nvPr/>
        </p:nvSpPr>
        <p:spPr>
          <a:xfrm>
            <a:off x="3586696" y="5338779"/>
            <a:ext cx="3682784" cy="594360"/>
          </a:xfrm>
          <a:prstGeom prst="wedgeRoundRectCallout">
            <a:avLst>
              <a:gd name="adj1" fmla="val -54457"/>
              <a:gd name="adj2" fmla="val -35967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その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名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名探偵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コナン！</a:t>
            </a:r>
            <a:endParaRPr kumimoji="1" lang="en" altLang="ja-JP" sz="2400" dirty="0"/>
          </a:p>
        </p:txBody>
      </p:sp>
      <p:sp>
        <p:nvSpPr>
          <p:cNvPr id="12" name="圓角矩形圖說文字 11">
            <a:extLst>
              <a:ext uri="{FF2B5EF4-FFF2-40B4-BE49-F238E27FC236}">
                <a16:creationId xmlns:a16="http://schemas.microsoft.com/office/drawing/2014/main" id="{FA90BA62-949A-D535-D0AF-F7F6F1435A7F}"/>
              </a:ext>
            </a:extLst>
          </p:cNvPr>
          <p:cNvSpPr/>
          <p:nvPr/>
        </p:nvSpPr>
        <p:spPr>
          <a:xfrm>
            <a:off x="4642066" y="3382731"/>
            <a:ext cx="3979964" cy="594360"/>
          </a:xfrm>
          <a:prstGeom prst="wedgeRoundRectCallout">
            <a:avLst>
              <a:gd name="adj1" fmla="val 57149"/>
              <a:gd name="adj2" fmla="val -28274"/>
              <a:gd name="adj3" fmla="val 16667"/>
            </a:avLst>
          </a:prstGeom>
          <a:solidFill>
            <a:srgbClr val="3B6F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たったひとつの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真実見抜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く</a:t>
            </a:r>
            <a:endParaRPr kumimoji="1" lang="en" altLang="ja-JP" sz="2400" dirty="0"/>
          </a:p>
        </p:txBody>
      </p:sp>
      <p:sp>
        <p:nvSpPr>
          <p:cNvPr id="13" name="圓角矩形圖說文字 12">
            <a:extLst>
              <a:ext uri="{FF2B5EF4-FFF2-40B4-BE49-F238E27FC236}">
                <a16:creationId xmlns:a16="http://schemas.microsoft.com/office/drawing/2014/main" id="{096211CF-426B-DB01-1222-1744DA34F732}"/>
              </a:ext>
            </a:extLst>
          </p:cNvPr>
          <p:cNvSpPr/>
          <p:nvPr/>
        </p:nvSpPr>
        <p:spPr>
          <a:xfrm>
            <a:off x="4338989" y="4686763"/>
            <a:ext cx="4283041" cy="594360"/>
          </a:xfrm>
          <a:prstGeom prst="wedgeRoundRectCallout">
            <a:avLst>
              <a:gd name="adj1" fmla="val 56511"/>
              <a:gd name="adj2" fmla="val -32121"/>
              <a:gd name="adj3" fmla="val 16667"/>
            </a:avLst>
          </a:prstGeom>
          <a:solidFill>
            <a:srgbClr val="3B6F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見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た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目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子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ども、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頭脳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大人</a:t>
            </a:r>
            <a:endParaRPr kumimoji="1" lang="en" altLang="ja-JP" sz="2400" dirty="0"/>
          </a:p>
        </p:txBody>
      </p:sp>
      <p:sp>
        <p:nvSpPr>
          <p:cNvPr id="14" name="圓角矩形圖說文字 13">
            <a:extLst>
              <a:ext uri="{FF2B5EF4-FFF2-40B4-BE49-F238E27FC236}">
                <a16:creationId xmlns:a16="http://schemas.microsoft.com/office/drawing/2014/main" id="{669C5D51-C5D7-5ADE-8E81-FFE8C5DA62A8}"/>
              </a:ext>
            </a:extLst>
          </p:cNvPr>
          <p:cNvSpPr/>
          <p:nvPr/>
        </p:nvSpPr>
        <p:spPr>
          <a:xfrm>
            <a:off x="4939246" y="5990795"/>
            <a:ext cx="3682784" cy="594360"/>
          </a:xfrm>
          <a:prstGeom prst="wedgeRoundRectCallout">
            <a:avLst>
              <a:gd name="adj1" fmla="val 56032"/>
              <a:gd name="adj2" fmla="val -37890"/>
              <a:gd name="adj3" fmla="val 16667"/>
            </a:avLst>
          </a:prstGeom>
          <a:solidFill>
            <a:srgbClr val="3B6F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その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名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は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名探偵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コナン！</a:t>
            </a:r>
            <a:endParaRPr kumimoji="1" lang="en" altLang="ja-JP" sz="2400" dirty="0"/>
          </a:p>
        </p:txBody>
      </p:sp>
      <p:sp>
        <p:nvSpPr>
          <p:cNvPr id="15" name="テキスト ボックス 33">
            <a:extLst>
              <a:ext uri="{FF2B5EF4-FFF2-40B4-BE49-F238E27FC236}">
                <a16:creationId xmlns:a16="http://schemas.microsoft.com/office/drawing/2014/main" id="{78296CC5-D8C3-BE24-207C-4620257234D6}"/>
              </a:ext>
            </a:extLst>
          </p:cNvPr>
          <p:cNvSpPr txBox="1"/>
          <p:nvPr/>
        </p:nvSpPr>
        <p:spPr>
          <a:xfrm>
            <a:off x="9192721" y="5338779"/>
            <a:ext cx="2743071" cy="1323439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Collect utterances with same contents </a:t>
            </a:r>
            <a:b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by the source &amp; target speaker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9EB9BB-E49A-9381-5F8F-6447F2317564}"/>
              </a:ext>
            </a:extLst>
          </p:cNvPr>
          <p:cNvSpPr txBox="1"/>
          <p:nvPr/>
        </p:nvSpPr>
        <p:spPr>
          <a:xfrm>
            <a:off x="8831468" y="1675851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[Abe+ ‘90] </a:t>
            </a:r>
            <a:r>
              <a:rPr lang="en-US" altLang="zh-TW" dirty="0"/>
              <a:t>[</a:t>
            </a:r>
            <a:r>
              <a:rPr lang="en-US" altLang="zh-TW" dirty="0" err="1"/>
              <a:t>Stylianou</a:t>
            </a:r>
            <a:r>
              <a:rPr lang="en-US" altLang="zh-TW" dirty="0"/>
              <a:t>+ ‘98]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969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>
            <a:extLst>
              <a:ext uri="{FF2B5EF4-FFF2-40B4-BE49-F238E27FC236}">
                <a16:creationId xmlns:a16="http://schemas.microsoft.com/office/drawing/2014/main" id="{C646D387-CF54-C35C-5330-B373D6ABC6DD}"/>
              </a:ext>
            </a:extLst>
          </p:cNvPr>
          <p:cNvSpPr/>
          <p:nvPr/>
        </p:nvSpPr>
        <p:spPr>
          <a:xfrm>
            <a:off x="3459342" y="4650855"/>
            <a:ext cx="5273178" cy="15767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AE26D1D-D0AD-7226-D17F-80687E8F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Parallel VC: how people did VC research 30 years ago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A51E05-1654-1B8C-73DB-F9A448CE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Idea: collect a parallel corpus, and </a:t>
            </a:r>
            <a:r>
              <a:rPr lang="en-US" altLang="zh-TW" u="sng" dirty="0">
                <a:solidFill>
                  <a:srgbClr val="C00000"/>
                </a:solidFill>
              </a:rPr>
              <a:t>find a mapping function</a:t>
            </a:r>
            <a:endParaRPr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890B8F-E2E8-2485-853E-EB63C87FA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5" name="Picture 2" descr="å°äºéãçåçæå°çµæ">
            <a:extLst>
              <a:ext uri="{FF2B5EF4-FFF2-40B4-BE49-F238E27FC236}">
                <a16:creationId xmlns:a16="http://schemas.microsoft.com/office/drawing/2014/main" id="{45545D08-CF04-274F-6E8E-94F1927D9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r="15219"/>
          <a:stretch/>
        </p:blipFill>
        <p:spPr bwMode="auto">
          <a:xfrm>
            <a:off x="9074387" y="2801583"/>
            <a:ext cx="1611993" cy="14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è¶ãã¯ã¿ã¤åå¤å£°æ©ãçåçæå°çµæ">
            <a:extLst>
              <a:ext uri="{FF2B5EF4-FFF2-40B4-BE49-F238E27FC236}">
                <a16:creationId xmlns:a16="http://schemas.microsoft.com/office/drawing/2014/main" id="{628917A8-C503-4BF1-F398-FD4C8DFAB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24604"/>
          <a:stretch/>
        </p:blipFill>
        <p:spPr bwMode="auto">
          <a:xfrm>
            <a:off x="1648350" y="2801583"/>
            <a:ext cx="1620629" cy="14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7C8B6449-506C-3E1D-182C-22D3222064ED}"/>
              </a:ext>
            </a:extLst>
          </p:cNvPr>
          <p:cNvSpPr/>
          <p:nvPr/>
        </p:nvSpPr>
        <p:spPr>
          <a:xfrm>
            <a:off x="3586696" y="2972988"/>
            <a:ext cx="3979964" cy="594360"/>
          </a:xfrm>
          <a:prstGeom prst="wedgeRoundRectCallout">
            <a:avLst>
              <a:gd name="adj1" fmla="val -53419"/>
              <a:gd name="adj2" fmla="val 29418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i="0" u="sng">
                <a:solidFill>
                  <a:srgbClr val="FFFFFF"/>
                </a:solidFill>
                <a:effectLst/>
                <a:latin typeface="Google Sans"/>
              </a:rPr>
              <a:t>た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ったひとつの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真実見抜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く</a:t>
            </a:r>
            <a:endParaRPr kumimoji="1" lang="en" altLang="ja-JP" sz="2400" dirty="0"/>
          </a:p>
        </p:txBody>
      </p:sp>
      <p:sp>
        <p:nvSpPr>
          <p:cNvPr id="12" name="圓角矩形圖說文字 11">
            <a:extLst>
              <a:ext uri="{FF2B5EF4-FFF2-40B4-BE49-F238E27FC236}">
                <a16:creationId xmlns:a16="http://schemas.microsoft.com/office/drawing/2014/main" id="{FA90BA62-949A-D535-D0AF-F7F6F1435A7F}"/>
              </a:ext>
            </a:extLst>
          </p:cNvPr>
          <p:cNvSpPr/>
          <p:nvPr/>
        </p:nvSpPr>
        <p:spPr>
          <a:xfrm>
            <a:off x="4642066" y="3706974"/>
            <a:ext cx="3979964" cy="594360"/>
          </a:xfrm>
          <a:prstGeom prst="wedgeRoundRectCallout">
            <a:avLst>
              <a:gd name="adj1" fmla="val 57149"/>
              <a:gd name="adj2" fmla="val -28274"/>
              <a:gd name="adj3" fmla="val 16667"/>
            </a:avLst>
          </a:prstGeom>
          <a:solidFill>
            <a:srgbClr val="3B6F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i="0" u="sng">
                <a:solidFill>
                  <a:srgbClr val="FFFFFF"/>
                </a:solidFill>
                <a:effectLst/>
                <a:latin typeface="Google Sans"/>
              </a:rPr>
              <a:t>た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ったひとつの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真実見抜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く</a:t>
            </a:r>
            <a:endParaRPr kumimoji="1" lang="en" altLang="ja-JP" sz="2400" dirty="0"/>
          </a:p>
        </p:txBody>
      </p:sp>
      <p:pic>
        <p:nvPicPr>
          <p:cNvPr id="9218" name="Picture 2" descr="AIのキャラクター（疑問に思う顔）">
            <a:extLst>
              <a:ext uri="{FF2B5EF4-FFF2-40B4-BE49-F238E27FC236}">
                <a16:creationId xmlns:a16="http://schemas.microsoft.com/office/drawing/2014/main" id="{3FA97521-400F-5F0B-4039-009E166C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15" y="4804571"/>
            <a:ext cx="1278890" cy="14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3F63B1-AEFB-BCF2-8143-DE900E8FB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23715"/>
          <a:stretch/>
        </p:blipFill>
        <p:spPr bwMode="auto">
          <a:xfrm>
            <a:off x="3721336" y="4836142"/>
            <a:ext cx="1505427" cy="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55B1685-B573-616C-BD3E-9D55D498B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3" b="23715"/>
          <a:stretch/>
        </p:blipFill>
        <p:spPr bwMode="auto">
          <a:xfrm>
            <a:off x="7047563" y="4818543"/>
            <a:ext cx="1505427" cy="78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4DD9FA3-9CC2-44CD-F048-F52F8AA05DA2}"/>
              </a:ext>
            </a:extLst>
          </p:cNvPr>
          <p:cNvSpPr txBox="1"/>
          <p:nvPr/>
        </p:nvSpPr>
        <p:spPr>
          <a:xfrm>
            <a:off x="4112411" y="574823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3E9288"/>
                </a:solidFill>
              </a:rPr>
              <a:t>“</a:t>
            </a:r>
            <a:r>
              <a:rPr kumimoji="1" lang="zh-TW" altLang="en-US" sz="2400" dirty="0">
                <a:solidFill>
                  <a:srgbClr val="3E9288"/>
                </a:solidFill>
              </a:rPr>
              <a:t>た</a:t>
            </a:r>
            <a:r>
              <a:rPr kumimoji="1" lang="en-US" altLang="zh-TW" sz="2400" dirty="0">
                <a:solidFill>
                  <a:srgbClr val="3E9288"/>
                </a:solidFill>
              </a:rPr>
              <a:t>”</a:t>
            </a:r>
            <a:endParaRPr kumimoji="1" lang="zh-TW" altLang="en-US" sz="2400" dirty="0">
              <a:solidFill>
                <a:srgbClr val="3E9288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039267-92D8-A127-EEA1-3491F18763C8}"/>
              </a:ext>
            </a:extLst>
          </p:cNvPr>
          <p:cNvSpPr txBox="1"/>
          <p:nvPr/>
        </p:nvSpPr>
        <p:spPr>
          <a:xfrm>
            <a:off x="7438638" y="5746426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3B6FBB"/>
                </a:solidFill>
              </a:rPr>
              <a:t>“</a:t>
            </a:r>
            <a:r>
              <a:rPr kumimoji="1" lang="zh-TW" altLang="en-US" sz="2400" dirty="0">
                <a:solidFill>
                  <a:srgbClr val="3B6FBB"/>
                </a:solidFill>
              </a:rPr>
              <a:t>た</a:t>
            </a:r>
            <a:r>
              <a:rPr kumimoji="1" lang="en-US" altLang="zh-TW" sz="2400" dirty="0">
                <a:solidFill>
                  <a:srgbClr val="3B6FBB"/>
                </a:solidFill>
              </a:rPr>
              <a:t>”</a:t>
            </a:r>
            <a:endParaRPr kumimoji="1" lang="zh-TW" altLang="en-US" sz="2400" dirty="0">
              <a:solidFill>
                <a:srgbClr val="3B6FBB"/>
              </a:solidFill>
            </a:endParaRPr>
          </a:p>
        </p:txBody>
      </p:sp>
      <p:cxnSp>
        <p:nvCxnSpPr>
          <p:cNvPr id="21" name="直線箭頭接點 20">
            <a:extLst>
              <a:ext uri="{FF2B5EF4-FFF2-40B4-BE49-F238E27FC236}">
                <a16:creationId xmlns:a16="http://schemas.microsoft.com/office/drawing/2014/main" id="{8A50298C-E7AF-58E1-1B84-B5BDED1EF06C}"/>
              </a:ext>
            </a:extLst>
          </p:cNvPr>
          <p:cNvCxnSpPr>
            <a:cxnSpLocks/>
          </p:cNvCxnSpPr>
          <p:nvPr/>
        </p:nvCxnSpPr>
        <p:spPr>
          <a:xfrm>
            <a:off x="3840480" y="3706974"/>
            <a:ext cx="575203" cy="868500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箭頭接點 23">
            <a:extLst>
              <a:ext uri="{FF2B5EF4-FFF2-40B4-BE49-F238E27FC236}">
                <a16:creationId xmlns:a16="http://schemas.microsoft.com/office/drawing/2014/main" id="{BC0207C1-12A8-E477-7BF7-17CABDC53513}"/>
              </a:ext>
            </a:extLst>
          </p:cNvPr>
          <p:cNvCxnSpPr>
            <a:cxnSpLocks/>
          </p:cNvCxnSpPr>
          <p:nvPr/>
        </p:nvCxnSpPr>
        <p:spPr>
          <a:xfrm>
            <a:off x="4910427" y="4335649"/>
            <a:ext cx="2099308" cy="208273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8CB71C2A-A724-BD77-2137-2235019F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5" b="95364" l="7143" r="94689">
                        <a14:foregroundMark x1="33883" y1="80795" x2="33883" y2="80795"/>
                        <a14:foregroundMark x1="82418" y1="54636" x2="82418" y2="54636"/>
                        <a14:foregroundMark x1="40293" y1="11921" x2="40293" y2="11921"/>
                        <a14:foregroundMark x1="7326" y1="66556" x2="7326" y2="66556"/>
                        <a14:foregroundMark x1="91026" y1="68212" x2="91026" y2="68212"/>
                        <a14:foregroundMark x1="38278" y1="96026" x2="38278" y2="96026"/>
                        <a14:foregroundMark x1="39194" y1="7285" x2="39194" y2="7285"/>
                        <a14:foregroundMark x1="94689" y1="69205" x2="94689" y2="692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8757" y="5421830"/>
            <a:ext cx="1211217" cy="669941"/>
          </a:xfrm>
          <a:prstGeom prst="rect">
            <a:avLst/>
          </a:prstGeom>
        </p:spPr>
      </p:pic>
      <p:sp>
        <p:nvSpPr>
          <p:cNvPr id="31" name="向右箭號 30">
            <a:extLst>
              <a:ext uri="{FF2B5EF4-FFF2-40B4-BE49-F238E27FC236}">
                <a16:creationId xmlns:a16="http://schemas.microsoft.com/office/drawing/2014/main" id="{9E24E428-EA60-14B3-FC82-D8B5C2CD65CE}"/>
              </a:ext>
            </a:extLst>
          </p:cNvPr>
          <p:cNvSpPr/>
          <p:nvPr/>
        </p:nvSpPr>
        <p:spPr>
          <a:xfrm>
            <a:off x="5425408" y="5003389"/>
            <a:ext cx="1366584" cy="449409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6" name="テキスト ボックス 33">
            <a:extLst>
              <a:ext uri="{FF2B5EF4-FFF2-40B4-BE49-F238E27FC236}">
                <a16:creationId xmlns:a16="http://schemas.microsoft.com/office/drawing/2014/main" id="{2ACC1BD4-A98F-4275-FC79-62D260656841}"/>
              </a:ext>
            </a:extLst>
          </p:cNvPr>
          <p:cNvSpPr txBox="1"/>
          <p:nvPr/>
        </p:nvSpPr>
        <p:spPr>
          <a:xfrm>
            <a:off x="9170561" y="4868271"/>
            <a:ext cx="2686684" cy="1323439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Note: the model does not necessary know the “words” in the utterance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A2CD0A-2409-9F4C-8BD9-CA904CF65A72}"/>
              </a:ext>
            </a:extLst>
          </p:cNvPr>
          <p:cNvSpPr txBox="1"/>
          <p:nvPr/>
        </p:nvSpPr>
        <p:spPr>
          <a:xfrm>
            <a:off x="8831468" y="1675851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[Abe+ ‘90] </a:t>
            </a:r>
            <a:r>
              <a:rPr lang="en-US" altLang="zh-TW" dirty="0"/>
              <a:t>[</a:t>
            </a:r>
            <a:r>
              <a:rPr lang="en-US" altLang="zh-TW" dirty="0" err="1"/>
              <a:t>Stylianou</a:t>
            </a:r>
            <a:r>
              <a:rPr lang="en-US" altLang="zh-TW" dirty="0"/>
              <a:t>+ ‘98]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4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18" grpId="0"/>
      <p:bldP spid="31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E26D1D-D0AD-7226-D17F-80687E8F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" altLang="zh-TW" sz="3200" dirty="0"/>
              <a:t>On the size of a parallel dataset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A51E05-1654-1B8C-73DB-F9A448CE7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Think about it: How much data are </a:t>
            </a:r>
            <a:r>
              <a:rPr lang="en-US" altLang="zh-TW" u="sng" dirty="0"/>
              <a:t>you</a:t>
            </a:r>
            <a:r>
              <a:rPr lang="en-US" altLang="zh-TW" dirty="0"/>
              <a:t> willing to record?</a:t>
            </a:r>
          </a:p>
          <a:p>
            <a:pPr lvl="1"/>
            <a:r>
              <a:rPr lang="en-US" altLang="zh-TW" dirty="0"/>
              <a:t>Experimentally, (I think) we need at least one hour of parallel data</a:t>
            </a:r>
          </a:p>
          <a:p>
            <a:pPr lvl="1"/>
            <a:r>
              <a:rPr lang="en-US" altLang="zh-TW" dirty="0"/>
              <a:t>In practice, 5 minutes is considered “okay”</a:t>
            </a:r>
          </a:p>
          <a:p>
            <a:pPr lvl="1"/>
            <a:r>
              <a:rPr lang="en-US" altLang="zh-TW" dirty="0"/>
              <a:t>But many people will not be willing to record even 5 minutes of data!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2890B8F-E2E8-2485-853E-EB63C87FA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1511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FE814B-BE2A-9C2E-1859-73BFD900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Parallel VC: how people did VC research 30 years ago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D76DAA-2305-D650-C5AC-3620E6BC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In practice, a typical VC system has three components</a:t>
            </a:r>
          </a:p>
          <a:p>
            <a:pPr lvl="1"/>
            <a:r>
              <a:rPr lang="en-US" altLang="zh-TW" dirty="0"/>
              <a:t>Feature extraction, </a:t>
            </a:r>
            <a:r>
              <a:rPr lang="en-US" altLang="zh-TW" u="sng" dirty="0"/>
              <a:t>conversion</a:t>
            </a:r>
            <a:r>
              <a:rPr lang="en-US" altLang="zh-TW" dirty="0"/>
              <a:t>, waveform synthesis (all are important!)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E37A3A7-60A7-A51A-6015-F3543C9B7C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881E1A-25A8-5AF9-11CF-E81A1E3D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74" y="3320488"/>
            <a:ext cx="7772400" cy="340443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9CEEE94-FA9B-CFDA-4FC2-1E3DD3C1B83B}"/>
              </a:ext>
            </a:extLst>
          </p:cNvPr>
          <p:cNvSpPr txBox="1"/>
          <p:nvPr/>
        </p:nvSpPr>
        <p:spPr>
          <a:xfrm>
            <a:off x="8831468" y="1675851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[Abe+ ‘90] </a:t>
            </a:r>
            <a:r>
              <a:rPr lang="en-US" altLang="zh-TW" dirty="0"/>
              <a:t>[</a:t>
            </a:r>
            <a:r>
              <a:rPr lang="en-US" altLang="zh-TW" dirty="0" err="1"/>
              <a:t>Stylianou</a:t>
            </a:r>
            <a:r>
              <a:rPr lang="en-US" altLang="zh-TW" dirty="0"/>
              <a:t>+ ‘98]</a:t>
            </a:r>
            <a:endParaRPr kumimoji="1"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6E35B83-D592-5F32-56FA-B6B2D3C985B1}"/>
              </a:ext>
            </a:extLst>
          </p:cNvPr>
          <p:cNvSpPr txBox="1"/>
          <p:nvPr/>
        </p:nvSpPr>
        <p:spPr>
          <a:xfrm>
            <a:off x="3033656" y="2904564"/>
            <a:ext cx="377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i="1" dirty="0">
                <a:solidFill>
                  <a:srgbClr val="C00000"/>
                </a:solidFill>
              </a:rPr>
              <a:t>u</a:t>
            </a:r>
            <a:r>
              <a:rPr kumimoji="1" lang="en-US" altLang="zh-TW" sz="1600" i="1" dirty="0">
                <a:solidFill>
                  <a:srgbClr val="C00000"/>
                </a:solidFill>
              </a:rPr>
              <a:t>sually this is a machine learning model</a:t>
            </a:r>
            <a:endParaRPr kumimoji="1" lang="zh-TW" altLang="en-US" sz="1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3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34F275-9887-2207-7A83-90194EDC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Speech processing 101: </a:t>
            </a:r>
            <a:r>
              <a:rPr kumimoji="1" lang="en-US" altLang="zh-TW" dirty="0"/>
              <a:t>features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414730-3771-2187-AB4E-15075178F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Speech </a:t>
            </a:r>
            <a:r>
              <a:rPr lang="en-US" altLang="zh-TW" dirty="0"/>
              <a:t>is a kind of</a:t>
            </a:r>
            <a:r>
              <a:rPr kumimoji="1" lang="en-US" altLang="zh-TW" dirty="0"/>
              <a:t> waveform = super dense 1-D data</a:t>
            </a:r>
          </a:p>
          <a:p>
            <a:pPr lvl="1"/>
            <a:r>
              <a:rPr lang="en-US" altLang="zh-TW" dirty="0"/>
              <a:t>Telephone speech: 8000 Hz = 8000 samples per second</a:t>
            </a:r>
          </a:p>
          <a:p>
            <a:pPr lvl="1"/>
            <a:r>
              <a:rPr kumimoji="1" lang="en-US" altLang="zh-TW" dirty="0"/>
              <a:t>Singing voice (or music): 44100 Hz </a:t>
            </a:r>
            <a:r>
              <a:rPr lang="en-US" altLang="zh-TW" dirty="0"/>
              <a:t>= 44100 samples per second!</a:t>
            </a:r>
          </a:p>
          <a:p>
            <a:pPr lvl="1"/>
            <a:r>
              <a:rPr lang="en-US" altLang="zh-TW" dirty="0"/>
              <a:t>Super complicated, too difficult for machine learning models!</a:t>
            </a:r>
          </a:p>
          <a:p>
            <a:r>
              <a:rPr lang="en-US" altLang="zh-TW" dirty="0"/>
              <a:t>It is easier to model in the frequency domain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729454-494C-94F3-D6D8-CCD1E5D67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2912773-59D1-9E68-016F-690162F37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4" b="89916" l="0" r="99750">
                        <a14:foregroundMark x1="95000" y1="58824" x2="95000" y2="58824"/>
                        <a14:foregroundMark x1="80250" y1="59664" x2="80250" y2="59664"/>
                        <a14:foregroundMark x1="2500" y1="62185" x2="2500" y2="62185"/>
                        <a14:foregroundMark x1="4250" y1="68487" x2="4250" y2="68487"/>
                        <a14:foregroundMark x1="72000" y1="71849" x2="72000" y2="71849"/>
                        <a14:foregroundMark x1="70000" y1="45378" x2="70000" y2="45378"/>
                        <a14:foregroundMark x1="71000" y1="38655" x2="71000" y2="38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722" y="5129892"/>
            <a:ext cx="1196820" cy="712109"/>
          </a:xfrm>
          <a:prstGeom prst="rect">
            <a:avLst/>
          </a:prstGeom>
          <a:solidFill>
            <a:schemeClr val="bg1">
              <a:alpha val="25000"/>
            </a:schemeClr>
          </a:solidFill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E44274-4196-B191-69DA-1508C85C8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70" t="12556" r="55871" b="71486"/>
          <a:stretch/>
        </p:blipFill>
        <p:spPr>
          <a:xfrm>
            <a:off x="6192294" y="4676769"/>
            <a:ext cx="800230" cy="637268"/>
          </a:xfrm>
          <a:prstGeom prst="rect">
            <a:avLst/>
          </a:prstGeom>
        </p:spPr>
      </p:pic>
      <p:sp>
        <p:nvSpPr>
          <p:cNvPr id="7" name="テキスト ボックス 33">
            <a:extLst>
              <a:ext uri="{FF2B5EF4-FFF2-40B4-BE49-F238E27FC236}">
                <a16:creationId xmlns:a16="http://schemas.microsoft.com/office/drawing/2014/main" id="{07E344DA-2BA1-38B1-8E34-DB0695AA01F7}"/>
              </a:ext>
            </a:extLst>
          </p:cNvPr>
          <p:cNvSpPr txBox="1"/>
          <p:nvPr/>
        </p:nvSpPr>
        <p:spPr>
          <a:xfrm>
            <a:off x="1759055" y="5758783"/>
            <a:ext cx="1312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Speech waveform</a:t>
            </a:r>
          </a:p>
        </p:txBody>
      </p: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449ADECD-053F-2527-D643-99178C3EED51}"/>
              </a:ext>
            </a:extLst>
          </p:cNvPr>
          <p:cNvCxnSpPr>
            <a:cxnSpLocks/>
          </p:cNvCxnSpPr>
          <p:nvPr/>
        </p:nvCxnSpPr>
        <p:spPr>
          <a:xfrm flipV="1">
            <a:off x="3071209" y="4995403"/>
            <a:ext cx="301255" cy="490543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40FBEEFD-B86D-E5AE-4BE3-7D2C07EC2EDB}"/>
              </a:ext>
            </a:extLst>
          </p:cNvPr>
          <p:cNvSpPr/>
          <p:nvPr/>
        </p:nvSpPr>
        <p:spPr>
          <a:xfrm>
            <a:off x="3506306" y="4676769"/>
            <a:ext cx="2231453" cy="6372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>
                    <a:lumMod val="10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Short time Fourier Transform (STFT)</a:t>
            </a:r>
            <a:endParaRPr kumimoji="1" lang="zh-TW" altLang="en-US" dirty="0">
              <a:solidFill>
                <a:schemeClr val="bg1">
                  <a:lumMod val="10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4755015B-C67A-8C1E-D69F-D120DDDAB7A2}"/>
              </a:ext>
            </a:extLst>
          </p:cNvPr>
          <p:cNvCxnSpPr>
            <a:cxnSpLocks/>
          </p:cNvCxnSpPr>
          <p:nvPr/>
        </p:nvCxnSpPr>
        <p:spPr>
          <a:xfrm>
            <a:off x="5814414" y="4995403"/>
            <a:ext cx="328203" cy="0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33">
            <a:extLst>
              <a:ext uri="{FF2B5EF4-FFF2-40B4-BE49-F238E27FC236}">
                <a16:creationId xmlns:a16="http://schemas.microsoft.com/office/drawing/2014/main" id="{78DE75BA-B322-26B0-3CFD-509551300995}"/>
              </a:ext>
            </a:extLst>
          </p:cNvPr>
          <p:cNvSpPr txBox="1"/>
          <p:nvPr/>
        </p:nvSpPr>
        <p:spPr>
          <a:xfrm>
            <a:off x="7006275" y="4445026"/>
            <a:ext cx="39342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Time-frequency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Spectrogram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Mel spectrogram</a:t>
            </a:r>
            <a:b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(= spectrogram </a:t>
            </a:r>
            <a:r>
              <a:rPr lang="ja-JP" altLang="en-US" sz="1600" b="1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→</a:t>
            </a: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1600" b="1" dirty="0" err="1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mel</a:t>
            </a: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filter bank)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7779A55D-E868-466C-732E-D09F44138307}"/>
              </a:ext>
            </a:extLst>
          </p:cNvPr>
          <p:cNvSpPr/>
          <p:nvPr/>
        </p:nvSpPr>
        <p:spPr>
          <a:xfrm>
            <a:off x="3506306" y="5796187"/>
            <a:ext cx="2231453" cy="6372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>
                    <a:lumMod val="10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V</a:t>
            </a:r>
            <a:r>
              <a:rPr kumimoji="1" lang="en-US" altLang="zh-TW" dirty="0">
                <a:solidFill>
                  <a:schemeClr val="bg1">
                    <a:lumMod val="10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ocoder (ex. source-filter model)</a:t>
            </a:r>
            <a:endParaRPr kumimoji="1" lang="zh-TW" altLang="en-US" dirty="0">
              <a:solidFill>
                <a:schemeClr val="bg1">
                  <a:lumMod val="10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cxnSp>
        <p:nvCxnSpPr>
          <p:cNvPr id="21" name="直線箭頭接點 20">
            <a:extLst>
              <a:ext uri="{FF2B5EF4-FFF2-40B4-BE49-F238E27FC236}">
                <a16:creationId xmlns:a16="http://schemas.microsoft.com/office/drawing/2014/main" id="{60929D7B-D47E-80FB-E640-A0A31EDB1D38}"/>
              </a:ext>
            </a:extLst>
          </p:cNvPr>
          <p:cNvCxnSpPr>
            <a:cxnSpLocks/>
          </p:cNvCxnSpPr>
          <p:nvPr/>
        </p:nvCxnSpPr>
        <p:spPr>
          <a:xfrm>
            <a:off x="3071209" y="5645355"/>
            <a:ext cx="301255" cy="490543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EFBA39F6-4634-B945-4FA9-850EB669E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46" y="5449067"/>
            <a:ext cx="771925" cy="1373662"/>
          </a:xfrm>
          <a:prstGeom prst="rect">
            <a:avLst/>
          </a:prstGeom>
        </p:spPr>
      </p:pic>
      <p:cxnSp>
        <p:nvCxnSpPr>
          <p:cNvPr id="24" name="直線箭頭接點 23">
            <a:extLst>
              <a:ext uri="{FF2B5EF4-FFF2-40B4-BE49-F238E27FC236}">
                <a16:creationId xmlns:a16="http://schemas.microsoft.com/office/drawing/2014/main" id="{99B378C6-CA93-BBAC-95D8-9297F03EF0C9}"/>
              </a:ext>
            </a:extLst>
          </p:cNvPr>
          <p:cNvCxnSpPr>
            <a:cxnSpLocks/>
          </p:cNvCxnSpPr>
          <p:nvPr/>
        </p:nvCxnSpPr>
        <p:spPr>
          <a:xfrm>
            <a:off x="5814413" y="6135898"/>
            <a:ext cx="328203" cy="0"/>
          </a:xfrm>
          <a:prstGeom prst="straightConnector1">
            <a:avLst/>
          </a:prstGeom>
          <a:ln w="381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33">
            <a:extLst>
              <a:ext uri="{FF2B5EF4-FFF2-40B4-BE49-F238E27FC236}">
                <a16:creationId xmlns:a16="http://schemas.microsoft.com/office/drawing/2014/main" id="{5AE308B5-9DDB-A1AC-41AB-26CDFA1C31B9}"/>
              </a:ext>
            </a:extLst>
          </p:cNvPr>
          <p:cNvSpPr txBox="1"/>
          <p:nvPr/>
        </p:nvSpPr>
        <p:spPr>
          <a:xfrm>
            <a:off x="7006275" y="5604327"/>
            <a:ext cx="3324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Vocoder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Spectral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Fundamental frequency (f</a:t>
            </a:r>
            <a:r>
              <a:rPr lang="en-US" altLang="ja-JP" sz="1600" b="1" baseline="-25000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0</a:t>
            </a: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Aperiodicity signal</a:t>
            </a:r>
          </a:p>
        </p:txBody>
      </p:sp>
    </p:spTree>
    <p:extLst>
      <p:ext uri="{BB962C8B-B14F-4D97-AF65-F5344CB8AC3E}">
        <p14:creationId xmlns:p14="http://schemas.microsoft.com/office/powerpoint/2010/main" val="27719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7" grpId="0"/>
      <p:bldP spid="20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94667D-F417-50DB-5F1A-5A85021E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Parallel VC: how people did VC research 30 years ago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7EF79D-E07D-B8DA-A629-3136470F4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An important question: time alignment</a:t>
            </a:r>
          </a:p>
          <a:p>
            <a:pPr lvl="1"/>
            <a:r>
              <a:rPr kumimoji="1" lang="en-US" altLang="zh-TW" dirty="0"/>
              <a:t>Source and target utterances can be of </a:t>
            </a:r>
            <a:r>
              <a:rPr kumimoji="1" lang="en-US" altLang="zh-TW" u="sng" dirty="0"/>
              <a:t>different lengths</a:t>
            </a:r>
            <a:r>
              <a:rPr kumimoji="1" lang="en-US" altLang="zh-TW" dirty="0"/>
              <a:t>.</a:t>
            </a:r>
          </a:p>
          <a:p>
            <a:pPr lvl="1"/>
            <a:r>
              <a:rPr lang="en-US" altLang="zh-TW" dirty="0"/>
              <a:t>To calculate loss, we need to </a:t>
            </a:r>
            <a:r>
              <a:rPr lang="en-US" altLang="zh-TW" u="sng" dirty="0"/>
              <a:t>align</a:t>
            </a:r>
            <a:r>
              <a:rPr lang="en-US" altLang="zh-TW" dirty="0"/>
              <a:t> the features.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D4197C6-3E2C-7972-4A49-4D4FE2235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383485F-CDCB-62CC-B8DE-2DC4E576A5B5}"/>
              </a:ext>
            </a:extLst>
          </p:cNvPr>
          <p:cNvSpPr txBox="1"/>
          <p:nvPr/>
        </p:nvSpPr>
        <p:spPr>
          <a:xfrm>
            <a:off x="8831468" y="1675851"/>
            <a:ext cx="2907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[Abe+ ‘90] </a:t>
            </a:r>
            <a:r>
              <a:rPr lang="en-US" altLang="zh-TW" dirty="0"/>
              <a:t>[</a:t>
            </a:r>
            <a:r>
              <a:rPr lang="en-US" altLang="zh-TW" dirty="0" err="1"/>
              <a:t>Stylianou</a:t>
            </a:r>
            <a:r>
              <a:rPr lang="en-US" altLang="zh-TW" dirty="0"/>
              <a:t>+ ‘98]</a:t>
            </a:r>
            <a:endParaRPr kumimoji="1" lang="zh-TW" altLang="en-US" dirty="0"/>
          </a:p>
        </p:txBody>
      </p:sp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AFB3C2DC-2903-EFCE-CFC2-9E641F410ED1}"/>
              </a:ext>
            </a:extLst>
          </p:cNvPr>
          <p:cNvSpPr/>
          <p:nvPr/>
        </p:nvSpPr>
        <p:spPr>
          <a:xfrm>
            <a:off x="2850563" y="3902405"/>
            <a:ext cx="1234800" cy="360000"/>
          </a:xfrm>
          <a:prstGeom prst="wedgeRoundRectCallout">
            <a:avLst>
              <a:gd name="adj1" fmla="val -55494"/>
              <a:gd name="adj2" fmla="val 16703"/>
              <a:gd name="adj3" fmla="val 16667"/>
            </a:avLst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 dirty="0">
                <a:solidFill>
                  <a:schemeClr val="tx1"/>
                </a:solidFill>
                <a:latin typeface="Helvetica" pitchFamily="2" charset="0"/>
              </a:rPr>
              <a:t>How are you</a:t>
            </a:r>
            <a:endParaRPr kumimoji="1" lang="zh-TW" altLang="en-US" sz="14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C884328-5D56-15FF-8A70-22EC6398C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922" t="14610" r="81915" b="71360"/>
          <a:stretch/>
        </p:blipFill>
        <p:spPr>
          <a:xfrm>
            <a:off x="2211960" y="3748215"/>
            <a:ext cx="423215" cy="64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BAD979C-823D-1256-6780-C03C8292F1C7}"/>
              </a:ext>
            </a:extLst>
          </p:cNvPr>
          <p:cNvSpPr txBox="1"/>
          <p:nvPr/>
        </p:nvSpPr>
        <p:spPr>
          <a:xfrm>
            <a:off x="1108557" y="3759240"/>
            <a:ext cx="928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  <a:t>Source</a:t>
            </a:r>
            <a:b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</a:br>
            <a: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  <a:t>speech</a:t>
            </a:r>
            <a:endParaRPr kumimoji="1" lang="zh-TW" altLang="en-US" u="sng" dirty="0">
              <a:latin typeface="Helvetica" pitchFamily="2" charset="0"/>
              <a:ea typeface="MS Gothic" panose="020B0609070205080204" pitchFamily="49" charset="-128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3547CA9-4CA1-172E-911E-3731B6AF0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32359" t="14610" r="56578" b="71360"/>
          <a:stretch/>
        </p:blipFill>
        <p:spPr>
          <a:xfrm>
            <a:off x="2162012" y="5113199"/>
            <a:ext cx="510990" cy="648000"/>
          </a:xfrm>
          <a:prstGeom prst="rect">
            <a:avLst/>
          </a:prstGeom>
        </p:spPr>
      </p:pic>
      <p:sp>
        <p:nvSpPr>
          <p:cNvPr id="12" name="圓角矩形圖說文字 11">
            <a:extLst>
              <a:ext uri="{FF2B5EF4-FFF2-40B4-BE49-F238E27FC236}">
                <a16:creationId xmlns:a16="http://schemas.microsoft.com/office/drawing/2014/main" id="{FD6C2917-19FE-20AE-8FBA-2D015BC3C3CA}"/>
              </a:ext>
            </a:extLst>
          </p:cNvPr>
          <p:cNvSpPr/>
          <p:nvPr/>
        </p:nvSpPr>
        <p:spPr>
          <a:xfrm flipH="1">
            <a:off x="2837338" y="5298143"/>
            <a:ext cx="1260000" cy="360000"/>
          </a:xfrm>
          <a:prstGeom prst="wedgeRoundRectCallout">
            <a:avLst>
              <a:gd name="adj1" fmla="val 54866"/>
              <a:gd name="adj2" fmla="val -592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 dirty="0">
                <a:solidFill>
                  <a:sysClr val="windowText" lastClr="000000"/>
                </a:solidFill>
                <a:latin typeface="Helvetica" pitchFamily="2" charset="0"/>
              </a:rPr>
              <a:t>How are you</a:t>
            </a:r>
            <a:endParaRPr kumimoji="1" lang="zh-TW" altLang="en-US" sz="140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22E85BB-6DA7-D75D-69C4-0AEF7D07701E}"/>
              </a:ext>
            </a:extLst>
          </p:cNvPr>
          <p:cNvSpPr txBox="1"/>
          <p:nvPr/>
        </p:nvSpPr>
        <p:spPr>
          <a:xfrm>
            <a:off x="1108557" y="51549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  <a:t>Target</a:t>
            </a:r>
            <a:b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</a:br>
            <a:r>
              <a:rPr kumimoji="1" lang="en-US" altLang="zh-TW" u="sng" dirty="0">
                <a:latin typeface="Helvetica" pitchFamily="2" charset="0"/>
                <a:ea typeface="MS Gothic" panose="020B0609070205080204" pitchFamily="49" charset="-128"/>
              </a:rPr>
              <a:t>speech</a:t>
            </a:r>
            <a:endParaRPr kumimoji="1" lang="zh-TW" altLang="en-US" u="sng" dirty="0">
              <a:latin typeface="Helvetica" pitchFamily="2" charset="0"/>
              <a:ea typeface="MS Gothic" panose="020B0609070205080204" pitchFamily="49" charset="-128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CEAD788-27C4-9F7D-D4EA-DF44706C4AC3}"/>
              </a:ext>
            </a:extLst>
          </p:cNvPr>
          <p:cNvSpPr/>
          <p:nvPr/>
        </p:nvSpPr>
        <p:spPr>
          <a:xfrm flipH="1">
            <a:off x="4486729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40AC7E-817C-3F64-5B3F-70D77E5371CA}"/>
              </a:ext>
            </a:extLst>
          </p:cNvPr>
          <p:cNvSpPr/>
          <p:nvPr/>
        </p:nvSpPr>
        <p:spPr>
          <a:xfrm flipH="1">
            <a:off x="4821120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36C58FC-6564-6224-98CC-63C3F873E44A}"/>
              </a:ext>
            </a:extLst>
          </p:cNvPr>
          <p:cNvSpPr/>
          <p:nvPr/>
        </p:nvSpPr>
        <p:spPr>
          <a:xfrm flipH="1">
            <a:off x="5155511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446AA65-1085-53DC-80B5-A9C840163A72}"/>
              </a:ext>
            </a:extLst>
          </p:cNvPr>
          <p:cNvSpPr/>
          <p:nvPr/>
        </p:nvSpPr>
        <p:spPr>
          <a:xfrm flipH="1">
            <a:off x="5489902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4</a:t>
            </a:r>
            <a:endParaRPr kumimoji="1"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DBCBB30-85D3-3F8F-8245-C41809006C42}"/>
              </a:ext>
            </a:extLst>
          </p:cNvPr>
          <p:cNvSpPr/>
          <p:nvPr/>
        </p:nvSpPr>
        <p:spPr>
          <a:xfrm flipH="1">
            <a:off x="5824293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5</a:t>
            </a:r>
            <a:endParaRPr kumimoji="1"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001F7C-7DC2-9413-D54B-446B0627529C}"/>
              </a:ext>
            </a:extLst>
          </p:cNvPr>
          <p:cNvSpPr/>
          <p:nvPr/>
        </p:nvSpPr>
        <p:spPr>
          <a:xfrm flipH="1">
            <a:off x="6158683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6</a:t>
            </a:r>
            <a:endParaRPr kumimoji="1"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B6B3AA-1417-F99A-8299-482994AF3DD0}"/>
              </a:ext>
            </a:extLst>
          </p:cNvPr>
          <p:cNvSpPr/>
          <p:nvPr/>
        </p:nvSpPr>
        <p:spPr>
          <a:xfrm flipH="1">
            <a:off x="4810998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7E3132A-A05C-4440-13B0-FA33787758B4}"/>
              </a:ext>
            </a:extLst>
          </p:cNvPr>
          <p:cNvSpPr/>
          <p:nvPr/>
        </p:nvSpPr>
        <p:spPr>
          <a:xfrm flipH="1">
            <a:off x="5148182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1D7FD8E-D62E-BD04-69D0-0E216C847B3B}"/>
              </a:ext>
            </a:extLst>
          </p:cNvPr>
          <p:cNvSpPr/>
          <p:nvPr/>
        </p:nvSpPr>
        <p:spPr>
          <a:xfrm flipH="1">
            <a:off x="5485366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C98382D-BC79-660B-2538-31465118958D}"/>
              </a:ext>
            </a:extLst>
          </p:cNvPr>
          <p:cNvSpPr/>
          <p:nvPr/>
        </p:nvSpPr>
        <p:spPr>
          <a:xfrm flipH="1">
            <a:off x="5822550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4</a:t>
            </a:r>
            <a:endParaRPr kumimoji="1" lang="zh-TW" altLang="en-US" dirty="0"/>
          </a:p>
        </p:txBody>
      </p:sp>
      <p:cxnSp>
        <p:nvCxnSpPr>
          <p:cNvPr id="24" name="直線箭頭接點 23">
            <a:extLst>
              <a:ext uri="{FF2B5EF4-FFF2-40B4-BE49-F238E27FC236}">
                <a16:creationId xmlns:a16="http://schemas.microsoft.com/office/drawing/2014/main" id="{ADF10DCD-0219-4337-671F-FFDBDC2C89B0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>
            <a:off x="4557849" y="4327432"/>
            <a:ext cx="324269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5DCAC588-EAAC-F0C7-F961-F5F5D19EFEA7}"/>
              </a:ext>
            </a:extLst>
          </p:cNvPr>
          <p:cNvCxnSpPr>
            <a:cxnSpLocks/>
            <a:stCxn id="15" idx="2"/>
            <a:endCxn id="20" idx="0"/>
          </p:cNvCxnSpPr>
          <p:nvPr/>
        </p:nvCxnSpPr>
        <p:spPr>
          <a:xfrm flipH="1">
            <a:off x="4882118" y="4327432"/>
            <a:ext cx="10122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箭頭接點 25">
            <a:extLst>
              <a:ext uri="{FF2B5EF4-FFF2-40B4-BE49-F238E27FC236}">
                <a16:creationId xmlns:a16="http://schemas.microsoft.com/office/drawing/2014/main" id="{8926E7C0-4E99-EBFF-E442-0FB2C5319CF6}"/>
              </a:ext>
            </a:extLst>
          </p:cNvPr>
          <p:cNvCxnSpPr>
            <a:cxnSpLocks/>
            <a:stCxn id="16" idx="2"/>
            <a:endCxn id="21" idx="0"/>
          </p:cNvCxnSpPr>
          <p:nvPr/>
        </p:nvCxnSpPr>
        <p:spPr>
          <a:xfrm flipH="1">
            <a:off x="5219302" y="4327432"/>
            <a:ext cx="7329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7270DB0E-9251-1FB0-60D6-21E0402F0EB2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 flipH="1">
            <a:off x="5556486" y="4327432"/>
            <a:ext cx="4536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27">
            <a:extLst>
              <a:ext uri="{FF2B5EF4-FFF2-40B4-BE49-F238E27FC236}">
                <a16:creationId xmlns:a16="http://schemas.microsoft.com/office/drawing/2014/main" id="{597EDA2C-4633-1E78-9774-E45F1F824332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>
          <a:xfrm flipH="1">
            <a:off x="5556486" y="4327432"/>
            <a:ext cx="338927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箭頭接點 28">
            <a:extLst>
              <a:ext uri="{FF2B5EF4-FFF2-40B4-BE49-F238E27FC236}">
                <a16:creationId xmlns:a16="http://schemas.microsoft.com/office/drawing/2014/main" id="{E399B567-3740-27FE-BC3E-606FC8E2768F}"/>
              </a:ext>
            </a:extLst>
          </p:cNvPr>
          <p:cNvCxnSpPr>
            <a:cxnSpLocks/>
            <a:stCxn id="19" idx="2"/>
            <a:endCxn id="23" idx="0"/>
          </p:cNvCxnSpPr>
          <p:nvPr/>
        </p:nvCxnSpPr>
        <p:spPr>
          <a:xfrm flipH="1">
            <a:off x="5893670" y="4327432"/>
            <a:ext cx="336133" cy="92583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向右箭號 29">
            <a:extLst>
              <a:ext uri="{FF2B5EF4-FFF2-40B4-BE49-F238E27FC236}">
                <a16:creationId xmlns:a16="http://schemas.microsoft.com/office/drawing/2014/main" id="{6B861EF6-0911-DA8D-EF56-7FE8984E8816}"/>
              </a:ext>
            </a:extLst>
          </p:cNvPr>
          <p:cNvSpPr/>
          <p:nvPr/>
        </p:nvSpPr>
        <p:spPr>
          <a:xfrm>
            <a:off x="6531213" y="3984968"/>
            <a:ext cx="584200" cy="2774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427EF27-B33B-34C3-2345-75DCB388445F}"/>
              </a:ext>
            </a:extLst>
          </p:cNvPr>
          <p:cNvSpPr/>
          <p:nvPr/>
        </p:nvSpPr>
        <p:spPr>
          <a:xfrm flipH="1">
            <a:off x="7383424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42EBC3A-3CB7-D4C4-50D9-4767659F50E5}"/>
              </a:ext>
            </a:extLst>
          </p:cNvPr>
          <p:cNvSpPr/>
          <p:nvPr/>
        </p:nvSpPr>
        <p:spPr>
          <a:xfrm flipH="1">
            <a:off x="7717815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7AC19E9-E5D0-F6B7-C2CC-C1BF01787700}"/>
              </a:ext>
            </a:extLst>
          </p:cNvPr>
          <p:cNvSpPr/>
          <p:nvPr/>
        </p:nvSpPr>
        <p:spPr>
          <a:xfrm flipH="1">
            <a:off x="8052206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7B5E9B7-864D-1193-EEDE-1E3AA64A93EA}"/>
              </a:ext>
            </a:extLst>
          </p:cNvPr>
          <p:cNvSpPr/>
          <p:nvPr/>
        </p:nvSpPr>
        <p:spPr>
          <a:xfrm flipH="1">
            <a:off x="8386597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4</a:t>
            </a:r>
            <a:endParaRPr kumimoji="1"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51B9A0C-17A3-7E86-FDA6-C5C2B5762082}"/>
              </a:ext>
            </a:extLst>
          </p:cNvPr>
          <p:cNvSpPr/>
          <p:nvPr/>
        </p:nvSpPr>
        <p:spPr>
          <a:xfrm flipH="1">
            <a:off x="8720988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5</a:t>
            </a:r>
            <a:endParaRPr kumimoji="1"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944212F-346E-097A-7383-B61121E00667}"/>
              </a:ext>
            </a:extLst>
          </p:cNvPr>
          <p:cNvSpPr/>
          <p:nvPr/>
        </p:nvSpPr>
        <p:spPr>
          <a:xfrm flipH="1">
            <a:off x="9055378" y="3859432"/>
            <a:ext cx="142240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6</a:t>
            </a:r>
            <a:endParaRPr kumimoji="1"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80EF9DC-1B26-EE4F-E1E9-E7B64EC0F387}"/>
              </a:ext>
            </a:extLst>
          </p:cNvPr>
          <p:cNvSpPr/>
          <p:nvPr/>
        </p:nvSpPr>
        <p:spPr>
          <a:xfrm flipH="1">
            <a:off x="7707693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3F647DC-AE17-8800-3599-7AB05A7559F8}"/>
              </a:ext>
            </a:extLst>
          </p:cNvPr>
          <p:cNvSpPr/>
          <p:nvPr/>
        </p:nvSpPr>
        <p:spPr>
          <a:xfrm flipH="1">
            <a:off x="8044877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C6EAB86-BB46-8081-57D9-F28CF991887A}"/>
              </a:ext>
            </a:extLst>
          </p:cNvPr>
          <p:cNvSpPr/>
          <p:nvPr/>
        </p:nvSpPr>
        <p:spPr>
          <a:xfrm flipH="1">
            <a:off x="8382061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80CF5EE-B055-62DC-1102-BBC42CB38F0C}"/>
              </a:ext>
            </a:extLst>
          </p:cNvPr>
          <p:cNvSpPr/>
          <p:nvPr/>
        </p:nvSpPr>
        <p:spPr>
          <a:xfrm flipH="1">
            <a:off x="9049524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4</a:t>
            </a:r>
            <a:endParaRPr kumimoji="1"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1D23889-5A43-4F6A-9AF6-9FD996821459}"/>
              </a:ext>
            </a:extLst>
          </p:cNvPr>
          <p:cNvSpPr/>
          <p:nvPr/>
        </p:nvSpPr>
        <p:spPr>
          <a:xfrm flipH="1">
            <a:off x="7377838" y="5253263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9400C3B-4768-5730-D962-CDAA4DC43B12}"/>
              </a:ext>
            </a:extLst>
          </p:cNvPr>
          <p:cNvSpPr/>
          <p:nvPr/>
        </p:nvSpPr>
        <p:spPr>
          <a:xfrm flipH="1">
            <a:off x="8720489" y="5253262"/>
            <a:ext cx="14224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43" name="向右箭號 42">
            <a:extLst>
              <a:ext uri="{FF2B5EF4-FFF2-40B4-BE49-F238E27FC236}">
                <a16:creationId xmlns:a16="http://schemas.microsoft.com/office/drawing/2014/main" id="{DB1777C2-0709-064E-9124-DD96329FDA92}"/>
              </a:ext>
            </a:extLst>
          </p:cNvPr>
          <p:cNvSpPr/>
          <p:nvPr/>
        </p:nvSpPr>
        <p:spPr>
          <a:xfrm>
            <a:off x="6531213" y="5380706"/>
            <a:ext cx="584200" cy="277437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4" name="右大括弧 43">
            <a:extLst>
              <a:ext uri="{FF2B5EF4-FFF2-40B4-BE49-F238E27FC236}">
                <a16:creationId xmlns:a16="http://schemas.microsoft.com/office/drawing/2014/main" id="{20A038B3-F0DA-775B-2C71-1E689F67995B}"/>
              </a:ext>
            </a:extLst>
          </p:cNvPr>
          <p:cNvSpPr/>
          <p:nvPr/>
        </p:nvSpPr>
        <p:spPr>
          <a:xfrm rot="16200000">
            <a:off x="8225871" y="2917345"/>
            <a:ext cx="144000" cy="168379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45" name="右大括弧 44">
            <a:extLst>
              <a:ext uri="{FF2B5EF4-FFF2-40B4-BE49-F238E27FC236}">
                <a16:creationId xmlns:a16="http://schemas.microsoft.com/office/drawing/2014/main" id="{ABB503E8-D310-6937-A197-B908560949F0}"/>
              </a:ext>
            </a:extLst>
          </p:cNvPr>
          <p:cNvSpPr/>
          <p:nvPr/>
        </p:nvSpPr>
        <p:spPr>
          <a:xfrm rot="5400000" flipV="1">
            <a:off x="8206749" y="4978362"/>
            <a:ext cx="144000" cy="1683790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24BEC00-6908-8ABA-5502-9BAB2848B587}"/>
              </a:ext>
            </a:extLst>
          </p:cNvPr>
          <p:cNvSpPr txBox="1"/>
          <p:nvPr/>
        </p:nvSpPr>
        <p:spPr>
          <a:xfrm>
            <a:off x="7707693" y="3393341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>
                <a:latin typeface="Helvetica" pitchFamily="2" charset="0"/>
              </a:rPr>
              <a:t>Same length</a:t>
            </a:r>
            <a:endParaRPr kumimoji="1" lang="zh-TW" altLang="en-US" sz="1400" dirty="0">
              <a:latin typeface="Helvetica" pitchFamily="2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65FD3F2-3063-179E-21D4-93BE0A847021}"/>
              </a:ext>
            </a:extLst>
          </p:cNvPr>
          <p:cNvSpPr txBox="1"/>
          <p:nvPr/>
        </p:nvSpPr>
        <p:spPr>
          <a:xfrm>
            <a:off x="7717815" y="588996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dirty="0">
                <a:latin typeface="Helvetica" pitchFamily="2" charset="0"/>
              </a:rPr>
              <a:t>Same length</a:t>
            </a:r>
            <a:endParaRPr kumimoji="1" lang="zh-TW" altLang="en-US" sz="1400" dirty="0">
              <a:latin typeface="Helvetica" pitchFamily="2" charset="0"/>
            </a:endParaRPr>
          </a:p>
        </p:txBody>
      </p:sp>
      <p:cxnSp>
        <p:nvCxnSpPr>
          <p:cNvPr id="48" name="直線箭頭接點 47">
            <a:extLst>
              <a:ext uri="{FF2B5EF4-FFF2-40B4-BE49-F238E27FC236}">
                <a16:creationId xmlns:a16="http://schemas.microsoft.com/office/drawing/2014/main" id="{675C9FB7-7100-7D19-7FFC-0817915D22EA}"/>
              </a:ext>
            </a:extLst>
          </p:cNvPr>
          <p:cNvCxnSpPr>
            <a:cxnSpLocks/>
          </p:cNvCxnSpPr>
          <p:nvPr/>
        </p:nvCxnSpPr>
        <p:spPr>
          <a:xfrm>
            <a:off x="8285933" y="4357742"/>
            <a:ext cx="0" cy="8370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圓角矩形 48">
            <a:extLst>
              <a:ext uri="{FF2B5EF4-FFF2-40B4-BE49-F238E27FC236}">
                <a16:creationId xmlns:a16="http://schemas.microsoft.com/office/drawing/2014/main" id="{A18EB9D9-C3C4-568F-4DAE-8BE2678BCFAB}"/>
              </a:ext>
            </a:extLst>
          </p:cNvPr>
          <p:cNvSpPr/>
          <p:nvPr/>
        </p:nvSpPr>
        <p:spPr>
          <a:xfrm>
            <a:off x="7437890" y="4462597"/>
            <a:ext cx="1683794" cy="5545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chemeClr val="tx1"/>
                </a:solidFill>
                <a:latin typeface="Helvetica" pitchFamily="2" charset="0"/>
              </a:rPr>
              <a:t>Conversion function</a:t>
            </a:r>
            <a:endParaRPr kumimoji="1" lang="zh-TW" altLang="en-US" sz="14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AE6262F-1664-0830-95C6-2D80046197FB}"/>
              </a:ext>
            </a:extLst>
          </p:cNvPr>
          <p:cNvSpPr txBox="1"/>
          <p:nvPr/>
        </p:nvSpPr>
        <p:spPr>
          <a:xfrm>
            <a:off x="4564101" y="4509017"/>
            <a:ext cx="16086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400" dirty="0">
                <a:latin typeface="Helvetica" pitchFamily="2" charset="0"/>
              </a:rPr>
              <a:t>Time alignment obtained by DTW</a:t>
            </a:r>
            <a:endParaRPr kumimoji="1" lang="zh-TW" altLang="en-US" sz="1400" dirty="0">
              <a:latin typeface="Helvetica" pitchFamily="2" charset="0"/>
            </a:endParaRPr>
          </a:p>
        </p:txBody>
      </p:sp>
      <p:sp>
        <p:nvSpPr>
          <p:cNvPr id="51" name="テキスト ボックス 33">
            <a:extLst>
              <a:ext uri="{FF2B5EF4-FFF2-40B4-BE49-F238E27FC236}">
                <a16:creationId xmlns:a16="http://schemas.microsoft.com/office/drawing/2014/main" id="{BFB46FA5-E5CB-80C3-3FCF-DFD1B1621835}"/>
              </a:ext>
            </a:extLst>
          </p:cNvPr>
          <p:cNvSpPr txBox="1"/>
          <p:nvPr/>
        </p:nvSpPr>
        <p:spPr>
          <a:xfrm>
            <a:off x="9394857" y="4072215"/>
            <a:ext cx="2722009" cy="1169551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conversion function can be any machine learning model. Traditional choice: Gaussian mixture models (GMMs)</a:t>
            </a:r>
          </a:p>
        </p:txBody>
      </p:sp>
      <p:sp>
        <p:nvSpPr>
          <p:cNvPr id="53" name="テキスト ボックス 33">
            <a:extLst>
              <a:ext uri="{FF2B5EF4-FFF2-40B4-BE49-F238E27FC236}">
                <a16:creationId xmlns:a16="http://schemas.microsoft.com/office/drawing/2014/main" id="{807EE6E1-4B71-C8D3-FD2C-DC75AD67DF5F}"/>
              </a:ext>
            </a:extLst>
          </p:cNvPr>
          <p:cNvSpPr txBox="1"/>
          <p:nvPr/>
        </p:nvSpPr>
        <p:spPr>
          <a:xfrm>
            <a:off x="3131835" y="5995028"/>
            <a:ext cx="3905663" cy="738664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Because the source and target utterances are parallel, two mapped features are likely to have the same content!</a:t>
            </a:r>
          </a:p>
        </p:txBody>
      </p:sp>
      <p:sp>
        <p:nvSpPr>
          <p:cNvPr id="6" name="テキスト ボックス 33">
            <a:extLst>
              <a:ext uri="{FF2B5EF4-FFF2-40B4-BE49-F238E27FC236}">
                <a16:creationId xmlns:a16="http://schemas.microsoft.com/office/drawing/2014/main" id="{A20E7501-1432-720F-AF90-0B1F6E1B7790}"/>
              </a:ext>
            </a:extLst>
          </p:cNvPr>
          <p:cNvSpPr txBox="1"/>
          <p:nvPr/>
        </p:nvSpPr>
        <p:spPr>
          <a:xfrm>
            <a:off x="9545830" y="5372123"/>
            <a:ext cx="2524372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It’s not difficult to see that this is a frame-based mapping = output length is always same as input </a:t>
            </a:r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Wingdings" pitchFamily="2" charset="2"/>
              </a:rPr>
              <a:t></a:t>
            </a:r>
            <a:endParaRPr lang="en-US" altLang="ja-JP" sz="1400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1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9" grpId="0" animBg="1"/>
      <p:bldP spid="50" grpId="0" animBg="1"/>
      <p:bldP spid="51" grpId="0" animBg="1"/>
      <p:bldP spid="5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4A82D1-9BF2-337D-9E8A-1ADE7B8C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Link to today’s slides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9CBDF97-DB70-953B-4012-B68471D95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17" y="1822450"/>
            <a:ext cx="4891314" cy="4891314"/>
          </a:xfr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3B825D-0B98-1F7C-E836-0B24E7591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45740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1911E-7EE9-1735-6B26-3B446C5A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Categorize VC based on “what speaker can be handled”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93F741-95A9-65F1-F4F0-092DD0CAD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One-to-one VC</a:t>
            </a:r>
          </a:p>
          <a:p>
            <a:pPr lvl="1"/>
            <a:r>
              <a:rPr lang="en-US" altLang="zh-TW" dirty="0"/>
              <a:t>C</a:t>
            </a:r>
            <a:r>
              <a:rPr kumimoji="1" lang="en-US" altLang="zh-TW" dirty="0"/>
              <a:t>an convert </a:t>
            </a:r>
            <a:r>
              <a:rPr kumimoji="1" lang="en-US" altLang="zh-TW" b="1" u="sng" dirty="0"/>
              <a:t>one training</a:t>
            </a:r>
            <a:r>
              <a:rPr kumimoji="1" lang="en-US" altLang="zh-TW" dirty="0"/>
              <a:t> source speaker to one training target speaker</a:t>
            </a:r>
          </a:p>
          <a:p>
            <a:pPr lvl="1"/>
            <a:r>
              <a:rPr lang="en-US" altLang="zh-TW" dirty="0"/>
              <a:t>Traditional parallel VC falls in this category</a:t>
            </a:r>
          </a:p>
          <a:p>
            <a:r>
              <a:rPr kumimoji="1" lang="en-US" altLang="zh-TW" dirty="0"/>
              <a:t>Many-to-one VC</a:t>
            </a:r>
          </a:p>
          <a:p>
            <a:pPr lvl="1"/>
            <a:r>
              <a:rPr lang="en-US" altLang="zh-TW" dirty="0"/>
              <a:t>C</a:t>
            </a:r>
            <a:r>
              <a:rPr kumimoji="1" lang="en-US" altLang="zh-TW" dirty="0"/>
              <a:t>an convert </a:t>
            </a:r>
            <a:r>
              <a:rPr kumimoji="1" lang="en-US" altLang="zh-TW" b="1" u="sng" dirty="0"/>
              <a:t>multiple training</a:t>
            </a:r>
            <a:r>
              <a:rPr kumimoji="1" lang="en-US" altLang="zh-TW" dirty="0"/>
              <a:t> source speakers to one training target speaker</a:t>
            </a:r>
          </a:p>
          <a:p>
            <a:r>
              <a:rPr lang="en-US" altLang="zh-TW" dirty="0"/>
              <a:t>Any-to-one VC</a:t>
            </a:r>
          </a:p>
          <a:p>
            <a:pPr lvl="1"/>
            <a:r>
              <a:rPr lang="en-US" altLang="zh-TW" dirty="0"/>
              <a:t>Can convert </a:t>
            </a:r>
            <a:r>
              <a:rPr lang="en-US" altLang="zh-TW" b="1" u="sng" dirty="0"/>
              <a:t>any unseen</a:t>
            </a:r>
            <a:r>
              <a:rPr lang="en-US" altLang="zh-TW" dirty="0"/>
              <a:t> source speaker to one training target speaker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616A0E3-254B-86EA-C8DE-9E29935A2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9A5CCAC5-CD2B-CC6A-D0D7-A7D69CF14CAD}"/>
              </a:ext>
            </a:extLst>
          </p:cNvPr>
          <p:cNvSpPr txBox="1"/>
          <p:nvPr/>
        </p:nvSpPr>
        <p:spPr>
          <a:xfrm>
            <a:off x="2412214" y="6140442"/>
            <a:ext cx="7392971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This categorization is based on the data used in model learning</a:t>
            </a:r>
          </a:p>
        </p:txBody>
      </p:sp>
      <p:sp>
        <p:nvSpPr>
          <p:cNvPr id="6" name="テキスト ボックス 33">
            <a:extLst>
              <a:ext uri="{FF2B5EF4-FFF2-40B4-BE49-F238E27FC236}">
                <a16:creationId xmlns:a16="http://schemas.microsoft.com/office/drawing/2014/main" id="{ED2FE4A1-06B9-7575-62D5-B2C2E46590F9}"/>
              </a:ext>
            </a:extLst>
          </p:cNvPr>
          <p:cNvSpPr txBox="1"/>
          <p:nvPr/>
        </p:nvSpPr>
        <p:spPr>
          <a:xfrm>
            <a:off x="5486091" y="4545303"/>
            <a:ext cx="6027487" cy="400110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Can you guess what one-to-many VC means?</a:t>
            </a:r>
          </a:p>
        </p:txBody>
      </p:sp>
    </p:spTree>
    <p:extLst>
      <p:ext uri="{BB962C8B-B14F-4D97-AF65-F5344CB8AC3E}">
        <p14:creationId xmlns:p14="http://schemas.microsoft.com/office/powerpoint/2010/main" val="30191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BC02E1-259F-F43C-5164-53BA58F20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Ultimate goal: any-to-any VC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848217-876C-E15C-930E-4FCF696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/>
              <a:t>Also known as one-shot VC</a:t>
            </a:r>
          </a:p>
          <a:p>
            <a:pPr lvl="1"/>
            <a:r>
              <a:rPr lang="en-US" altLang="zh-TW" dirty="0"/>
              <a:t>Can convert to any unseen speaker with only one utterance</a:t>
            </a:r>
            <a:endParaRPr kumimoji="1" lang="en-US" altLang="zh-TW" dirty="0"/>
          </a:p>
          <a:p>
            <a:pPr lvl="1"/>
            <a:r>
              <a:rPr kumimoji="1" lang="en-US" altLang="zh-TW" dirty="0"/>
              <a:t>Ex. </a:t>
            </a:r>
            <a:r>
              <a:rPr lang="en-US" altLang="zh-TW" dirty="0"/>
              <a:t>Conan wants to copy Hattori’s voice now</a:t>
            </a:r>
            <a:endParaRPr kumimoji="1" lang="en-US" altLang="zh-TW" dirty="0"/>
          </a:p>
          <a:p>
            <a:pPr lvl="1"/>
            <a:r>
              <a:rPr kumimoji="1" lang="en-US" altLang="zh-TW" dirty="0"/>
              <a:t>But it is difficult to collect a lot of his data…</a:t>
            </a:r>
          </a:p>
          <a:p>
            <a:pPr lvl="1"/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Any-to-any VC is easy for human, but not for machine!</a:t>
            </a:r>
          </a:p>
          <a:p>
            <a:pPr lvl="1"/>
            <a:r>
              <a:rPr lang="en-US" altLang="zh-TW" dirty="0"/>
              <a:t>By listening to one speech clip, human can easily imagine how this person talks!</a:t>
            </a:r>
          </a:p>
          <a:p>
            <a:pPr lvl="1"/>
            <a:r>
              <a:rPr kumimoji="1" lang="en-US" altLang="zh-TW" dirty="0"/>
              <a:t>Human is smart, but machine is not…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D511C95-8AFD-49F9-0142-D085ED321E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0C7CB40B-8E8D-1954-0B14-0A235A8DFF0A}"/>
              </a:ext>
            </a:extLst>
          </p:cNvPr>
          <p:cNvSpPr/>
          <p:nvPr/>
        </p:nvSpPr>
        <p:spPr>
          <a:xfrm>
            <a:off x="1875728" y="4021786"/>
            <a:ext cx="3996601" cy="554737"/>
          </a:xfrm>
          <a:prstGeom prst="wedgeRoundRectCallout">
            <a:avLst>
              <a:gd name="adj1" fmla="val 57149"/>
              <a:gd name="adj2" fmla="val -28274"/>
              <a:gd name="adj3" fmla="val 16667"/>
            </a:avLst>
          </a:prstGeom>
          <a:solidFill>
            <a:srgbClr val="3B6F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i="0">
                <a:solidFill>
                  <a:srgbClr val="FFFFFF"/>
                </a:solidFill>
                <a:effectLst/>
                <a:latin typeface="Google Sans"/>
              </a:rPr>
              <a:t>た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ったひとつの</a:t>
            </a:r>
            <a:r>
              <a:rPr lang="zh-TW" altLang="en-US" sz="2400" b="0" i="0" dirty="0">
                <a:solidFill>
                  <a:srgbClr val="FFFFFF"/>
                </a:solidFill>
                <a:effectLst/>
                <a:latin typeface="Google Sans"/>
              </a:rPr>
              <a:t>真実見抜</a:t>
            </a:r>
            <a:r>
              <a:rPr lang="ja-JP" altLang="en-US" sz="2400" b="0" i="0">
                <a:solidFill>
                  <a:srgbClr val="FFFFFF"/>
                </a:solidFill>
                <a:effectLst/>
                <a:latin typeface="Google Sans"/>
              </a:rPr>
              <a:t>く</a:t>
            </a:r>
            <a:endParaRPr kumimoji="1" lang="en" altLang="ja-JP" sz="2400" dirty="0"/>
          </a:p>
        </p:txBody>
      </p:sp>
      <p:pic>
        <p:nvPicPr>
          <p:cNvPr id="9" name="Picture 2" descr="AIのキャラクター（疑問に思う顔）">
            <a:extLst>
              <a:ext uri="{FF2B5EF4-FFF2-40B4-BE49-F238E27FC236}">
                <a16:creationId xmlns:a16="http://schemas.microsoft.com/office/drawing/2014/main" id="{E8AD3130-C2C1-4330-3F3F-95F78A43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7" y="3846525"/>
            <a:ext cx="698301" cy="7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服部平次 | 名探偵コナン Wiki | Fandom">
            <a:extLst>
              <a:ext uri="{FF2B5EF4-FFF2-40B4-BE49-F238E27FC236}">
                <a16:creationId xmlns:a16="http://schemas.microsoft.com/office/drawing/2014/main" id="{D4A4D591-664C-6FEE-60D9-0A84E1D0F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0" r="21271" b="79327"/>
          <a:stretch/>
        </p:blipFill>
        <p:spPr bwMode="auto">
          <a:xfrm>
            <a:off x="5910649" y="3627744"/>
            <a:ext cx="1562450" cy="107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33">
            <a:extLst>
              <a:ext uri="{FF2B5EF4-FFF2-40B4-BE49-F238E27FC236}">
                <a16:creationId xmlns:a16="http://schemas.microsoft.com/office/drawing/2014/main" id="{224EC9EF-5487-A8C1-649A-CA2F61F97346}"/>
              </a:ext>
            </a:extLst>
          </p:cNvPr>
          <p:cNvSpPr txBox="1"/>
          <p:nvPr/>
        </p:nvSpPr>
        <p:spPr>
          <a:xfrm>
            <a:off x="7926236" y="3600076"/>
            <a:ext cx="4185501" cy="1015663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There are many papers use the term “zero-shot VC”. Is the term ”zero-shot” proper?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490453D-4990-CED7-F189-F02E4182C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76" y="1184610"/>
            <a:ext cx="2369364" cy="23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Evaluation in</a:t>
            </a:r>
            <a:r>
              <a:rPr lang="en-US" altLang="zh-TW" sz="3200" dirty="0"/>
              <a:t> VC (and speech synthesis in general)</a:t>
            </a:r>
            <a:endParaRPr kumimoji="1" lang="zh-TW" altLang="en-US" sz="3200" dirty="0"/>
          </a:p>
        </p:txBody>
      </p:sp>
      <p:sp>
        <p:nvSpPr>
          <p:cNvPr id="48" name="內容版面配置區 47">
            <a:extLst>
              <a:ext uri="{FF2B5EF4-FFF2-40B4-BE49-F238E27FC236}">
                <a16:creationId xmlns:a16="http://schemas.microsoft.com/office/drawing/2014/main" id="{F3EE7CD5-E974-5AAF-ECBC-BC99769E1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Subjective evaluation (human judgement) is considered the </a:t>
            </a:r>
            <a:r>
              <a:rPr lang="en-US" altLang="zh-TW" u="sng" dirty="0">
                <a:solidFill>
                  <a:srgbClr val="C00000"/>
                </a:solidFill>
              </a:rPr>
              <a:t>golden</a:t>
            </a:r>
            <a:r>
              <a:rPr lang="en-US" altLang="zh-TW" dirty="0"/>
              <a:t> standard to evaluate machine-generated speech</a:t>
            </a:r>
          </a:p>
          <a:p>
            <a:pPr lvl="1"/>
            <a:r>
              <a:rPr lang="en-US" altLang="zh-TW" dirty="0"/>
              <a:t>Because it is human who will be listening to these speech samples</a:t>
            </a:r>
          </a:p>
          <a:p>
            <a:r>
              <a:rPr lang="en-US" altLang="zh-TW" dirty="0"/>
              <a:t>Objective evaluation metrics are </a:t>
            </a:r>
            <a:r>
              <a:rPr lang="en-US" altLang="zh-TW" u="sng" dirty="0">
                <a:solidFill>
                  <a:srgbClr val="C00000"/>
                </a:solidFill>
              </a:rPr>
              <a:t>just for reference</a:t>
            </a:r>
          </a:p>
          <a:p>
            <a:pPr lvl="1"/>
            <a:r>
              <a:rPr lang="en-US" altLang="zh-TW" dirty="0"/>
              <a:t>Ex., mean square error of generated speech and ground truth speech</a:t>
            </a:r>
          </a:p>
          <a:p>
            <a:pPr lvl="1"/>
            <a:r>
              <a:rPr lang="en-US" altLang="zh-TW" dirty="0"/>
              <a:t>They are considered to be not aligned well with human judgements.</a:t>
            </a:r>
            <a:br>
              <a:rPr lang="en-US" altLang="zh-TW" dirty="0"/>
            </a:br>
            <a:r>
              <a:rPr lang="zh-TW" altLang="en-US" dirty="0"/>
              <a:t>⇨</a:t>
            </a:r>
            <a:r>
              <a:rPr lang="en-US" altLang="zh-TW" dirty="0"/>
              <a:t> A &gt; B in objective metric does not always mean A &gt; B by human.</a:t>
            </a:r>
          </a:p>
          <a:p>
            <a:r>
              <a:rPr lang="en-US" altLang="zh-TW" dirty="0"/>
              <a:t>Usually done through a mean opinion score (MOS) test</a:t>
            </a:r>
          </a:p>
          <a:p>
            <a:pPr lvl="1"/>
            <a:r>
              <a:rPr lang="en-US" altLang="zh-TW" dirty="0"/>
              <a:t>Listen to sample </a:t>
            </a:r>
            <a:r>
              <a:rPr lang="zh-TW" altLang="en-US" dirty="0"/>
              <a:t>⇨</a:t>
            </a:r>
            <a:r>
              <a:rPr lang="en-US" altLang="zh-TW" dirty="0"/>
              <a:t> choose a rating (usually 1-5)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9FA8D83B-A69F-EDAF-75C3-15F4E1A379C3}"/>
              </a:ext>
            </a:extLst>
          </p:cNvPr>
          <p:cNvSpPr txBox="1"/>
          <p:nvPr/>
        </p:nvSpPr>
        <p:spPr>
          <a:xfrm>
            <a:off x="10027960" y="3686905"/>
            <a:ext cx="163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[Wagner+ ‘19]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268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Aspects to evaluate in VC</a:t>
            </a:r>
            <a:endParaRPr kumimoji="1" lang="zh-TW" altLang="en-US" sz="3200" dirty="0"/>
          </a:p>
        </p:txBody>
      </p:sp>
      <p:sp>
        <p:nvSpPr>
          <p:cNvPr id="48" name="內容版面配置區 47">
            <a:extLst>
              <a:ext uri="{FF2B5EF4-FFF2-40B4-BE49-F238E27FC236}">
                <a16:creationId xmlns:a16="http://schemas.microsoft.com/office/drawing/2014/main" id="{F3EE7CD5-E974-5AAF-ECBC-BC99769E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99" y="2013155"/>
            <a:ext cx="11290693" cy="4698730"/>
          </a:xfrm>
        </p:spPr>
        <p:txBody>
          <a:bodyPr>
            <a:normAutofit/>
          </a:bodyPr>
          <a:lstStyle/>
          <a:p>
            <a:r>
              <a:rPr lang="en-US" altLang="zh-TW" u="sng" dirty="0">
                <a:solidFill>
                  <a:srgbClr val="C00000"/>
                </a:solidFill>
              </a:rPr>
              <a:t>Naturalness</a:t>
            </a:r>
            <a:r>
              <a:rPr lang="en-US" altLang="zh-TW" dirty="0"/>
              <a:t> := how natural the generated sample sounds</a:t>
            </a:r>
          </a:p>
          <a:p>
            <a:pPr lvl="1"/>
            <a:r>
              <a:rPr lang="en-US" altLang="zh-TW" dirty="0"/>
              <a:t>There is a tendency to use “naturalness” over “quality”, which is vague.</a:t>
            </a:r>
          </a:p>
          <a:p>
            <a:pPr lvl="1"/>
            <a:r>
              <a:rPr lang="en-US" altLang="zh-TW" dirty="0"/>
              <a:t>Naturalness is a “basic aspect” shared by all speech synthesis tasks</a:t>
            </a:r>
          </a:p>
          <a:p>
            <a:r>
              <a:rPr lang="en-US" altLang="zh-TW" dirty="0"/>
              <a:t>In speaker conversion, </a:t>
            </a:r>
            <a:r>
              <a:rPr lang="en-US" altLang="zh-TW" u="sng" dirty="0"/>
              <a:t>conversion similarity</a:t>
            </a:r>
            <a:r>
              <a:rPr lang="en-US" altLang="zh-TW" dirty="0"/>
              <a:t> is also important</a:t>
            </a:r>
          </a:p>
          <a:p>
            <a:pPr lvl="1"/>
            <a:r>
              <a:rPr lang="en-US" altLang="zh-TW" dirty="0"/>
              <a:t>How to evaluate? a common approach: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Let the listener listen to (1) converted sample (2) reference sample</a:t>
            </a:r>
          </a:p>
          <a:p>
            <a:pPr lvl="2"/>
            <a:r>
              <a:rPr lang="en-US" altLang="zh-TW" dirty="0"/>
              <a:t>(1) and (2) can be of the same contents (some people choose different contents)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Ask the listener “do you think these two samples are spoken by the same person?”</a:t>
            </a:r>
          </a:p>
          <a:p>
            <a:pPr marL="1366838" lvl="2" indent="-457200"/>
            <a:r>
              <a:rPr lang="en-US" altLang="zh-TW" dirty="0"/>
              <a:t>The listener does not know which one is the reference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6" name="テキスト ボックス 33">
            <a:extLst>
              <a:ext uri="{FF2B5EF4-FFF2-40B4-BE49-F238E27FC236}">
                <a16:creationId xmlns:a16="http://schemas.microsoft.com/office/drawing/2014/main" id="{FA2BC065-CE8E-C1B8-BEA2-1218E19F3054}"/>
              </a:ext>
            </a:extLst>
          </p:cNvPr>
          <p:cNvSpPr txBox="1"/>
          <p:nvPr/>
        </p:nvSpPr>
        <p:spPr>
          <a:xfrm>
            <a:off x="8347130" y="5570553"/>
            <a:ext cx="3502362" cy="1200329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If (1) and (2) are of the same contents, does it make it easier to think they come from the same speaker?</a:t>
            </a:r>
          </a:p>
        </p:txBody>
      </p:sp>
    </p:spTree>
    <p:extLst>
      <p:ext uri="{BB962C8B-B14F-4D97-AF65-F5344CB8AC3E}">
        <p14:creationId xmlns:p14="http://schemas.microsoft.com/office/powerpoint/2010/main" val="140904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934930-1A66-6F67-5D2E-D65E0232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The voice conversion challenge (VCC) series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B4EAA8-0891-562A-B342-E66EA4FCB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zh-TW" dirty="0"/>
              <a:t>Bi-annual scientific event for VC since 2016</a:t>
            </a:r>
          </a:p>
          <a:p>
            <a:r>
              <a:rPr kumimoji="1" lang="en" altLang="zh-TW" dirty="0"/>
              <a:t>Goal: to provide</a:t>
            </a:r>
          </a:p>
          <a:p>
            <a:pPr lvl="1"/>
            <a:r>
              <a:rPr kumimoji="1" lang="en" altLang="zh-TW" dirty="0"/>
              <a:t>Common datasets for fair</a:t>
            </a:r>
            <a:br>
              <a:rPr kumimoji="1" lang="en" altLang="zh-TW" dirty="0"/>
            </a:br>
            <a:r>
              <a:rPr kumimoji="1" lang="en" altLang="zh-TW" dirty="0"/>
              <a:t>comparisons</a:t>
            </a:r>
          </a:p>
          <a:p>
            <a:pPr lvl="1"/>
            <a:r>
              <a:rPr kumimoji="1" lang="en" altLang="zh-TW" dirty="0"/>
              <a:t>Baselines as starter kits</a:t>
            </a:r>
          </a:p>
          <a:p>
            <a:pPr lvl="1"/>
            <a:r>
              <a:rPr kumimoji="1" lang="en" altLang="zh-TW" dirty="0"/>
              <a:t>Insights &amp; future research</a:t>
            </a:r>
            <a:br>
              <a:rPr kumimoji="1" lang="en" altLang="zh-TW" dirty="0"/>
            </a:br>
            <a:r>
              <a:rPr kumimoji="1" lang="en" altLang="zh-TW" dirty="0"/>
              <a:t>directions</a:t>
            </a:r>
          </a:p>
          <a:p>
            <a:endParaRPr kumimoji="1" lang="en" altLang="zh-TW" dirty="0"/>
          </a:p>
          <a:p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DEA5A1-0792-3919-4EE8-46AFC63D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94DC8CF-2A4E-D719-F1DA-B8105462EFE6}"/>
              </a:ext>
            </a:extLst>
          </p:cNvPr>
          <p:cNvSpPr txBox="1"/>
          <p:nvPr/>
        </p:nvSpPr>
        <p:spPr>
          <a:xfrm>
            <a:off x="8910554" y="1700728"/>
            <a:ext cx="32343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Yu Gothic" panose="020B0400000000000000" pitchFamily="34" charset="-128"/>
                <a:ea typeface="Yu Gothic" panose="020B0400000000000000" pitchFamily="34" charset="-128"/>
                <a:hlinkClick r:id="rId2"/>
              </a:rPr>
              <a:t>http://www.vc-challenge.org/</a:t>
            </a:r>
            <a:endParaRPr lang="en-US" altLang="zh-TW" sz="1600" b="1" dirty="0"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34E8AF-8155-6E3A-AF9A-745BD73A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210" y="2858116"/>
            <a:ext cx="5437379" cy="883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450285-D457-C5AA-9ED7-6F2A6C606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260" y="3262690"/>
            <a:ext cx="5660833" cy="1159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069D51C-C201-53D5-B78D-1965955C5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332" y="3648058"/>
            <a:ext cx="6065178" cy="1170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9" name="表格 7">
            <a:extLst>
              <a:ext uri="{FF2B5EF4-FFF2-40B4-BE49-F238E27FC236}">
                <a16:creationId xmlns:a16="http://schemas.microsoft.com/office/drawing/2014/main" id="{63F58CD9-C31F-3325-C18A-A58844C43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369082"/>
              </p:ext>
            </p:extLst>
          </p:nvPr>
        </p:nvGraphicFramePr>
        <p:xfrm>
          <a:off x="6157974" y="5032408"/>
          <a:ext cx="55080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00">
                  <a:extLst>
                    <a:ext uri="{9D8B030D-6E8A-4147-A177-3AD203B41FA5}">
                      <a16:colId xmlns:a16="http://schemas.microsoft.com/office/drawing/2014/main" val="1228490061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723069728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2662135895"/>
                    </a:ext>
                  </a:extLst>
                </a:gridCol>
              </a:tblGrid>
              <a:tr h="147559">
                <a:tc>
                  <a:txBody>
                    <a:bodyPr/>
                    <a:lstStyle/>
                    <a:p>
                      <a:pPr algn="ctr"/>
                      <a:endParaRPr lang="zh-TW" altLang="en-US" sz="2000" b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Task 1 (easy)</a:t>
                      </a:r>
                      <a:endParaRPr lang="zh-TW" altLang="en-US" sz="2000" b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Task 2 (hard)</a:t>
                      </a:r>
                      <a:endParaRPr lang="zh-TW" altLang="en-US" sz="2000" b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1661488"/>
                  </a:ext>
                </a:extLst>
              </a:tr>
              <a:tr h="1475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VCC ‘16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Parallel VC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755306"/>
                  </a:ext>
                </a:extLst>
              </a:tr>
              <a:tr h="1475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VCC ’18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Parallel VC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Nonparallel VC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9767674"/>
                  </a:ext>
                </a:extLst>
              </a:tr>
              <a:tr h="14755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VCC ’20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Intra-lingual VC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dirty="0">
                          <a:latin typeface="Yu Gothic" panose="020B0400000000000000" pitchFamily="34" charset="-128"/>
                          <a:ea typeface="Yu Gothic" panose="020B0400000000000000" pitchFamily="34" charset="-128"/>
                        </a:rPr>
                        <a:t>Cross-lingual VC</a:t>
                      </a:r>
                      <a:endParaRPr lang="zh-TW" altLang="en-US" sz="2000" b="0" i="0" dirty="0">
                        <a:latin typeface="Yu Gothic" panose="020B0400000000000000" pitchFamily="34" charset="-128"/>
                        <a:ea typeface="Yu Gothic" panose="020B0400000000000000" pitchFamily="34" charset="-128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127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872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934930-1A66-6F67-5D2E-D65E02328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Normal VC seems to be “solved”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3B4EAA8-0891-562A-B342-E66EA4FCB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" altLang="zh-TW" dirty="0"/>
              <a:t>Setting:</a:t>
            </a:r>
            <a:br>
              <a:rPr kumimoji="1" lang="en" altLang="zh-TW" dirty="0"/>
            </a:br>
            <a:r>
              <a:rPr kumimoji="1" lang="en" altLang="zh-TW" dirty="0"/>
              <a:t>English-to-English,</a:t>
            </a:r>
            <a:br>
              <a:rPr kumimoji="1" lang="en" altLang="zh-TW" dirty="0"/>
            </a:br>
            <a:r>
              <a:rPr kumimoji="1" lang="en" altLang="zh-TW" dirty="0"/>
              <a:t>~5 mins of training data</a:t>
            </a:r>
          </a:p>
          <a:p>
            <a:r>
              <a:rPr kumimoji="1" lang="en" altLang="zh-TW" dirty="0"/>
              <a:t>Results from VCC’20</a:t>
            </a:r>
          </a:p>
          <a:p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4DEA5A1-0792-3919-4EE8-46AFC63D9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pic>
        <p:nvPicPr>
          <p:cNvPr id="10" name="內容版面配置區 11">
            <a:extLst>
              <a:ext uri="{FF2B5EF4-FFF2-40B4-BE49-F238E27FC236}">
                <a16:creationId xmlns:a16="http://schemas.microsoft.com/office/drawing/2014/main" id="{743268E2-4EE3-6498-4CD8-DB025AA6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58436"/>
            <a:ext cx="5510574" cy="4351338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204F034D-8A3E-D524-0012-FE782A8541C9}"/>
              </a:ext>
            </a:extLst>
          </p:cNvPr>
          <p:cNvSpPr/>
          <p:nvPr/>
        </p:nvSpPr>
        <p:spPr>
          <a:xfrm>
            <a:off x="10481278" y="2317254"/>
            <a:ext cx="753286" cy="4280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7B02458-8FC2-F296-5016-D65A0C34B30C}"/>
              </a:ext>
            </a:extLst>
          </p:cNvPr>
          <p:cNvSpPr txBox="1"/>
          <p:nvPr/>
        </p:nvSpPr>
        <p:spPr>
          <a:xfrm>
            <a:off x="10723183" y="166795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[Yi+ ‘20]</a:t>
            </a:r>
            <a:endParaRPr kumimoji="1" lang="zh-TW" altLang="en-US" dirty="0"/>
          </a:p>
        </p:txBody>
      </p:sp>
      <p:sp>
        <p:nvSpPr>
          <p:cNvPr id="13" name="テキスト ボックス 33">
            <a:extLst>
              <a:ext uri="{FF2B5EF4-FFF2-40B4-BE49-F238E27FC236}">
                <a16:creationId xmlns:a16="http://schemas.microsoft.com/office/drawing/2014/main" id="{34726058-BC6E-7943-B396-F15B3D4393FF}"/>
              </a:ext>
            </a:extLst>
          </p:cNvPr>
          <p:cNvSpPr txBox="1"/>
          <p:nvPr/>
        </p:nvSpPr>
        <p:spPr>
          <a:xfrm>
            <a:off x="669931" y="4433580"/>
            <a:ext cx="5121269" cy="1015663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Human-level naturalness &amp; similarity</a:t>
            </a:r>
          </a:p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(Technically: no statistical difference with natural speech)</a:t>
            </a:r>
          </a:p>
        </p:txBody>
      </p:sp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76810E82-FAC7-2AA8-2580-B2803822B352}"/>
              </a:ext>
            </a:extLst>
          </p:cNvPr>
          <p:cNvSpPr txBox="1"/>
          <p:nvPr/>
        </p:nvSpPr>
        <p:spPr>
          <a:xfrm>
            <a:off x="348917" y="5701182"/>
            <a:ext cx="5622013" cy="461665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Deep learning has contributed a lot!</a:t>
            </a:r>
          </a:p>
        </p:txBody>
      </p:sp>
    </p:spTree>
    <p:extLst>
      <p:ext uri="{BB962C8B-B14F-4D97-AF65-F5344CB8AC3E}">
        <p14:creationId xmlns:p14="http://schemas.microsoft.com/office/powerpoint/2010/main" val="11452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/>
              <a:t>How deep learning changed voice conversion</a:t>
            </a:r>
          </a:p>
          <a:p>
            <a:pPr lvl="1"/>
            <a:r>
              <a:rPr lang="en-US" altLang="zh-TW" dirty="0"/>
              <a:t>Better modeling tools</a:t>
            </a:r>
          </a:p>
          <a:p>
            <a:pPr lvl="1"/>
            <a:r>
              <a:rPr lang="en-US" altLang="zh-TW" dirty="0"/>
              <a:t>Better content &amp; speaker representations</a:t>
            </a:r>
          </a:p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239953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4B1966-BD95-861D-FBA2-A40B8426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Flaws in a traditional parallel VC system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A9302A-7834-65A6-390E-2EB04A1124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53DFF2F-BD9B-BA4D-9E7A-38B50EDE38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807021"/>
            <a:ext cx="6368513" cy="136844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2AFBB18-F90E-AE3C-2197-4E93235FD92D}"/>
              </a:ext>
            </a:extLst>
          </p:cNvPr>
          <p:cNvSpPr txBox="1"/>
          <p:nvPr/>
        </p:nvSpPr>
        <p:spPr>
          <a:xfrm>
            <a:off x="7289485" y="1954583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source</a:t>
            </a:r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308BFF-01AD-3C7A-72EE-3D87FF43EE1C}"/>
              </a:ext>
            </a:extLst>
          </p:cNvPr>
          <p:cNvSpPr txBox="1"/>
          <p:nvPr/>
        </p:nvSpPr>
        <p:spPr>
          <a:xfrm>
            <a:off x="9037615" y="1954583"/>
            <a:ext cx="7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target</a:t>
            </a:r>
            <a:endParaRPr kumimoji="1"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686829-9C6C-FA7E-8D05-13097E10E9C8}"/>
              </a:ext>
            </a:extLst>
          </p:cNvPr>
          <p:cNvSpPr txBox="1"/>
          <p:nvPr/>
        </p:nvSpPr>
        <p:spPr>
          <a:xfrm>
            <a:off x="10573225" y="1954583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converted</a:t>
            </a:r>
            <a:endParaRPr kumimoji="1" lang="zh-TW" altLang="en-US" dirty="0"/>
          </a:p>
        </p:txBody>
      </p:sp>
      <p:pic>
        <p:nvPicPr>
          <p:cNvPr id="13" name="30001_VC">
            <a:hlinkClick r:id="" action="ppaction://media"/>
            <a:extLst>
              <a:ext uri="{FF2B5EF4-FFF2-40B4-BE49-F238E27FC236}">
                <a16:creationId xmlns:a16="http://schemas.microsoft.com/office/drawing/2014/main" id="{2201D4C0-9134-8E3C-FB9C-04FE941F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9874" y="2256725"/>
            <a:ext cx="812800" cy="812800"/>
          </a:xfrm>
          <a:prstGeom prst="rect">
            <a:avLst/>
          </a:prstGeom>
        </p:spPr>
      </p:pic>
      <p:pic>
        <p:nvPicPr>
          <p:cNvPr id="14" name="30001">
            <a:hlinkClick r:id="" action="ppaction://media"/>
            <a:extLst>
              <a:ext uri="{FF2B5EF4-FFF2-40B4-BE49-F238E27FC236}">
                <a16:creationId xmlns:a16="http://schemas.microsoft.com/office/drawing/2014/main" id="{AAED6860-4B3C-D5B6-5684-70A9FA1E70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93600" y="2255816"/>
            <a:ext cx="812800" cy="812800"/>
          </a:xfrm>
          <a:prstGeom prst="rect">
            <a:avLst/>
          </a:prstGeom>
        </p:spPr>
      </p:pic>
      <p:pic>
        <p:nvPicPr>
          <p:cNvPr id="15" name="30001">
            <a:hlinkClick r:id="" action="ppaction://media"/>
            <a:extLst>
              <a:ext uri="{FF2B5EF4-FFF2-40B4-BE49-F238E27FC236}">
                <a16:creationId xmlns:a16="http://schemas.microsoft.com/office/drawing/2014/main" id="{BF409541-945E-8D8D-CE26-896F0260EA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27413" y="2255816"/>
            <a:ext cx="812800" cy="812800"/>
          </a:xfrm>
          <a:prstGeom prst="rect">
            <a:avLst/>
          </a:prstGeom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3A85D73A-E725-8745-5920-A7B69B70A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3174792"/>
            <a:ext cx="11099800" cy="3468551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Poor prosody modeling</a:t>
            </a:r>
            <a:r>
              <a:rPr lang="en-US" altLang="zh-TW" dirty="0"/>
              <a:t> due to </a:t>
            </a:r>
            <a:r>
              <a:rPr lang="en-US" altLang="zh-TW" u="sng" dirty="0"/>
              <a:t>frame-based structure</a:t>
            </a:r>
          </a:p>
          <a:p>
            <a:pPr lvl="1"/>
            <a:r>
              <a:rPr lang="en-US" altLang="zh-TW" dirty="0"/>
              <a:t>Model does not convert the length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Poor audio quality</a:t>
            </a:r>
            <a:r>
              <a:rPr lang="en-US" altLang="zh-TW" dirty="0"/>
              <a:t> due to </a:t>
            </a:r>
            <a:r>
              <a:rPr lang="en-US" altLang="zh-TW" u="sng" dirty="0"/>
              <a:t>insufficient modeling power</a:t>
            </a:r>
          </a:p>
          <a:p>
            <a:pPr lvl="1"/>
            <a:r>
              <a:rPr lang="en-US" altLang="zh-TW" dirty="0"/>
              <a:t>Traditional ML models like GMMs are not descriptive enough</a:t>
            </a:r>
          </a:p>
          <a:p>
            <a:pPr lvl="1"/>
            <a:r>
              <a:rPr lang="en-US" altLang="zh-TW" dirty="0"/>
              <a:t>Traditional vocoders pose too many constraints, hurting quality</a:t>
            </a:r>
          </a:p>
          <a:p>
            <a:r>
              <a:rPr lang="en-US" altLang="zh-TW" dirty="0">
                <a:solidFill>
                  <a:srgbClr val="C00000"/>
                </a:solidFill>
              </a:rPr>
              <a:t>Inflexible training and conversion</a:t>
            </a:r>
            <a:r>
              <a:rPr lang="en-US" altLang="zh-TW" dirty="0"/>
              <a:t> due to </a:t>
            </a:r>
            <a:r>
              <a:rPr lang="en-US" altLang="zh-TW" u="sng" dirty="0"/>
              <a:t>parallel training</a:t>
            </a:r>
          </a:p>
          <a:p>
            <a:pPr lvl="1"/>
            <a:r>
              <a:rPr lang="en-US" altLang="zh-TW" dirty="0"/>
              <a:t>The cost of collecting parallel datasets is high</a:t>
            </a:r>
          </a:p>
          <a:p>
            <a:pPr lvl="1"/>
            <a:r>
              <a:rPr lang="en-US" altLang="zh-TW" dirty="0"/>
              <a:t>Restricted to one-to-one VC ⇨ cannot handle unseen speakers</a:t>
            </a:r>
          </a:p>
        </p:txBody>
      </p:sp>
    </p:spTree>
    <p:extLst>
      <p:ext uri="{BB962C8B-B14F-4D97-AF65-F5344CB8AC3E}">
        <p14:creationId xmlns:p14="http://schemas.microsoft.com/office/powerpoint/2010/main" val="27250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bg1">
                    <a:lumMod val="9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bg1">
                  <a:lumMod val="90000"/>
                </a:schemeClr>
              </a:solidFill>
            </a:endParaRPr>
          </a:p>
          <a:p>
            <a:r>
              <a:rPr lang="en-US" altLang="zh-TW" dirty="0"/>
              <a:t>How deep learning changed voice conversion</a:t>
            </a:r>
          </a:p>
          <a:p>
            <a:pPr lvl="1"/>
            <a:r>
              <a:rPr lang="en-US" altLang="zh-TW" dirty="0"/>
              <a:t>Better modeling tools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926401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DD95D2-508A-A5DD-8C1F-CAFA6425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</a:t>
            </a:r>
            <a:r>
              <a:rPr kumimoji="1" lang="en-US" altLang="zh-TW" dirty="0"/>
              <a:t>equence-to-sequence (seq2seq) modeling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28627E-E3DD-C343-0B32-778DC484D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195434" cy="4572000"/>
          </a:xfrm>
        </p:spPr>
        <p:txBody>
          <a:bodyPr/>
          <a:lstStyle/>
          <a:p>
            <a:r>
              <a:rPr kumimoji="1" lang="en-US" altLang="zh-TW" dirty="0">
                <a:sym typeface="Wingdings" pitchFamily="2" charset="2"/>
              </a:rPr>
              <a:t>Autoregressive (AR) seq2seq VC w/ RNNs or Transformers</a:t>
            </a:r>
          </a:p>
          <a:p>
            <a:pPr lvl="1"/>
            <a:r>
              <a:rPr kumimoji="1" lang="en-US" altLang="zh-TW" dirty="0">
                <a:sym typeface="Wingdings" pitchFamily="2" charset="2"/>
              </a:rPr>
              <a:t></a:t>
            </a:r>
            <a:r>
              <a:rPr kumimoji="1" lang="en-US" altLang="zh-TW" dirty="0"/>
              <a:t> can model duration = can model prosody</a:t>
            </a:r>
          </a:p>
          <a:p>
            <a:pPr lvl="1"/>
            <a:r>
              <a:rPr lang="en-US" altLang="zh-TW" dirty="0"/>
              <a:t>A</a:t>
            </a:r>
            <a:r>
              <a:rPr kumimoji="1" lang="en-US" altLang="zh-TW" dirty="0"/>
              <a:t>ccent, speaking rate, etc. are important factors to conversion similarity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92EF31-C45B-8E69-468B-AFF116D83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70050342-5566-0945-9C60-ECA44F120B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17" y="3429000"/>
            <a:ext cx="4285679" cy="3333306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8AC444CE-AF40-F876-D76E-52ED578BE85F}"/>
              </a:ext>
            </a:extLst>
          </p:cNvPr>
          <p:cNvSpPr txBox="1"/>
          <p:nvPr/>
        </p:nvSpPr>
        <p:spPr>
          <a:xfrm>
            <a:off x="8814390" y="1667956"/>
            <a:ext cx="293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[Tanaka+ ‘19] [Huang+ ‘20]</a:t>
            </a:r>
            <a:endParaRPr kumimoji="1" lang="zh-TW" altLang="en-US" dirty="0"/>
          </a:p>
        </p:txBody>
      </p:sp>
      <p:pic>
        <p:nvPicPr>
          <p:cNvPr id="36" name="arctic_b0440">
            <a:hlinkClick r:id="" action="ppaction://media"/>
            <a:extLst>
              <a:ext uri="{FF2B5EF4-FFF2-40B4-BE49-F238E27FC236}">
                <a16:creationId xmlns:a16="http://schemas.microsoft.com/office/drawing/2014/main" id="{574B588C-A083-6FA4-0204-CF37DEC19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62195" y="4017518"/>
            <a:ext cx="812800" cy="812800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482CF3-A5C6-DCFB-F970-92DFA8737ABB}"/>
              </a:ext>
            </a:extLst>
          </p:cNvPr>
          <p:cNvSpPr txBox="1"/>
          <p:nvPr/>
        </p:nvSpPr>
        <p:spPr>
          <a:xfrm>
            <a:off x="6523287" y="3587048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source</a:t>
            </a:r>
            <a:endParaRPr kumimoji="1"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15EFCC8-922C-3553-432D-D5AFDDE5C348}"/>
              </a:ext>
            </a:extLst>
          </p:cNvPr>
          <p:cNvSpPr txBox="1"/>
          <p:nvPr/>
        </p:nvSpPr>
        <p:spPr>
          <a:xfrm>
            <a:off x="8271417" y="3587048"/>
            <a:ext cx="7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target</a:t>
            </a:r>
            <a:endParaRPr kumimoji="1" lang="zh-TW" altLang="en-US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EF2AFCB-BBC1-46A0-AE65-F571F751D044}"/>
              </a:ext>
            </a:extLst>
          </p:cNvPr>
          <p:cNvSpPr txBox="1"/>
          <p:nvPr/>
        </p:nvSpPr>
        <p:spPr>
          <a:xfrm>
            <a:off x="9807027" y="3587048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converted</a:t>
            </a:r>
            <a:endParaRPr kumimoji="1" lang="zh-TW" altLang="en-US" dirty="0"/>
          </a:p>
        </p:txBody>
      </p:sp>
      <p:pic>
        <p:nvPicPr>
          <p:cNvPr id="40" name="arctic_b0440">
            <a:hlinkClick r:id="" action="ppaction://media"/>
            <a:extLst>
              <a:ext uri="{FF2B5EF4-FFF2-40B4-BE49-F238E27FC236}">
                <a16:creationId xmlns:a16="http://schemas.microsoft.com/office/drawing/2014/main" id="{BB2C2A14-BA0C-88D2-D037-0531422A0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5426" y="4017518"/>
            <a:ext cx="812800" cy="812800"/>
          </a:xfrm>
          <a:prstGeom prst="rect">
            <a:avLst/>
          </a:prstGeom>
        </p:spPr>
      </p:pic>
      <p:pic>
        <p:nvPicPr>
          <p:cNvPr id="41" name="arctic_b0440-feats_gen">
            <a:hlinkClick r:id="" action="ppaction://media"/>
            <a:extLst>
              <a:ext uri="{FF2B5EF4-FFF2-40B4-BE49-F238E27FC236}">
                <a16:creationId xmlns:a16="http://schemas.microsoft.com/office/drawing/2014/main" id="{1A793774-95AF-DDFE-41A0-AB4EC0A580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3676" y="4017518"/>
            <a:ext cx="812800" cy="812800"/>
          </a:xfrm>
          <a:prstGeom prst="rect">
            <a:avLst/>
          </a:prstGeom>
        </p:spPr>
      </p:pic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8E0ACC11-537F-1FBB-0A14-88D05D2D4E65}"/>
              </a:ext>
            </a:extLst>
          </p:cNvPr>
          <p:cNvSpPr txBox="1"/>
          <p:nvPr/>
        </p:nvSpPr>
        <p:spPr>
          <a:xfrm>
            <a:off x="5694391" y="5175517"/>
            <a:ext cx="6059843" cy="1200329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Two flaws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AR modeling is fragile (ex., hallucination in NLP)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Very data hungry, typically needs &gt; 1 </a:t>
            </a:r>
            <a:r>
              <a:rPr lang="en-US" altLang="ja-JP" b="1" dirty="0" err="1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hr</a:t>
            </a:r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of data</a:t>
            </a:r>
          </a:p>
          <a:p>
            <a:pPr lvl="1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(can be thought of as the reason of flaw 1)</a:t>
            </a:r>
          </a:p>
        </p:txBody>
      </p:sp>
    </p:spTree>
    <p:extLst>
      <p:ext uri="{BB962C8B-B14F-4D97-AF65-F5344CB8AC3E}">
        <p14:creationId xmlns:p14="http://schemas.microsoft.com/office/powerpoint/2010/main" val="106857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264422-AEDD-B8F8-87FC-9B633B4C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Self introduction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9B1B70-F37F-D38B-ACDB-B684510B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zh-TW" sz="2400" dirty="0"/>
              <a:t>Name: Wen-Chin Huang</a:t>
            </a:r>
            <a:endParaRPr lang="en-US" altLang="zh-TW" sz="2400" dirty="0"/>
          </a:p>
          <a:p>
            <a:r>
              <a:rPr kumimoji="1" lang="en-US" altLang="zh-TW" sz="2400" dirty="0"/>
              <a:t>Education &amp; Experience</a:t>
            </a:r>
          </a:p>
          <a:p>
            <a:pPr lvl="1"/>
            <a:r>
              <a:rPr kumimoji="1" lang="en-US" altLang="zh-TW" sz="2000" dirty="0"/>
              <a:t>2018.06</a:t>
            </a:r>
            <a:r>
              <a:rPr lang="en-US" altLang="zh-TW" sz="2000" dirty="0"/>
              <a:t>			</a:t>
            </a:r>
            <a:r>
              <a:rPr kumimoji="1" lang="en-US" altLang="zh-TW" sz="2000" dirty="0"/>
              <a:t>B.S., National Taiwan University, Taiwan</a:t>
            </a:r>
          </a:p>
          <a:p>
            <a:pPr lvl="1"/>
            <a:r>
              <a:rPr lang="en-US" altLang="zh-TW" sz="2000" dirty="0"/>
              <a:t>2017.07-2019.03 		Research assistant, IIS, Academia </a:t>
            </a:r>
            <a:r>
              <a:rPr lang="en-US" altLang="zh-TW" sz="2000" dirty="0" err="1"/>
              <a:t>Sinica</a:t>
            </a:r>
            <a:br>
              <a:rPr lang="en-US" altLang="zh-TW" sz="2000" dirty="0"/>
            </a:br>
            <a:r>
              <a:rPr lang="en-US" altLang="zh-TW" sz="2000" dirty="0"/>
              <a:t>2020.07-2021.03</a:t>
            </a:r>
            <a:endParaRPr kumimoji="1" lang="en-US" altLang="zh-TW" sz="2000" dirty="0"/>
          </a:p>
          <a:p>
            <a:pPr lvl="1"/>
            <a:r>
              <a:rPr kumimoji="1" lang="en-US" altLang="zh-TW" sz="2000" dirty="0"/>
              <a:t>2021.03</a:t>
            </a:r>
            <a:r>
              <a:rPr lang="en-US" altLang="zh-TW" sz="2000" dirty="0"/>
              <a:t>			M.S., </a:t>
            </a:r>
            <a:r>
              <a:rPr kumimoji="1" lang="en-US" altLang="zh-TW" sz="2000" dirty="0"/>
              <a:t>Nagoya University, Japan</a:t>
            </a:r>
          </a:p>
          <a:p>
            <a:pPr lvl="1"/>
            <a:r>
              <a:rPr lang="en-US" altLang="zh-TW" sz="2000" dirty="0"/>
              <a:t>2021.08-2022.02		Research intern, Meta, USA</a:t>
            </a:r>
            <a:br>
              <a:rPr lang="en-US" altLang="zh-TW" sz="2000" dirty="0"/>
            </a:br>
            <a:r>
              <a:rPr lang="en-US" altLang="zh-TW" sz="2000" dirty="0"/>
              <a:t>2022.05-2022.09</a:t>
            </a:r>
          </a:p>
          <a:p>
            <a:pPr lvl="1"/>
            <a:r>
              <a:rPr kumimoji="1" lang="en-US" altLang="zh-TW" sz="2000" dirty="0"/>
              <a:t>2023.04-2024.03		Student Researcher, Google DeepMind Japan</a:t>
            </a:r>
          </a:p>
          <a:p>
            <a:pPr lvl="1"/>
            <a:r>
              <a:rPr kumimoji="1" lang="en-US" altLang="zh-TW" sz="2000" dirty="0"/>
              <a:t>2024.03</a:t>
            </a:r>
            <a:r>
              <a:rPr lang="en-US" altLang="zh-TW" sz="2000" dirty="0"/>
              <a:t>			Ph.D., </a:t>
            </a:r>
            <a:r>
              <a:rPr kumimoji="1" lang="en-US" altLang="zh-TW" sz="2000" dirty="0"/>
              <a:t>Nagoya University, Japan</a:t>
            </a:r>
          </a:p>
          <a:p>
            <a:pPr lvl="1"/>
            <a:r>
              <a:rPr kumimoji="1" lang="en-US" altLang="zh-TW" sz="2000" dirty="0"/>
              <a:t>2024.04-			</a:t>
            </a:r>
            <a:r>
              <a:rPr lang="en-US" altLang="zh-TW" sz="2000" dirty="0"/>
              <a:t>Assistant professor, </a:t>
            </a:r>
            <a:r>
              <a:rPr kumimoji="1" lang="en-US" altLang="zh-TW" sz="2000" dirty="0"/>
              <a:t>Nagoya University, Japan</a:t>
            </a:r>
          </a:p>
          <a:p>
            <a:r>
              <a:rPr lang="en-US" altLang="zh-TW" sz="2400" dirty="0"/>
              <a:t>Research interest</a:t>
            </a:r>
            <a:r>
              <a:rPr lang="zh-TW" altLang="en-US" sz="2400" dirty="0"/>
              <a:t>：</a:t>
            </a:r>
            <a:br>
              <a:rPr lang="en-US" altLang="zh-TW" sz="2400" dirty="0"/>
            </a:br>
            <a:r>
              <a:rPr lang="en-US" altLang="zh-TW" sz="2400" dirty="0"/>
              <a:t>Speech synthesis/conversion/evaluation</a:t>
            </a:r>
            <a:endParaRPr kumimoji="1" lang="zh-TW" altLang="en-US" sz="2400" dirty="0"/>
          </a:p>
        </p:txBody>
      </p:sp>
      <p:sp>
        <p:nvSpPr>
          <p:cNvPr id="8" name="文字版面配置區 3">
            <a:extLst>
              <a:ext uri="{FF2B5EF4-FFF2-40B4-BE49-F238E27FC236}">
                <a16:creationId xmlns:a16="http://schemas.microsoft.com/office/drawing/2014/main" id="{1BB5D0D7-E37D-4F47-9AE4-9F59D87AD7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574" y="348226"/>
            <a:ext cx="11455400" cy="4699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0E179D-2026-EEE9-A2DA-5990507FF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756" y="877123"/>
            <a:ext cx="3132652" cy="362520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F1A32D9-4802-DE76-0A9B-A3C1BDF71793}"/>
              </a:ext>
            </a:extLst>
          </p:cNvPr>
          <p:cNvSpPr txBox="1"/>
          <p:nvPr/>
        </p:nvSpPr>
        <p:spPr>
          <a:xfrm>
            <a:off x="10227612" y="4516335"/>
            <a:ext cx="1919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(as of 2024/8/13)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6477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DD95D2-508A-A5DD-8C1F-CAFA6425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seq2seq modeling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92EF31-C45B-8E69-468B-AFF116D83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  <a:p>
            <a:endParaRPr lang="en-US" altLang="zh-TW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B47EC9-82F2-9C26-9204-4081BF66010E}"/>
              </a:ext>
            </a:extLst>
          </p:cNvPr>
          <p:cNvSpPr txBox="1"/>
          <p:nvPr/>
        </p:nvSpPr>
        <p:spPr>
          <a:xfrm>
            <a:off x="8938283" y="4894987"/>
            <a:ext cx="122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</a:t>
            </a:r>
            <a:r>
              <a:rPr lang="en-US" altLang="zh-TW" dirty="0"/>
              <a:t>Ren</a:t>
            </a:r>
            <a:r>
              <a:rPr kumimoji="1" lang="en-US" altLang="zh-TW" dirty="0"/>
              <a:t>+ ‘</a:t>
            </a:r>
            <a:r>
              <a:rPr lang="en-US" altLang="zh-TW" dirty="0"/>
              <a:t>20</a:t>
            </a:r>
            <a:r>
              <a:rPr kumimoji="1" lang="en-US" altLang="zh-TW" dirty="0"/>
              <a:t>]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654567A5-C8F0-EED3-8800-721DA07D9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AR seq2seq modeling is hard because the model tries to do two things at the same time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Duration modeling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Acoustic modeling</a:t>
            </a:r>
          </a:p>
          <a:p>
            <a:r>
              <a:rPr lang="en-US" altLang="zh-TW" dirty="0"/>
              <a:t>Non-AR seq2seq: decouple duration modeling</a:t>
            </a:r>
          </a:p>
          <a:p>
            <a:pPr lvl="1"/>
            <a:r>
              <a:rPr lang="en-US" altLang="zh-TW" dirty="0"/>
              <a:t>A duration predictor generates the length of each input frame</a:t>
            </a:r>
          </a:p>
          <a:p>
            <a:pPr lvl="1"/>
            <a:r>
              <a:rPr lang="en-US" altLang="zh-TW" dirty="0"/>
              <a:t>Representative model: </a:t>
            </a:r>
            <a:r>
              <a:rPr lang="en-US" altLang="zh-TW" dirty="0" err="1"/>
              <a:t>FastSpeech</a:t>
            </a:r>
            <a:r>
              <a:rPr lang="en-US" altLang="zh-TW" dirty="0"/>
              <a:t> 1 &amp; 2 (FS1 &amp; FS2)</a:t>
            </a:r>
          </a:p>
          <a:p>
            <a:pPr lvl="1"/>
            <a:r>
              <a:rPr lang="en-US" altLang="zh-TW" dirty="0"/>
              <a:t>The duration predictor is trained w/ MSE loss </a:t>
            </a:r>
            <a:br>
              <a:rPr lang="en-US" altLang="zh-TW" dirty="0"/>
            </a:br>
            <a:r>
              <a:rPr lang="en-US" altLang="zh-TW" dirty="0" err="1"/>
              <a:t>w.r.t.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FF0000"/>
                </a:solidFill>
              </a:rPr>
              <a:t>ground truth duration from a teacher model</a:t>
            </a:r>
          </a:p>
          <a:p>
            <a:pPr lvl="2"/>
            <a:r>
              <a:rPr lang="en-US" altLang="zh-TW" dirty="0"/>
              <a:t>In TTS: from an AR model or a forced aligner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8304EC2-DBE0-DD1B-0C46-C79CF0B8C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1" y="3280200"/>
            <a:ext cx="1731486" cy="3229574"/>
          </a:xfrm>
          <a:prstGeom prst="rect">
            <a:avLst/>
          </a:prstGeom>
        </p:spPr>
      </p:pic>
      <p:sp>
        <p:nvSpPr>
          <p:cNvPr id="12" name="テキスト ボックス 33">
            <a:extLst>
              <a:ext uri="{FF2B5EF4-FFF2-40B4-BE49-F238E27FC236}">
                <a16:creationId xmlns:a16="http://schemas.microsoft.com/office/drawing/2014/main" id="{9C22D1FE-7CCF-F55A-02F6-81F6D5A2272E}"/>
              </a:ext>
            </a:extLst>
          </p:cNvPr>
          <p:cNvSpPr txBox="1"/>
          <p:nvPr/>
        </p:nvSpPr>
        <p:spPr>
          <a:xfrm>
            <a:off x="6234718" y="3053627"/>
            <a:ext cx="3607551" cy="646331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This line of research problem is shared between TTS and VC</a:t>
            </a:r>
          </a:p>
        </p:txBody>
      </p:sp>
    </p:spTree>
    <p:extLst>
      <p:ext uri="{BB962C8B-B14F-4D97-AF65-F5344CB8AC3E}">
        <p14:creationId xmlns:p14="http://schemas.microsoft.com/office/powerpoint/2010/main" val="9421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DD95D2-508A-A5DD-8C1F-CAFA6425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Non-autoregressive seq2seq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92EF31-C45B-8E69-468B-AFF116D836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  <a:p>
            <a:endParaRPr lang="en-US" altLang="zh-TW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B47EC9-82F2-9C26-9204-4081BF66010E}"/>
              </a:ext>
            </a:extLst>
          </p:cNvPr>
          <p:cNvSpPr txBox="1"/>
          <p:nvPr/>
        </p:nvSpPr>
        <p:spPr>
          <a:xfrm>
            <a:off x="8713016" y="1667956"/>
            <a:ext cx="304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[Hayashi+ ‘21] [Huang+ ‘23]</a:t>
            </a: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654567A5-C8F0-EED3-8800-721DA07D9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we avoid using a teacher model? Yes</a:t>
            </a:r>
          </a:p>
          <a:p>
            <a:pPr lvl="1"/>
            <a:r>
              <a:rPr lang="en-US" altLang="zh-TW" dirty="0"/>
              <a:t>Methods like monotonic alignment search (MAS) were proposed</a:t>
            </a:r>
          </a:p>
          <a:p>
            <a:r>
              <a:rPr lang="en-US" altLang="zh-TW" dirty="0"/>
              <a:t>Which is better?</a:t>
            </a:r>
          </a:p>
          <a:p>
            <a:pPr lvl="1"/>
            <a:r>
              <a:rPr lang="en-US" altLang="zh-TW" dirty="0"/>
              <a:t>Depends on the data at hand!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64E221F-7081-C24B-CFA0-36B127BF2A1A}"/>
              </a:ext>
            </a:extLst>
          </p:cNvPr>
          <p:cNvSpPr txBox="1"/>
          <p:nvPr/>
        </p:nvSpPr>
        <p:spPr>
          <a:xfrm>
            <a:off x="10603896" y="251778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[Kim+ ‘</a:t>
            </a:r>
            <a:r>
              <a:rPr lang="en-US" altLang="zh-TW" dirty="0"/>
              <a:t>21</a:t>
            </a:r>
            <a:r>
              <a:rPr kumimoji="1" lang="en-US" altLang="zh-TW" dirty="0"/>
              <a:t>]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123300-CCF8-5260-1B33-BA7A9E85D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44" y="2995991"/>
            <a:ext cx="5841076" cy="37854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CA0D193-888D-6988-3E41-1479A6331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4" y="4129023"/>
            <a:ext cx="5824828" cy="224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06E011-EFE0-0061-159B-9808F1B9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In pursue of greater modeling power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025906-E791-8725-5A63-7E623D8A8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VC is a subfield of speech generative modeling</a:t>
            </a:r>
          </a:p>
          <a:p>
            <a:r>
              <a:rPr lang="en-US" altLang="zh-TW" dirty="0"/>
              <a:t>Generative modeling</a:t>
            </a:r>
            <a:br>
              <a:rPr lang="en-US" altLang="zh-TW" dirty="0"/>
            </a:br>
            <a:r>
              <a:rPr lang="en-US" altLang="zh-TW" dirty="0"/>
              <a:t>= learn (approximate) the distribution of the data</a:t>
            </a:r>
          </a:p>
          <a:p>
            <a:pPr lvl="1"/>
            <a:r>
              <a:rPr kumimoji="1" lang="en-US" altLang="zh-TW" dirty="0"/>
              <a:t>The better the model captures the distribution, the better the quality</a:t>
            </a:r>
            <a:endParaRPr lang="en-US" altLang="zh-TW" dirty="0"/>
          </a:p>
          <a:p>
            <a:r>
              <a:rPr lang="en-US" altLang="zh-TW" dirty="0"/>
              <a:t>(As mentioned before) speech is super difficult to model</a:t>
            </a:r>
          </a:p>
          <a:p>
            <a:pPr lvl="1"/>
            <a:r>
              <a:rPr kumimoji="1" lang="en-US" altLang="zh-TW" dirty="0"/>
              <a:t>We always need better modeling techniques</a:t>
            </a:r>
          </a:p>
          <a:p>
            <a:pPr lvl="1"/>
            <a:r>
              <a:rPr lang="en-US" altLang="zh-TW" dirty="0"/>
              <a:t>These techniques are used in these two parts:</a:t>
            </a:r>
            <a:endParaRPr kumimoji="1"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E04F92-D4AD-46D6-242D-A68DE238E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C6E84BE-74CC-4ED4-A112-685D2C3B6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24" y="5625584"/>
            <a:ext cx="5296751" cy="1138145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7BA8B1B9-1B7A-8658-67EC-E15F3B0236D4}"/>
              </a:ext>
            </a:extLst>
          </p:cNvPr>
          <p:cNvSpPr/>
          <p:nvPr/>
        </p:nvSpPr>
        <p:spPr>
          <a:xfrm>
            <a:off x="5654769" y="5765264"/>
            <a:ext cx="915714" cy="5035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5507D2-FEE0-B3BE-22AE-1F72DBB3A2CF}"/>
              </a:ext>
            </a:extLst>
          </p:cNvPr>
          <p:cNvSpPr/>
          <p:nvPr/>
        </p:nvSpPr>
        <p:spPr>
          <a:xfrm>
            <a:off x="7013800" y="5765264"/>
            <a:ext cx="915714" cy="5035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1773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06E011-EFE0-0061-159B-9808F1B95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Technique 1: autoregressive modeling</a:t>
            </a:r>
            <a:endParaRPr kumimoji="1"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3D025906-E791-8725-5A63-7E623D8A8C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zh-TW" dirty="0"/>
                  <a:t>Autoregressive modeling is accurate because it is the </a:t>
                </a:r>
                <a:r>
                  <a:rPr lang="en-US" altLang="zh-TW" dirty="0"/>
                  <a:t>exact likelihood, which </a:t>
                </a:r>
                <a:r>
                  <a:rPr kumimoji="1" lang="en-US" altLang="zh-TW" dirty="0"/>
                  <a:t>comes from chain rule: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kumimoji="1" lang="en-US" altLang="zh-TW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)…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kumimoji="1" lang="en-US" altLang="zh-TW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kumimoji="1" lang="en-US" altLang="zh-TW" dirty="0"/>
              </a:p>
              <a:p>
                <a:r>
                  <a:rPr kumimoji="1" lang="en-US" altLang="zh-TW" dirty="0"/>
                  <a:t>Example: </a:t>
                </a:r>
                <a:r>
                  <a:rPr kumimoji="1" lang="en-US" altLang="zh-TW" dirty="0" err="1"/>
                  <a:t>WaveNet</a:t>
                </a:r>
                <a:r>
                  <a:rPr kumimoji="1" lang="en-US" altLang="zh-TW" dirty="0"/>
                  <a:t>, GPT-4o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3D025906-E791-8725-5A63-7E623D8A8C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29" t="-8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E04F92-D4AD-46D6-242D-A68DE238EE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8BB4A49-A4AB-8060-507B-297C0AA0C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36" y="4372330"/>
            <a:ext cx="4650164" cy="213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B484723-A14D-1D32-B346-C7C6D1CE8CFD}"/>
              </a:ext>
            </a:extLst>
          </p:cNvPr>
          <p:cNvSpPr txBox="1"/>
          <p:nvPr/>
        </p:nvSpPr>
        <p:spPr>
          <a:xfrm>
            <a:off x="6502703" y="3728774"/>
            <a:ext cx="223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[van den Oord+ ‘16]</a:t>
            </a:r>
            <a:endParaRPr kumimoji="1" lang="zh-TW" altLang="en-US" dirty="0"/>
          </a:p>
        </p:txBody>
      </p:sp>
      <p:pic>
        <p:nvPicPr>
          <p:cNvPr id="7" name="線上媒體 6" descr="Say hello to GPT-4o">
            <a:hlinkClick r:id="" action="ppaction://media"/>
            <a:extLst>
              <a:ext uri="{FF2B5EF4-FFF2-40B4-BE49-F238E27FC236}">
                <a16:creationId xmlns:a16="http://schemas.microsoft.com/office/drawing/2014/main" id="{064DB902-BA74-D127-0E08-6A440AA57A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794024" y="4314390"/>
            <a:ext cx="3885635" cy="2195384"/>
          </a:xfrm>
          <a:prstGeom prst="rect">
            <a:avLst/>
          </a:prstGeom>
        </p:spPr>
      </p:pic>
      <p:sp>
        <p:nvSpPr>
          <p:cNvPr id="8" name="テキスト ボックス 33">
            <a:extLst>
              <a:ext uri="{FF2B5EF4-FFF2-40B4-BE49-F238E27FC236}">
                <a16:creationId xmlns:a16="http://schemas.microsoft.com/office/drawing/2014/main" id="{3E07E122-29EB-B770-242E-14699D555CEE}"/>
              </a:ext>
            </a:extLst>
          </p:cNvPr>
          <p:cNvSpPr txBox="1"/>
          <p:nvPr/>
        </p:nvSpPr>
        <p:spPr>
          <a:xfrm>
            <a:off x="9188995" y="3728774"/>
            <a:ext cx="2469605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Disadvantage: slow</a:t>
            </a:r>
          </a:p>
        </p:txBody>
      </p:sp>
    </p:spTree>
    <p:extLst>
      <p:ext uri="{BB962C8B-B14F-4D97-AF65-F5344CB8AC3E}">
        <p14:creationId xmlns:p14="http://schemas.microsoft.com/office/powerpoint/2010/main" val="399013398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6FEDB4-8F76-A002-A92E-452AF73B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Technique 2: generative adversarial net (GAN)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D58479-C977-8366-778A-CA1BDEDC2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Discriminator: try to distinguish real and fake</a:t>
            </a:r>
            <a:br>
              <a:rPr lang="en-US" altLang="zh-TW" dirty="0"/>
            </a:br>
            <a:r>
              <a:rPr lang="en-US" altLang="zh-TW" dirty="0"/>
              <a:t>Generator: try to fool the discriminator</a:t>
            </a:r>
            <a:endParaRPr kumimoji="1" lang="en-US" altLang="zh-TW" dirty="0"/>
          </a:p>
          <a:p>
            <a:pPr lvl="1"/>
            <a:r>
              <a:rPr lang="en-US" altLang="zh-TW" dirty="0"/>
              <a:t>In fact there is a very rigorous mathematical formulation behind GAN…</a:t>
            </a:r>
          </a:p>
          <a:p>
            <a:pPr lvl="1"/>
            <a:r>
              <a:rPr lang="en-US" altLang="zh-TW" dirty="0"/>
              <a:t>I recommend reading this tutorial: </a:t>
            </a:r>
          </a:p>
          <a:p>
            <a:r>
              <a:rPr kumimoji="1" lang="en-US" altLang="zh-TW" dirty="0"/>
              <a:t>GAN used to be famous for “hard to train”</a:t>
            </a:r>
          </a:p>
          <a:p>
            <a:pPr lvl="1"/>
            <a:r>
              <a:rPr lang="en-US" altLang="zh-TW" dirty="0"/>
              <a:t>Difficult to set the hyper-parameters</a:t>
            </a:r>
          </a:p>
          <a:p>
            <a:pPr lvl="1"/>
            <a:r>
              <a:rPr kumimoji="1" lang="en-US" altLang="zh-TW" dirty="0"/>
              <a:t>But now it has become very simple thanks to researchers’ efforts!</a:t>
            </a:r>
          </a:p>
          <a:p>
            <a:r>
              <a:rPr lang="en-US" altLang="zh-TW" dirty="0"/>
              <a:t>Famous “GAN in VC” papers: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9322E6-C9A3-E83E-8DD3-1773181CB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4E673AF-3DA6-E4B1-E65A-EA8422A24B5B}"/>
              </a:ext>
            </a:extLst>
          </p:cNvPr>
          <p:cNvSpPr txBox="1"/>
          <p:nvPr/>
        </p:nvSpPr>
        <p:spPr>
          <a:xfrm>
            <a:off x="6799387" y="3365902"/>
            <a:ext cx="4866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/>
              </a:rPr>
              <a:t>https://speech.ee.ntu.edu.tw/~tlkagk/courses/MLDS_2018/Lecture/GANtheory%20(v2).pdf</a:t>
            </a:r>
            <a:endParaRPr lang="en-US" altLang="zh-TW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2B2E50-EEB3-C140-C66F-BCE7D8D2A6FE}"/>
              </a:ext>
            </a:extLst>
          </p:cNvPr>
          <p:cNvSpPr txBox="1"/>
          <p:nvPr/>
        </p:nvSpPr>
        <p:spPr>
          <a:xfrm>
            <a:off x="9616301" y="1722682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[Goodfellow+ ‘14]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ED6829-3B57-9EE2-3AAC-154567A0B2FA}"/>
              </a:ext>
            </a:extLst>
          </p:cNvPr>
          <p:cNvSpPr txBox="1"/>
          <p:nvPr/>
        </p:nvSpPr>
        <p:spPr>
          <a:xfrm>
            <a:off x="7662048" y="5579816"/>
            <a:ext cx="3971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[Hsu+ ‘17] [Chou+ ‘18] [Kaneko+ ‘18]</a:t>
            </a:r>
            <a:endParaRPr kumimoji="1" lang="zh-TW" altLang="en-US" dirty="0"/>
          </a:p>
        </p:txBody>
      </p:sp>
      <p:sp>
        <p:nvSpPr>
          <p:cNvPr id="10" name="テキスト ボックス 33">
            <a:extLst>
              <a:ext uri="{FF2B5EF4-FFF2-40B4-BE49-F238E27FC236}">
                <a16:creationId xmlns:a16="http://schemas.microsoft.com/office/drawing/2014/main" id="{F04A18A0-96AE-8782-3775-3169B31C55B3}"/>
              </a:ext>
            </a:extLst>
          </p:cNvPr>
          <p:cNvSpPr txBox="1"/>
          <p:nvPr/>
        </p:nvSpPr>
        <p:spPr>
          <a:xfrm>
            <a:off x="4605341" y="6152032"/>
            <a:ext cx="7027859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Disadvantage: the formulation of GAN is an “approximation”</a:t>
            </a:r>
          </a:p>
        </p:txBody>
      </p:sp>
    </p:spTree>
    <p:extLst>
      <p:ext uri="{BB962C8B-B14F-4D97-AF65-F5344CB8AC3E}">
        <p14:creationId xmlns:p14="http://schemas.microsoft.com/office/powerpoint/2010/main" val="42118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6FEDB4-8F76-A002-A92E-452AF73B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Technique 3: normalizing flow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D58479-C977-8366-778A-CA1BDEDC2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107174" cy="4572000"/>
          </a:xfrm>
        </p:spPr>
        <p:txBody>
          <a:bodyPr>
            <a:normAutofit/>
          </a:bodyPr>
          <a:lstStyle/>
          <a:p>
            <a:r>
              <a:rPr lang="en-US" altLang="zh-TW" dirty="0"/>
              <a:t>Transforms a simple distribution into a complex one by applying a sequence of </a:t>
            </a:r>
            <a:r>
              <a:rPr lang="en-US" altLang="zh-TW" u="sng" dirty="0"/>
              <a:t>invertible</a:t>
            </a:r>
            <a:r>
              <a:rPr lang="en-US" altLang="zh-TW" dirty="0"/>
              <a:t> transformation functions.</a:t>
            </a:r>
          </a:p>
          <a:p>
            <a:pPr lvl="1"/>
            <a:r>
              <a:rPr lang="en-US" altLang="zh-TW" dirty="0"/>
              <a:t>There is also a rigorous math formulation…</a:t>
            </a:r>
          </a:p>
          <a:p>
            <a:pPr lvl="1"/>
            <a:r>
              <a:rPr lang="en-US" altLang="zh-TW" dirty="0"/>
              <a:t>Recommended tutorial: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https://blog.evjang.com/2018/01/nf1.html</a:t>
            </a:r>
            <a:endParaRPr lang="en-US" altLang="zh-TW" dirty="0"/>
          </a:p>
          <a:p>
            <a:r>
              <a:rPr lang="en-US" altLang="zh-TW" dirty="0"/>
              <a:t>Advantage: exact likelihood, and it’s faster than auto-regressive modeling</a:t>
            </a:r>
          </a:p>
          <a:p>
            <a:r>
              <a:rPr kumimoji="1" lang="en-US" altLang="zh-TW" dirty="0"/>
              <a:t>Famous “flow in speech synthesis” papers: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9322E6-C9A3-E83E-8DD3-1773181CB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2B2E50-EEB3-C140-C66F-BCE7D8D2A6FE}"/>
              </a:ext>
            </a:extLst>
          </p:cNvPr>
          <p:cNvSpPr txBox="1"/>
          <p:nvPr/>
        </p:nvSpPr>
        <p:spPr>
          <a:xfrm>
            <a:off x="10308798" y="172268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</a:t>
            </a:r>
            <a:r>
              <a:rPr kumimoji="1" lang="en-US" altLang="zh-TW" dirty="0" err="1"/>
              <a:t>Dinh</a:t>
            </a:r>
            <a:r>
              <a:rPr kumimoji="1" lang="en-US" altLang="zh-TW" dirty="0"/>
              <a:t>+ ‘14]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ED6829-3B57-9EE2-3AAC-154567A0B2FA}"/>
              </a:ext>
            </a:extLst>
          </p:cNvPr>
          <p:cNvSpPr txBox="1"/>
          <p:nvPr/>
        </p:nvSpPr>
        <p:spPr>
          <a:xfrm>
            <a:off x="8826991" y="5657335"/>
            <a:ext cx="283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[</a:t>
            </a:r>
            <a:r>
              <a:rPr lang="en-US" altLang="zh-TW" dirty="0" err="1"/>
              <a:t>Pregnar</a:t>
            </a:r>
            <a:r>
              <a:rPr lang="en-US" altLang="zh-TW" dirty="0"/>
              <a:t>+ ‘19][Kong+ ‘21]</a:t>
            </a:r>
            <a:endParaRPr kumimoji="1" lang="zh-TW" altLang="en-US" dirty="0"/>
          </a:p>
        </p:txBody>
      </p:sp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54E4EE00-1E0C-9421-F7F5-00DA3B9289DC}"/>
              </a:ext>
            </a:extLst>
          </p:cNvPr>
          <p:cNvSpPr txBox="1"/>
          <p:nvPr/>
        </p:nvSpPr>
        <p:spPr>
          <a:xfrm>
            <a:off x="5427483" y="6177103"/>
            <a:ext cx="6231117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Disadvantage: requires a large model, difficult to train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73A1254-511E-6BFB-78B1-029D8C07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51" y="3003533"/>
            <a:ext cx="3799003" cy="11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1330DC7-3CD8-15CC-FFF2-D77DCD4A2418}"/>
              </a:ext>
            </a:extLst>
          </p:cNvPr>
          <p:cNvSpPr txBox="1"/>
          <p:nvPr/>
        </p:nvSpPr>
        <p:spPr>
          <a:xfrm>
            <a:off x="7127857" y="4160239"/>
            <a:ext cx="5064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dirty="0"/>
              <a:t>Figure from </a:t>
            </a:r>
            <a:r>
              <a:rPr kumimoji="1" lang="en-US" altLang="zh-TW" sz="1200" dirty="0">
                <a:hlinkClick r:id="rId4"/>
              </a:rPr>
              <a:t>https://lilianweng.github.io/posts/2018-10-13-flow-models/</a:t>
            </a:r>
            <a:endParaRPr kumimoji="1" lang="en-US" altLang="zh-TW" sz="1200" dirty="0"/>
          </a:p>
        </p:txBody>
      </p:sp>
    </p:spTree>
    <p:extLst>
      <p:ext uri="{BB962C8B-B14F-4D97-AF65-F5344CB8AC3E}">
        <p14:creationId xmlns:p14="http://schemas.microsoft.com/office/powerpoint/2010/main" val="31969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6FEDB4-8F76-A002-A92E-452AF73B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Technique 4: diffusion modeling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D58479-C977-8366-778A-CA1BDEDC2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356680" cy="4572000"/>
          </a:xfrm>
        </p:spPr>
        <p:txBody>
          <a:bodyPr>
            <a:normAutofit/>
          </a:bodyPr>
          <a:lstStyle/>
          <a:p>
            <a:r>
              <a:rPr lang="en-US" altLang="zh-TW" dirty="0"/>
              <a:t>Transform from noise to data (similar to flow!)</a:t>
            </a:r>
          </a:p>
          <a:p>
            <a:pPr lvl="1"/>
            <a:r>
              <a:rPr lang="en-US" altLang="zh-TW" dirty="0"/>
              <a:t>More math… even thermodynamics… </a:t>
            </a:r>
          </a:p>
          <a:p>
            <a:endParaRPr kumimoji="1" lang="en-US" altLang="zh-TW" dirty="0"/>
          </a:p>
          <a:p>
            <a:endParaRPr kumimoji="1" lang="en-US" altLang="zh-TW" dirty="0"/>
          </a:p>
          <a:p>
            <a:r>
              <a:rPr kumimoji="1" lang="en-US" altLang="zh-TW" dirty="0"/>
              <a:t>Advantages: better quality than GAN, easier to train than flow</a:t>
            </a:r>
          </a:p>
          <a:p>
            <a:r>
              <a:rPr lang="en-US" altLang="zh-TW" dirty="0"/>
              <a:t>Famous “diffusion in speech synthesis” papers: 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9322E6-C9A3-E83E-8DD3-1773181CB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/>
              <a:t>How deep learning changed voice conversion: better modeling tools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2B2E50-EEB3-C140-C66F-BCE7D8D2A6FE}"/>
              </a:ext>
            </a:extLst>
          </p:cNvPr>
          <p:cNvSpPr txBox="1"/>
          <p:nvPr/>
        </p:nvSpPr>
        <p:spPr>
          <a:xfrm>
            <a:off x="9337379" y="1722682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[Ho+ ‘20][Yang+ ‘21]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ED6829-3B57-9EE2-3AAC-154567A0B2FA}"/>
              </a:ext>
            </a:extLst>
          </p:cNvPr>
          <p:cNvSpPr txBox="1"/>
          <p:nvPr/>
        </p:nvSpPr>
        <p:spPr>
          <a:xfrm>
            <a:off x="9580787" y="5315865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[Liu+ ‘22] [Ju+ ‘24]</a:t>
            </a:r>
            <a:endParaRPr kumimoji="1" lang="zh-TW" altLang="en-US" dirty="0"/>
          </a:p>
        </p:txBody>
      </p:sp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54E4EE00-1E0C-9421-F7F5-00DA3B9289DC}"/>
              </a:ext>
            </a:extLst>
          </p:cNvPr>
          <p:cNvSpPr txBox="1"/>
          <p:nvPr/>
        </p:nvSpPr>
        <p:spPr>
          <a:xfrm>
            <a:off x="3751869" y="6177103"/>
            <a:ext cx="7881332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Disadvantage: the number of diffusion steps makes generation slow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7CB3B9F-CEFE-ECEA-19BD-29C43FB76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16193" r="2734" b="16333"/>
          <a:stretch/>
        </p:blipFill>
        <p:spPr bwMode="auto">
          <a:xfrm>
            <a:off x="3347294" y="2985059"/>
            <a:ext cx="5848126" cy="124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91D77B5-EDBB-8D1F-B5C1-5C534F8E2BAF}"/>
              </a:ext>
            </a:extLst>
          </p:cNvPr>
          <p:cNvSpPr txBox="1"/>
          <p:nvPr/>
        </p:nvSpPr>
        <p:spPr>
          <a:xfrm>
            <a:off x="3220020" y="4266431"/>
            <a:ext cx="575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1200" dirty="0">
                <a:hlinkClick r:id="rId3"/>
              </a:rPr>
              <a:t>https://deeplearning.cs.cmu.edu/F23/document/slides/lec23.diffusion.updated.pdf</a:t>
            </a:r>
            <a:endParaRPr kumimoji="1" lang="en" altLang="zh-TW" sz="1200" dirty="0"/>
          </a:p>
        </p:txBody>
      </p:sp>
    </p:spTree>
    <p:extLst>
      <p:ext uri="{BB962C8B-B14F-4D97-AF65-F5344CB8AC3E}">
        <p14:creationId xmlns:p14="http://schemas.microsoft.com/office/powerpoint/2010/main" val="19063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/>
              <a:t>How deep learning changed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/>
              <a:t>Better content &amp; speaker representations</a:t>
            </a:r>
          </a:p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927616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87A083-13CA-877E-5C4C-4E3092A5B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Let’s think again:</a:t>
            </a:r>
            <a:br>
              <a:rPr kumimoji="1" lang="en-US" altLang="zh-TW" sz="3200" dirty="0"/>
            </a:br>
            <a:r>
              <a:rPr kumimoji="1" lang="en-US" altLang="zh-TW" sz="3200" dirty="0"/>
              <a:t>what would you do if YOU were asked to perform VC?</a:t>
            </a:r>
            <a:endParaRPr kumimoji="1" lang="zh-TW" altLang="en-US" sz="320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30D5328-3637-FD54-88B4-1D43CA949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2A6D02C-461B-177D-6B5B-524793C85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59" y="2259312"/>
            <a:ext cx="4774882" cy="425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70B135-0B3D-D285-B567-F69546C6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This is called “recognition-synthesis”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E426312-A44E-FB53-1102-857059B100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0320862-4F0C-DEFF-7DA7-E411A50B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Recognition = (1) extract “desired” information</a:t>
            </a:r>
            <a:br>
              <a:rPr lang="en-US" altLang="zh-TW" dirty="0"/>
            </a:br>
            <a:r>
              <a:rPr lang="en-US" altLang="zh-TW" dirty="0"/>
              <a:t>			  (2) eliminate “unwanted” source information</a:t>
            </a:r>
          </a:p>
          <a:p>
            <a:pPr lvl="1"/>
            <a:r>
              <a:rPr lang="en-US" altLang="zh-TW" dirty="0"/>
              <a:t>Ex., in speaker conversion, extract contents, eliminate speaker info</a:t>
            </a:r>
          </a:p>
          <a:p>
            <a:r>
              <a:rPr kumimoji="1" lang="en-US" altLang="zh-TW" dirty="0"/>
              <a:t>Synthesis = Inject condition (target) information</a:t>
            </a:r>
            <a:endParaRPr kumimoji="1" lang="zh-TW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57CE15-02B4-7A80-15C8-049FE06A6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4299155"/>
            <a:ext cx="633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7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Fundamentals of voice conversion</a:t>
            </a:r>
          </a:p>
          <a:p>
            <a:pPr lvl="1"/>
            <a:r>
              <a:rPr kumimoji="1" lang="en-US" altLang="zh-TW" dirty="0"/>
              <a:t>What is voice conversion? Why do we need it?</a:t>
            </a:r>
          </a:p>
          <a:p>
            <a:pPr lvl="1"/>
            <a:r>
              <a:rPr lang="en-US" altLang="zh-TW" dirty="0"/>
              <a:t>Early approaches to voice conversion</a:t>
            </a:r>
            <a:endParaRPr kumimoji="1" lang="en-US" altLang="zh-TW" dirty="0"/>
          </a:p>
          <a:p>
            <a:r>
              <a:rPr lang="en-US" altLang="zh-TW" dirty="0"/>
              <a:t>How deep learning changed voice conversion</a:t>
            </a:r>
          </a:p>
          <a:p>
            <a:pPr lvl="1"/>
            <a:r>
              <a:rPr lang="en-US" altLang="zh-TW" dirty="0"/>
              <a:t>Better modeling tools</a:t>
            </a:r>
          </a:p>
          <a:p>
            <a:pPr lvl="1"/>
            <a:r>
              <a:rPr lang="en-US" altLang="zh-TW" dirty="0"/>
              <a:t>Better content &amp; speaker representations</a:t>
            </a:r>
          </a:p>
          <a:p>
            <a:r>
              <a:rPr lang="en-US" altLang="zh-TW" dirty="0"/>
              <a:t>Challenges remaining in voice conversion</a:t>
            </a:r>
          </a:p>
          <a:p>
            <a:pPr lvl="1"/>
            <a:r>
              <a:rPr lang="en-US" altLang="zh-TW" dirty="0"/>
              <a:t>Real-time, low-latency processing</a:t>
            </a:r>
          </a:p>
          <a:p>
            <a:pPr lvl="1"/>
            <a:r>
              <a:rPr lang="en-US" altLang="zh-TW" dirty="0"/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917479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7642C5-3CA9-76E3-028F-6F3AAB19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Two ways to categorize recognition-synthesis VC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87C676-4306-AAB3-CA8E-2F8DBF292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First category: </a:t>
            </a:r>
            <a:r>
              <a:rPr lang="en-US" altLang="zh-TW" dirty="0">
                <a:solidFill>
                  <a:srgbClr val="C00000"/>
                </a:solidFill>
              </a:rPr>
              <a:t>joint training</a:t>
            </a:r>
            <a:r>
              <a:rPr lang="en-US" altLang="zh-TW" dirty="0"/>
              <a:t> of the recognizer &amp; synthesizer</a:t>
            </a:r>
          </a:p>
          <a:p>
            <a:pPr lvl="1"/>
            <a:r>
              <a:rPr lang="en-US" altLang="zh-TW" dirty="0"/>
              <a:t>Also called “</a:t>
            </a:r>
            <a:r>
              <a:rPr lang="en-US" altLang="zh-TW" u="sng" dirty="0"/>
              <a:t>auto-encoder</a:t>
            </a:r>
            <a:r>
              <a:rPr lang="en-US" altLang="zh-TW" dirty="0"/>
              <a:t>” based VC</a:t>
            </a:r>
          </a:p>
          <a:p>
            <a:pPr lvl="1"/>
            <a:r>
              <a:rPr lang="en-US" altLang="zh-TW" dirty="0"/>
              <a:t>During training, the model tries to reconstruct the input speech.</a:t>
            </a:r>
          </a:p>
          <a:p>
            <a:pPr lvl="2"/>
            <a:r>
              <a:rPr lang="en-US" altLang="zh-TW" u="sng" dirty="0">
                <a:solidFill>
                  <a:srgbClr val="C00000"/>
                </a:solidFill>
              </a:rPr>
              <a:t>Don’t need parallel datasets anymore!</a:t>
            </a:r>
          </a:p>
          <a:p>
            <a:pPr lvl="1"/>
            <a:endParaRPr lang="en-US" altLang="zh-TW" dirty="0"/>
          </a:p>
          <a:p>
            <a:pPr lvl="1"/>
            <a:r>
              <a:rPr lang="en-US" altLang="zh-TW" dirty="0"/>
              <a:t>The point is to design a good </a:t>
            </a:r>
            <a:r>
              <a:rPr lang="en-US" altLang="zh-TW" b="1" u="sng" dirty="0">
                <a:solidFill>
                  <a:srgbClr val="C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information bottleneck</a:t>
            </a:r>
            <a:r>
              <a:rPr lang="en-US" altLang="zh-TW" dirty="0">
                <a:solidFill>
                  <a:srgbClr val="C00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  <a:p>
            <a:pPr lvl="2"/>
            <a:r>
              <a:rPr lang="en-US" altLang="zh-TW" dirty="0"/>
              <a:t>Ex., variational autoencoder (VAE), vector quantization (VQ), …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D83AB9F-D9BC-9920-0ABF-13329FF98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7" name="テキスト ボックス 33">
            <a:extLst>
              <a:ext uri="{FF2B5EF4-FFF2-40B4-BE49-F238E27FC236}">
                <a16:creationId xmlns:a16="http://schemas.microsoft.com/office/drawing/2014/main" id="{0BF59E2C-DD7D-53CA-1BB7-17592189D6B1}"/>
              </a:ext>
            </a:extLst>
          </p:cNvPr>
          <p:cNvSpPr txBox="1"/>
          <p:nvPr/>
        </p:nvSpPr>
        <p:spPr>
          <a:xfrm>
            <a:off x="6572619" y="3396541"/>
            <a:ext cx="3221831" cy="307777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Parallel VC ↔ </a:t>
            </a:r>
            <a:r>
              <a:rPr lang="en-US" altLang="ja-JP" sz="1400" b="1" u="sng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Nonparallel VC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16D4442-0745-9E65-1EFA-9A3D63723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737" y="4899347"/>
            <a:ext cx="7091926" cy="18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2F13CD-FC12-7E08-DEE8-677B55CDF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Autoencoder-based VC was HOT in 2018-2022</a:t>
            </a:r>
            <a:endParaRPr kumimoji="1"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902977C-E152-BFE8-7753-E93FEA43D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3" y="1901265"/>
            <a:ext cx="8217698" cy="362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6980508-022E-C0A6-2E29-7FB7CF6073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8D03D20-B871-92D7-C79A-059B129F8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26" y="5247582"/>
            <a:ext cx="3777671" cy="136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上彎箭號 2">
            <a:extLst>
              <a:ext uri="{FF2B5EF4-FFF2-40B4-BE49-F238E27FC236}">
                <a16:creationId xmlns:a16="http://schemas.microsoft.com/office/drawing/2014/main" id="{78AFBCA1-E86E-E397-2B95-680F7A674F2B}"/>
              </a:ext>
            </a:extLst>
          </p:cNvPr>
          <p:cNvSpPr/>
          <p:nvPr/>
        </p:nvSpPr>
        <p:spPr>
          <a:xfrm rot="10800000" flipH="1">
            <a:off x="8908776" y="4087414"/>
            <a:ext cx="925285" cy="816429"/>
          </a:xfrm>
          <a:prstGeom prst="bentUpArrow">
            <a:avLst/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811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7DF1A7-80B5-0E1D-3E1D-F66207614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Two ways to categorize recognition-synthesis VC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475824-935C-B030-B19B-8D9C89015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Second category: </a:t>
            </a:r>
            <a:r>
              <a:rPr lang="en-US" altLang="zh-TW" dirty="0">
                <a:solidFill>
                  <a:srgbClr val="C00000"/>
                </a:solidFill>
              </a:rPr>
              <a:t>separate training</a:t>
            </a:r>
          </a:p>
          <a:p>
            <a:pPr lvl="1"/>
            <a:r>
              <a:rPr lang="en-US" altLang="zh-TW" dirty="0"/>
              <a:t>Train the recognizer to extract the desired information</a:t>
            </a:r>
          </a:p>
          <a:p>
            <a:pPr lvl="1"/>
            <a:r>
              <a:rPr lang="en-US" altLang="zh-TW" dirty="0"/>
              <a:t>Train the synthesizer to generate desired speech with condition</a:t>
            </a:r>
          </a:p>
          <a:p>
            <a:pPr lvl="1"/>
            <a:r>
              <a:rPr lang="en-US" altLang="zh-TW" dirty="0"/>
              <a:t>Similar to auto-encoder based VC -- </a:t>
            </a:r>
            <a:r>
              <a:rPr lang="en-US" altLang="zh-TW" u="sng" dirty="0">
                <a:solidFill>
                  <a:srgbClr val="C00000"/>
                </a:solidFill>
              </a:rPr>
              <a:t>don’t need parallel datasets!</a:t>
            </a:r>
          </a:p>
          <a:p>
            <a:r>
              <a:rPr lang="en-US" altLang="zh-TW" dirty="0"/>
              <a:t>Straightforward example: cascade ASR+TTS</a:t>
            </a:r>
          </a:p>
          <a:p>
            <a:pPr lvl="1"/>
            <a:r>
              <a:rPr lang="en-US" altLang="zh-TW" dirty="0"/>
              <a:t>Directly use pre-trained automatic speech recognition and text-to-speech models</a:t>
            </a:r>
          </a:p>
          <a:p>
            <a:pPr marL="457200" lvl="1" indent="0">
              <a:buNone/>
            </a:pPr>
            <a:endParaRPr lang="en-US" altLang="zh-TW" dirty="0"/>
          </a:p>
          <a:p>
            <a:pPr lvl="1"/>
            <a:r>
              <a:rPr lang="en-US" altLang="zh-TW" dirty="0"/>
              <a:t>Problem: error propagation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17111B5-4FD6-37F5-2942-E029905E03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574" y="348226"/>
            <a:ext cx="10602715" cy="46990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421DB40-6ACC-7F1A-C234-8F59C9166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43375"/>
            <a:ext cx="7892666" cy="762455"/>
          </a:xfrm>
          <a:prstGeom prst="rect">
            <a:avLst/>
          </a:prstGeom>
        </p:spPr>
      </p:pic>
      <p:pic>
        <p:nvPicPr>
          <p:cNvPr id="7" name="SEF1_E30001">
            <a:hlinkClick r:id="" action="ppaction://media"/>
            <a:extLst>
              <a:ext uri="{FF2B5EF4-FFF2-40B4-BE49-F238E27FC236}">
                <a16:creationId xmlns:a16="http://schemas.microsoft.com/office/drawing/2014/main" id="{3A056EB3-185C-2F02-38C8-CC8A35F2B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0489" y="5842765"/>
            <a:ext cx="812800" cy="8128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06983C9-47AD-3502-7772-73CE77719E1B}"/>
              </a:ext>
            </a:extLst>
          </p:cNvPr>
          <p:cNvSpPr txBox="1"/>
          <p:nvPr/>
        </p:nvSpPr>
        <p:spPr>
          <a:xfrm>
            <a:off x="7743383" y="5609855"/>
            <a:ext cx="85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source</a:t>
            </a:r>
            <a:endParaRPr kumimoji="1"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18B27EF-D3A5-ACC4-F9C3-86A0B8ECD817}"/>
              </a:ext>
            </a:extLst>
          </p:cNvPr>
          <p:cNvSpPr txBox="1"/>
          <p:nvPr/>
        </p:nvSpPr>
        <p:spPr>
          <a:xfrm>
            <a:off x="8803267" y="5609855"/>
            <a:ext cx="7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/>
              <a:t>target</a:t>
            </a:r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BDB00BE-C096-791E-D5B7-1C2D8F5FCFC8}"/>
              </a:ext>
            </a:extLst>
          </p:cNvPr>
          <p:cNvSpPr txBox="1"/>
          <p:nvPr/>
        </p:nvSpPr>
        <p:spPr>
          <a:xfrm>
            <a:off x="9803840" y="5609855"/>
            <a:ext cx="120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converted</a:t>
            </a:r>
            <a:endParaRPr kumimoji="1" lang="zh-TW" altLang="en-US" dirty="0"/>
          </a:p>
        </p:txBody>
      </p:sp>
      <p:pic>
        <p:nvPicPr>
          <p:cNvPr id="11" name="E30001">
            <a:hlinkClick r:id="" action="ppaction://media"/>
            <a:extLst>
              <a:ext uri="{FF2B5EF4-FFF2-40B4-BE49-F238E27FC236}">
                <a16:creationId xmlns:a16="http://schemas.microsoft.com/office/drawing/2014/main" id="{403097AA-A24B-8CCA-9511-C1731005DD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05422" y="5842765"/>
            <a:ext cx="812800" cy="812800"/>
          </a:xfrm>
          <a:prstGeom prst="rect">
            <a:avLst/>
          </a:prstGeom>
        </p:spPr>
      </p:pic>
      <p:pic>
        <p:nvPicPr>
          <p:cNvPr id="12" name="E30001">
            <a:hlinkClick r:id="" action="ppaction://media"/>
            <a:extLst>
              <a:ext uri="{FF2B5EF4-FFF2-40B4-BE49-F238E27FC236}">
                <a16:creationId xmlns:a16="http://schemas.microsoft.com/office/drawing/2014/main" id="{44A930F4-D051-F021-6F76-FC538E02EE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2837" y="5859340"/>
            <a:ext cx="812800" cy="8128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1F3127-5BA2-1ACD-2811-347CB092C9DA}"/>
              </a:ext>
            </a:extLst>
          </p:cNvPr>
          <p:cNvSpPr txBox="1"/>
          <p:nvPr/>
        </p:nvSpPr>
        <p:spPr>
          <a:xfrm>
            <a:off x="1182061" y="6058072"/>
            <a:ext cx="608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Ground truth:  In reality the European Parliament is </a:t>
            </a:r>
            <a:r>
              <a:rPr lang="en-US" altLang="zh-TW" sz="1400" dirty="0" err="1"/>
              <a:t>practising</a:t>
            </a:r>
            <a:r>
              <a:rPr lang="en-US" altLang="zh-TW" sz="1400" dirty="0"/>
              <a:t> </a:t>
            </a:r>
            <a:r>
              <a:rPr lang="en-US" altLang="zh-TW" sz="1400" u="sng" dirty="0"/>
              <a:t>delay tactics</a:t>
            </a:r>
            <a:r>
              <a:rPr lang="en-US" altLang="zh-TW" sz="1400" dirty="0"/>
              <a:t>.</a:t>
            </a:r>
          </a:p>
          <a:p>
            <a:r>
              <a:rPr lang="en-US" altLang="zh-TW" sz="1400" dirty="0"/>
              <a:t>Recognized:     In reality the European parliament is </a:t>
            </a:r>
            <a:r>
              <a:rPr lang="en-US" altLang="zh-TW" sz="1400" dirty="0" err="1"/>
              <a:t>practising</a:t>
            </a:r>
            <a:r>
              <a:rPr lang="en-US" altLang="zh-TW" sz="1400" dirty="0"/>
              <a:t> </a:t>
            </a:r>
            <a:r>
              <a:rPr lang="en-US" altLang="zh-TW" sz="1400" u="sng" dirty="0"/>
              <a:t>dialectics</a:t>
            </a:r>
            <a:endParaRPr kumimoji="1" lang="zh-TW" altLang="en-US" sz="1400" u="sng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C0FE1D8-B963-F209-6AAC-63251E069D2D}"/>
              </a:ext>
            </a:extLst>
          </p:cNvPr>
          <p:cNvSpPr txBox="1"/>
          <p:nvPr/>
        </p:nvSpPr>
        <p:spPr>
          <a:xfrm>
            <a:off x="10142801" y="4062114"/>
            <a:ext cx="152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[Huang+ ‘20]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431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EF717B-D03C-2532-189B-17D6EBBE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Auto-encoder based VC was outperformed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BF4941-D541-9AF0-E998-EE40629B6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3271519"/>
            <a:ext cx="11099800" cy="3313635"/>
          </a:xfrm>
        </p:spPr>
        <p:txBody>
          <a:bodyPr/>
          <a:lstStyle/>
          <a:p>
            <a:r>
              <a:rPr kumimoji="1" lang="en-US" altLang="zh-TW" dirty="0"/>
              <a:t>The best auto-encoder</a:t>
            </a:r>
            <a:br>
              <a:rPr kumimoji="1" lang="en-US" altLang="zh-TW" dirty="0"/>
            </a:br>
            <a:r>
              <a:rPr kumimoji="1" lang="en-US" altLang="zh-TW" dirty="0"/>
              <a:t>ranked 13</a:t>
            </a:r>
            <a:r>
              <a:rPr kumimoji="1" lang="en-US" altLang="zh-TW" baseline="30000" dirty="0"/>
              <a:t>th</a:t>
            </a:r>
            <a:r>
              <a:rPr kumimoji="1" lang="en-US" altLang="zh-TW" dirty="0"/>
              <a:t> in 2020 </a:t>
            </a:r>
            <a:r>
              <a:rPr kumimoji="1" lang="en-US" altLang="zh-TW" dirty="0">
                <a:sym typeface="Wingdings" pitchFamily="2" charset="2"/>
              </a:rPr>
              <a:t></a:t>
            </a:r>
            <a:endParaRPr kumimoji="1" lang="en-US" altLang="zh-TW" dirty="0"/>
          </a:p>
          <a:p>
            <a:r>
              <a:rPr lang="en-US" altLang="zh-TW" dirty="0"/>
              <a:t>Separate training has</a:t>
            </a:r>
            <a:br>
              <a:rPr lang="en-US" altLang="zh-TW" dirty="0"/>
            </a:br>
            <a:r>
              <a:rPr lang="en-US" altLang="zh-TW" dirty="0"/>
              <a:t>thus become the</a:t>
            </a:r>
            <a:br>
              <a:rPr lang="en-US" altLang="zh-TW" dirty="0"/>
            </a:br>
            <a:r>
              <a:rPr lang="en-US" altLang="zh-TW" dirty="0"/>
              <a:t>mainstream</a:t>
            </a:r>
          </a:p>
          <a:p>
            <a:endParaRPr kumimoji="1" lang="zh-TW" alt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665FB55-0BBD-1CDE-F4AB-0078B0AE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40" y="2152031"/>
            <a:ext cx="6540746" cy="4466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33563B-1F3C-5AB3-A5EF-C175A756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9" y="1929666"/>
            <a:ext cx="6612141" cy="1286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88BEF73-D671-D924-ED23-7B169408394A}"/>
              </a:ext>
            </a:extLst>
          </p:cNvPr>
          <p:cNvSpPr/>
          <p:nvPr/>
        </p:nvSpPr>
        <p:spPr>
          <a:xfrm>
            <a:off x="9015853" y="3179639"/>
            <a:ext cx="148835" cy="784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BDA1CB14-7650-A8B4-CDAF-19F57CE129CF}"/>
              </a:ext>
            </a:extLst>
          </p:cNvPr>
          <p:cNvSpPr/>
          <p:nvPr/>
        </p:nvSpPr>
        <p:spPr>
          <a:xfrm rot="5400000">
            <a:off x="10177913" y="3086142"/>
            <a:ext cx="265295" cy="219336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F1E71B9-1BF9-1F72-3469-EAFFC6E37C2C}"/>
              </a:ext>
            </a:extLst>
          </p:cNvPr>
          <p:cNvSpPr txBox="1"/>
          <p:nvPr/>
        </p:nvSpPr>
        <p:spPr>
          <a:xfrm>
            <a:off x="10394566" y="1383921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[Zhao+ ‘20]</a:t>
            </a:r>
            <a:endParaRPr kumimoji="1" lang="zh-TW" altLang="en-US" dirty="0"/>
          </a:p>
        </p:txBody>
      </p:sp>
      <p:sp>
        <p:nvSpPr>
          <p:cNvPr id="12" name="文字版面配置區 3">
            <a:extLst>
              <a:ext uri="{FF2B5EF4-FFF2-40B4-BE49-F238E27FC236}">
                <a16:creationId xmlns:a16="http://schemas.microsoft.com/office/drawing/2014/main" id="{303B9F3C-2197-F5EC-561D-198BAB94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574" y="348226"/>
            <a:ext cx="10602715" cy="46990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502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48F887-A8B2-5011-83A9-BF6536BC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Content representation is important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6E64C3-EF9D-A424-0760-37A265AD5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Why does error propagation happen?</a:t>
            </a:r>
            <a:br>
              <a:rPr kumimoji="1" lang="en-US" altLang="zh-TW" dirty="0"/>
            </a:br>
            <a:r>
              <a:rPr kumimoji="1" lang="en-US" altLang="zh-TW" dirty="0"/>
              <a:t>Ans: the recognizer throws away too much information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1C4FD0C-C797-B11D-D95D-FB3EE3676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09841AB8-EDE2-5B73-8E4E-F70B5CDD1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943895"/>
              </p:ext>
            </p:extLst>
          </p:nvPr>
        </p:nvGraphicFramePr>
        <p:xfrm>
          <a:off x="558800" y="3201875"/>
          <a:ext cx="1110717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196">
                  <a:extLst>
                    <a:ext uri="{9D8B030D-6E8A-4147-A177-3AD203B41FA5}">
                      <a16:colId xmlns:a16="http://schemas.microsoft.com/office/drawing/2014/main" val="4275698683"/>
                    </a:ext>
                  </a:extLst>
                </a:gridCol>
                <a:gridCol w="1851196">
                  <a:extLst>
                    <a:ext uri="{9D8B030D-6E8A-4147-A177-3AD203B41FA5}">
                      <a16:colId xmlns:a16="http://schemas.microsoft.com/office/drawing/2014/main" val="3617769432"/>
                    </a:ext>
                  </a:extLst>
                </a:gridCol>
                <a:gridCol w="1851196">
                  <a:extLst>
                    <a:ext uri="{9D8B030D-6E8A-4147-A177-3AD203B41FA5}">
                      <a16:colId xmlns:a16="http://schemas.microsoft.com/office/drawing/2014/main" val="299492859"/>
                    </a:ext>
                  </a:extLst>
                </a:gridCol>
                <a:gridCol w="1543054">
                  <a:extLst>
                    <a:ext uri="{9D8B030D-6E8A-4147-A177-3AD203B41FA5}">
                      <a16:colId xmlns:a16="http://schemas.microsoft.com/office/drawing/2014/main" val="1167061034"/>
                    </a:ext>
                  </a:extLst>
                </a:gridCol>
                <a:gridCol w="1722474">
                  <a:extLst>
                    <a:ext uri="{9D8B030D-6E8A-4147-A177-3AD203B41FA5}">
                      <a16:colId xmlns:a16="http://schemas.microsoft.com/office/drawing/2014/main" val="3397091282"/>
                    </a:ext>
                  </a:extLst>
                </a:gridCol>
                <a:gridCol w="2288060">
                  <a:extLst>
                    <a:ext uri="{9D8B030D-6E8A-4147-A177-3AD203B41FA5}">
                      <a16:colId xmlns:a16="http://schemas.microsoft.com/office/drawing/2014/main" val="339566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Speech waveform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Spectrogram</a:t>
                      </a:r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SSL features</a:t>
                      </a:r>
                      <a:endParaRPr lang="zh-TW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PPG (ASR encoder outputs)</a:t>
                      </a:r>
                      <a:endParaRPr lang="zh-TW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Text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14793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Resolution</a:t>
                      </a:r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16000 Hz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160~320 Hz</a:t>
                      </a:r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160~320 Hz</a:t>
                      </a:r>
                      <a:endParaRPr lang="zh-TW" alt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160~320 Hz</a:t>
                      </a:r>
                      <a:endParaRPr lang="zh-TW" alt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1~2 Hz (1~2 words per second)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2324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Speaker information </a:t>
                      </a:r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Complete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Complete</a:t>
                      </a:r>
                      <a:endParaRPr lang="zh-TW" altLang="en-US" dirty="0"/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Much ~ few</a:t>
                      </a:r>
                      <a:endParaRPr lang="zh-TW" alt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Almost none</a:t>
                      </a:r>
                      <a:endParaRPr lang="zh-TW" alt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Almost none</a:t>
                      </a:r>
                      <a:endParaRPr lang="zh-TW" altLang="en-US" dirty="0"/>
                    </a:p>
                  </a:txBody>
                  <a:tcPr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696542"/>
                  </a:ext>
                </a:extLst>
              </a:tr>
            </a:tbl>
          </a:graphicData>
        </a:graphic>
      </p:graphicFrame>
      <p:sp>
        <p:nvSpPr>
          <p:cNvPr id="11" name="テキスト ボックス 33">
            <a:extLst>
              <a:ext uri="{FF2B5EF4-FFF2-40B4-BE49-F238E27FC236}">
                <a16:creationId xmlns:a16="http://schemas.microsoft.com/office/drawing/2014/main" id="{C3E3EA1F-A695-04CB-76C6-82722A2977F7}"/>
              </a:ext>
            </a:extLst>
          </p:cNvPr>
          <p:cNvSpPr txBox="1"/>
          <p:nvPr/>
        </p:nvSpPr>
        <p:spPr>
          <a:xfrm>
            <a:off x="3241586" y="5754823"/>
            <a:ext cx="5734228" cy="400110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Can we find some features in the middle?</a:t>
            </a:r>
          </a:p>
        </p:txBody>
      </p:sp>
    </p:spTree>
    <p:extLst>
      <p:ext uri="{BB962C8B-B14F-4D97-AF65-F5344CB8AC3E}">
        <p14:creationId xmlns:p14="http://schemas.microsoft.com/office/powerpoint/2010/main" val="58849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7BFB57-D998-54DA-969F-3033ECC3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Phonetic </a:t>
            </a:r>
            <a:r>
              <a:rPr kumimoji="1" lang="en-US" altLang="zh-TW" sz="3200" dirty="0" err="1"/>
              <a:t>posteriorgram</a:t>
            </a:r>
            <a:r>
              <a:rPr kumimoji="1" lang="en-US" altLang="zh-TW" sz="3200" dirty="0"/>
              <a:t> (PPG)/ ASR encoder outputs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FDCCF1-5486-4377-C8C7-B2ACAF5F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152031"/>
            <a:ext cx="11099800" cy="4433123"/>
          </a:xfrm>
        </p:spPr>
        <p:txBody>
          <a:bodyPr/>
          <a:lstStyle/>
          <a:p>
            <a:r>
              <a:rPr kumimoji="1" lang="en-US" altLang="zh-TW" dirty="0"/>
              <a:t>What is PPG?</a:t>
            </a:r>
          </a:p>
          <a:p>
            <a:pPr lvl="1"/>
            <a:r>
              <a:rPr kumimoji="1" lang="en" altLang="zh-TW" dirty="0"/>
              <a:t>A time-class matrix of the posterior probabilities of</a:t>
            </a:r>
            <a:br>
              <a:rPr kumimoji="1" lang="en" altLang="zh-TW" dirty="0"/>
            </a:br>
            <a:r>
              <a:rPr kumimoji="1" lang="en" altLang="zh-TW" dirty="0"/>
              <a:t>each phonetic class for each specific time frame.</a:t>
            </a:r>
          </a:p>
          <a:p>
            <a:pPr marL="457200" lvl="1" indent="0">
              <a:buNone/>
            </a:pPr>
            <a:r>
              <a:rPr lang="zh-TW" altLang="en-US" dirty="0">
                <a:solidFill>
                  <a:srgbClr val="C00000"/>
                </a:solidFill>
              </a:rPr>
              <a:t>→</a:t>
            </a:r>
            <a:r>
              <a:rPr lang="en-US" altLang="zh-TW" dirty="0">
                <a:solidFill>
                  <a:srgbClr val="C00000"/>
                </a:solidFill>
              </a:rPr>
              <a:t> A frame-based pure content representation</a:t>
            </a:r>
          </a:p>
          <a:p>
            <a:pPr lvl="1"/>
            <a:r>
              <a:rPr kumimoji="1" lang="en" altLang="zh-TW" dirty="0"/>
              <a:t>PPG is a natural by-product of traditional ASR</a:t>
            </a:r>
            <a:br>
              <a:rPr kumimoji="1" lang="en" altLang="zh-TW" dirty="0"/>
            </a:br>
            <a:r>
              <a:rPr kumimoji="1" lang="en" altLang="zh-TW" dirty="0"/>
              <a:t>(= difficult to collect nowadays)</a:t>
            </a:r>
          </a:p>
          <a:p>
            <a:r>
              <a:rPr lang="en-US" altLang="zh-TW" dirty="0"/>
              <a:t>Alternative: ASR encoder outputs</a:t>
            </a:r>
          </a:p>
          <a:p>
            <a:pPr lvl="1"/>
            <a:r>
              <a:rPr lang="en-US" altLang="zh-TW" dirty="0"/>
              <a:t>Also contains pure content information</a:t>
            </a:r>
          </a:p>
          <a:p>
            <a:pPr lvl="1"/>
            <a:r>
              <a:rPr lang="en-US" altLang="zh-TW" dirty="0"/>
              <a:t>Ex. Whisper (strong ASR from </a:t>
            </a:r>
            <a:r>
              <a:rPr lang="en-US" altLang="zh-TW" dirty="0" err="1"/>
              <a:t>OpenAI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435716-40C1-70BE-303E-AF234EC63E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F3270E6-1756-5ACC-422B-9DA05CE04222}"/>
              </a:ext>
            </a:extLst>
          </p:cNvPr>
          <p:cNvSpPr txBox="1"/>
          <p:nvPr/>
        </p:nvSpPr>
        <p:spPr>
          <a:xfrm>
            <a:off x="9470137" y="166145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[Sun+ ‘16] [Liu+ ‘21]</a:t>
            </a:r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0D4F938-4C56-8F27-0A79-F6870B112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21" y="2327129"/>
            <a:ext cx="2987853" cy="21746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8C61AD8-72FA-ED3F-27A4-69D0F5C4C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01" y="4714176"/>
            <a:ext cx="4542672" cy="182395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64CD1A9-FF50-857A-9437-E56D92A11181}"/>
              </a:ext>
            </a:extLst>
          </p:cNvPr>
          <p:cNvSpPr txBox="1"/>
          <p:nvPr/>
        </p:nvSpPr>
        <p:spPr>
          <a:xfrm>
            <a:off x="9365713" y="6461239"/>
            <a:ext cx="2392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Figure from [Bai+ ‘21]</a:t>
            </a:r>
            <a:endParaRPr kumimoji="1"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3CFE220-33E1-90D8-4D41-ABDD787112E2}"/>
              </a:ext>
            </a:extLst>
          </p:cNvPr>
          <p:cNvSpPr txBox="1"/>
          <p:nvPr/>
        </p:nvSpPr>
        <p:spPr>
          <a:xfrm>
            <a:off x="5184785" y="6153865"/>
            <a:ext cx="1658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[Radford+ ‘23]</a:t>
            </a:r>
            <a:endParaRPr kumimoji="1"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83BA46B-F82D-D028-8263-8E44CDC98326}"/>
              </a:ext>
            </a:extLst>
          </p:cNvPr>
          <p:cNvSpPr/>
          <p:nvPr/>
        </p:nvSpPr>
        <p:spPr>
          <a:xfrm>
            <a:off x="7436435" y="5365474"/>
            <a:ext cx="1075798" cy="476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42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7BFB57-D998-54DA-969F-3033ECC3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Self-supervised learning (SSL) features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5FDCCF1-5486-4377-C8C7-B2ACAF5F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152031"/>
            <a:ext cx="11099800" cy="4433123"/>
          </a:xfrm>
        </p:spPr>
        <p:txBody>
          <a:bodyPr>
            <a:noAutofit/>
          </a:bodyPr>
          <a:lstStyle/>
          <a:p>
            <a:r>
              <a:rPr kumimoji="1" lang="en-US" altLang="zh-TW" dirty="0"/>
              <a:t>What is SSL?</a:t>
            </a:r>
          </a:p>
          <a:p>
            <a:pPr lvl="1"/>
            <a:r>
              <a:rPr kumimoji="1" lang="en-US" altLang="zh-TW" dirty="0"/>
              <a:t>Learning </a:t>
            </a:r>
            <a:r>
              <a:rPr kumimoji="1" lang="en-US" altLang="zh-TW" u="sng" dirty="0"/>
              <a:t>useful features</a:t>
            </a:r>
            <a:r>
              <a:rPr kumimoji="1" lang="en-US" altLang="zh-TW" dirty="0"/>
              <a:t> without </a:t>
            </a:r>
            <a:r>
              <a:rPr kumimoji="1" lang="en-US" altLang="zh-TW" u="sng" dirty="0">
                <a:solidFill>
                  <a:schemeClr val="accent4"/>
                </a:solidFill>
              </a:rPr>
              <a:t>label</a:t>
            </a:r>
            <a:r>
              <a:rPr kumimoji="1" lang="en-US" altLang="zh-TW" dirty="0"/>
              <a:t> using some well-designed loss</a:t>
            </a:r>
            <a:endParaRPr kumimoji="1" lang="en-US" altLang="zh-TW" u="sng" dirty="0"/>
          </a:p>
          <a:p>
            <a:pPr lvl="1"/>
            <a:r>
              <a:rPr lang="en-US" altLang="zh-TW" dirty="0"/>
              <a:t>With ”SSL”, u</a:t>
            </a:r>
            <a:r>
              <a:rPr kumimoji="1" lang="en-US" altLang="zh-TW" dirty="0"/>
              <a:t>sually we think of a two-stage framework:</a:t>
            </a:r>
          </a:p>
          <a:p>
            <a:pPr lvl="1"/>
            <a:endParaRPr lang="en-US" altLang="zh-TW" dirty="0"/>
          </a:p>
          <a:p>
            <a:pPr lvl="1"/>
            <a:r>
              <a:rPr kumimoji="1" lang="en-US" altLang="zh-TW" dirty="0"/>
              <a:t>“Useful” = better than raw features (waveform, spectrogram, …)</a:t>
            </a:r>
            <a:endParaRPr lang="en-US" altLang="zh-TW" dirty="0"/>
          </a:p>
          <a:p>
            <a:r>
              <a:rPr lang="en-US" altLang="zh-TW" dirty="0"/>
              <a:t>Famous SSL models for speech</a:t>
            </a:r>
          </a:p>
          <a:p>
            <a:pPr lvl="1"/>
            <a:r>
              <a:rPr lang="en-US" altLang="zh-TW" dirty="0"/>
              <a:t>Contrastive learning based: wav2vec 2.0</a:t>
            </a:r>
          </a:p>
          <a:p>
            <a:pPr lvl="1"/>
            <a:r>
              <a:rPr kumimoji="1" lang="en-US" altLang="zh-TW" dirty="0"/>
              <a:t>Masked </a:t>
            </a:r>
            <a:r>
              <a:rPr lang="en-US" altLang="zh-TW" dirty="0"/>
              <a:t>language modeling based: </a:t>
            </a:r>
            <a:r>
              <a:rPr lang="en-US" altLang="zh-TW" dirty="0" err="1"/>
              <a:t>HuBERT</a:t>
            </a:r>
            <a:r>
              <a:rPr lang="en-US" altLang="zh-TW" dirty="0"/>
              <a:t>, </a:t>
            </a:r>
            <a:r>
              <a:rPr lang="en-US" altLang="zh-TW" dirty="0" err="1"/>
              <a:t>WavLM</a:t>
            </a:r>
            <a:endParaRPr lang="en-US" altLang="zh-TW" dirty="0"/>
          </a:p>
          <a:p>
            <a:pPr lvl="1"/>
            <a:r>
              <a:rPr kumimoji="1" lang="en-US" altLang="zh-TW" dirty="0"/>
              <a:t>Due to the natural of the pre-training loss, these features contain </a:t>
            </a:r>
            <a:r>
              <a:rPr kumimoji="1" lang="en-US" altLang="zh-TW" b="1" dirty="0"/>
              <a:t>rich content information </a:t>
            </a:r>
            <a:r>
              <a:rPr kumimoji="1" lang="zh-TW" altLang="en-US" dirty="0"/>
              <a:t>→</a:t>
            </a:r>
            <a:r>
              <a:rPr kumimoji="1" lang="en-US" altLang="zh-TW" dirty="0"/>
              <a:t> </a:t>
            </a:r>
            <a:r>
              <a:rPr kumimoji="1" lang="en-US" altLang="zh-TW" u="sng" dirty="0"/>
              <a:t>suitable for recognition-synthesis VC!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435716-40C1-70BE-303E-AF234EC63E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7" name="テキスト ボックス 33">
            <a:extLst>
              <a:ext uri="{FF2B5EF4-FFF2-40B4-BE49-F238E27FC236}">
                <a16:creationId xmlns:a16="http://schemas.microsoft.com/office/drawing/2014/main" id="{65EB33B1-3BCB-5E6F-1652-6D1A5B2D5BE6}"/>
              </a:ext>
            </a:extLst>
          </p:cNvPr>
          <p:cNvSpPr txBox="1"/>
          <p:nvPr/>
        </p:nvSpPr>
        <p:spPr>
          <a:xfrm>
            <a:off x="5210017" y="2328459"/>
            <a:ext cx="3905663" cy="307777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In terms of speech: no text, no speaker …</a:t>
            </a:r>
          </a:p>
        </p:txBody>
      </p:sp>
      <p:sp>
        <p:nvSpPr>
          <p:cNvPr id="9" name="テキスト ボックス 33">
            <a:extLst>
              <a:ext uri="{FF2B5EF4-FFF2-40B4-BE49-F238E27FC236}">
                <a16:creationId xmlns:a16="http://schemas.microsoft.com/office/drawing/2014/main" id="{5B54AFD3-F0A7-54B0-38E9-112D20297419}"/>
              </a:ext>
            </a:extLst>
          </p:cNvPr>
          <p:cNvSpPr txBox="1"/>
          <p:nvPr/>
        </p:nvSpPr>
        <p:spPr>
          <a:xfrm>
            <a:off x="6216765" y="3483364"/>
            <a:ext cx="2738573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Supervised fine-tuning</a:t>
            </a:r>
          </a:p>
        </p:txBody>
      </p:sp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5C276DDE-243E-99DD-AD5F-D55B58DBD6F9}"/>
              </a:ext>
            </a:extLst>
          </p:cNvPr>
          <p:cNvSpPr txBox="1"/>
          <p:nvPr/>
        </p:nvSpPr>
        <p:spPr>
          <a:xfrm>
            <a:off x="2189066" y="3483364"/>
            <a:ext cx="338046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Self-supervised pre-training</a:t>
            </a:r>
            <a:endParaRPr lang="en-US" altLang="ja-JP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8C87AB5-46E2-4AAF-6E1C-C7EED4CCFD65}"/>
              </a:ext>
            </a:extLst>
          </p:cNvPr>
          <p:cNvSpPr txBox="1"/>
          <p:nvPr/>
        </p:nvSpPr>
        <p:spPr>
          <a:xfrm>
            <a:off x="5701427" y="3483364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→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BC6EB15-1494-7F32-5223-23F85B52E975}"/>
              </a:ext>
            </a:extLst>
          </p:cNvPr>
          <p:cNvSpPr txBox="1"/>
          <p:nvPr/>
        </p:nvSpPr>
        <p:spPr>
          <a:xfrm>
            <a:off x="7221417" y="4949485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</a:t>
            </a:r>
            <a:r>
              <a:rPr kumimoji="1" lang="en-US" altLang="zh-TW" dirty="0" err="1"/>
              <a:t>Baevski</a:t>
            </a:r>
            <a:r>
              <a:rPr lang="en-US" altLang="zh-TW" dirty="0"/>
              <a:t>+ ‘21</a:t>
            </a:r>
            <a:r>
              <a:rPr kumimoji="1" lang="en-US" altLang="zh-TW" dirty="0"/>
              <a:t>]</a:t>
            </a:r>
            <a:endParaRPr kumimoji="1"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60D60D9-9395-3211-53BF-F584D9115853}"/>
              </a:ext>
            </a:extLst>
          </p:cNvPr>
          <p:cNvSpPr txBox="1"/>
          <p:nvPr/>
        </p:nvSpPr>
        <p:spPr>
          <a:xfrm>
            <a:off x="8936608" y="5368694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[Hsu</a:t>
            </a:r>
            <a:r>
              <a:rPr lang="en-US" altLang="zh-TW" dirty="0"/>
              <a:t>+ ‘21</a:t>
            </a:r>
            <a:r>
              <a:rPr kumimoji="1" lang="en-US" altLang="zh-TW" dirty="0"/>
              <a:t>][Chen+ ‘22]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24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  <p:bldP spid="15" grpId="0"/>
      <p:bldP spid="1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6AA8E1-995D-340C-FE5B-51360AC4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S3PRL-VC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FF1653-4097-1BED-3AEF-AAC4EE884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Compare how different SSL features perform in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E6C6BBD-3F05-8BA8-C0CA-487772E163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C291E04-D265-6AAC-C1AE-FC14F9E0D8F0}"/>
              </a:ext>
            </a:extLst>
          </p:cNvPr>
          <p:cNvSpPr txBox="1"/>
          <p:nvPr/>
        </p:nvSpPr>
        <p:spPr>
          <a:xfrm>
            <a:off x="10142801" y="1429659"/>
            <a:ext cx="152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[Huang+ ‘22]</a:t>
            </a:r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C50E5C4-515B-7999-B0AE-7FA10607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71" y="2606919"/>
            <a:ext cx="6776258" cy="403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8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7BFB57-D998-54DA-969F-3033ECC3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-2358968"/>
            <a:ext cx="11099800" cy="938159"/>
          </a:xfrm>
        </p:spPr>
        <p:txBody>
          <a:bodyPr/>
          <a:lstStyle/>
          <a:p>
            <a:r>
              <a:rPr kumimoji="1" lang="en-US" altLang="zh-TW" dirty="0"/>
              <a:t>A comparison of different features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435716-40C1-70BE-303E-AF234EC63E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D46A6E23-624C-AABB-533A-2DEAAA8C31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0319514"/>
              </p:ext>
            </p:extLst>
          </p:nvPr>
        </p:nvGraphicFramePr>
        <p:xfrm>
          <a:off x="558800" y="1888305"/>
          <a:ext cx="1110717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196">
                  <a:extLst>
                    <a:ext uri="{9D8B030D-6E8A-4147-A177-3AD203B41FA5}">
                      <a16:colId xmlns:a16="http://schemas.microsoft.com/office/drawing/2014/main" val="4275698683"/>
                    </a:ext>
                  </a:extLst>
                </a:gridCol>
                <a:gridCol w="1851196">
                  <a:extLst>
                    <a:ext uri="{9D8B030D-6E8A-4147-A177-3AD203B41FA5}">
                      <a16:colId xmlns:a16="http://schemas.microsoft.com/office/drawing/2014/main" val="3617769432"/>
                    </a:ext>
                  </a:extLst>
                </a:gridCol>
                <a:gridCol w="1851196">
                  <a:extLst>
                    <a:ext uri="{9D8B030D-6E8A-4147-A177-3AD203B41FA5}">
                      <a16:colId xmlns:a16="http://schemas.microsoft.com/office/drawing/2014/main" val="299492859"/>
                    </a:ext>
                  </a:extLst>
                </a:gridCol>
                <a:gridCol w="1543054">
                  <a:extLst>
                    <a:ext uri="{9D8B030D-6E8A-4147-A177-3AD203B41FA5}">
                      <a16:colId xmlns:a16="http://schemas.microsoft.com/office/drawing/2014/main" val="1167061034"/>
                    </a:ext>
                  </a:extLst>
                </a:gridCol>
                <a:gridCol w="1722474">
                  <a:extLst>
                    <a:ext uri="{9D8B030D-6E8A-4147-A177-3AD203B41FA5}">
                      <a16:colId xmlns:a16="http://schemas.microsoft.com/office/drawing/2014/main" val="3397091282"/>
                    </a:ext>
                  </a:extLst>
                </a:gridCol>
                <a:gridCol w="2288060">
                  <a:extLst>
                    <a:ext uri="{9D8B030D-6E8A-4147-A177-3AD203B41FA5}">
                      <a16:colId xmlns:a16="http://schemas.microsoft.com/office/drawing/2014/main" val="339566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Speech waveform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Spectrogram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</a:rPr>
                        <a:t>SSL features</a:t>
                      </a:r>
                      <a:endParaRPr lang="zh-TW" altLang="en-US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PPG (ASR encoder outputs)</a:t>
                      </a:r>
                      <a:endParaRPr lang="zh-TW" altLang="en-US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BE64FF"/>
                          </a:solidFill>
                        </a:rPr>
                        <a:t>Text</a:t>
                      </a:r>
                      <a:endParaRPr lang="zh-TW" altLang="en-US" dirty="0">
                        <a:solidFill>
                          <a:srgbClr val="BE64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793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Resolution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16000 Hz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160~320 Hz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3E9288"/>
                          </a:solidFill>
                        </a:rPr>
                        <a:t>160~320 Hz</a:t>
                      </a:r>
                      <a:endParaRPr lang="zh-TW" altLang="en-US" dirty="0">
                        <a:solidFill>
                          <a:srgbClr val="3E928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8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160~320 Hz</a:t>
                      </a:r>
                      <a:endParaRPr kumimoji="1" lang="zh-TW" alt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8A49BE"/>
                          </a:solidFill>
                        </a:rPr>
                        <a:t>1~2 Hz (1~2 words per second)</a:t>
                      </a:r>
                      <a:endParaRPr lang="zh-TW" altLang="en-US" dirty="0">
                        <a:solidFill>
                          <a:srgbClr val="8A49BE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24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Speaker information 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Complete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Complete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3E9288"/>
                          </a:solidFill>
                        </a:rPr>
                        <a:t>Much ~ few</a:t>
                      </a:r>
                      <a:endParaRPr lang="zh-TW" altLang="en-US" dirty="0">
                        <a:solidFill>
                          <a:srgbClr val="3E928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80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Almost none</a:t>
                      </a:r>
                      <a:endParaRPr kumimoji="1" lang="zh-TW" altLang="en-US" sz="1800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8A49BE"/>
                          </a:solidFill>
                        </a:rPr>
                        <a:t>Almost none</a:t>
                      </a:r>
                      <a:endParaRPr lang="zh-TW" altLang="en-US" dirty="0">
                        <a:solidFill>
                          <a:srgbClr val="8A49BE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5696542"/>
                  </a:ext>
                </a:extLst>
              </a:tr>
            </a:tbl>
          </a:graphicData>
        </a:graphic>
      </p:graphicFrame>
      <p:grpSp>
        <p:nvGrpSpPr>
          <p:cNvPr id="12" name="群組 11">
            <a:extLst>
              <a:ext uri="{FF2B5EF4-FFF2-40B4-BE49-F238E27FC236}">
                <a16:creationId xmlns:a16="http://schemas.microsoft.com/office/drawing/2014/main" id="{671A0450-675B-D08F-E503-D49E499540E0}"/>
              </a:ext>
            </a:extLst>
          </p:cNvPr>
          <p:cNvGrpSpPr/>
          <p:nvPr/>
        </p:nvGrpSpPr>
        <p:grpSpPr>
          <a:xfrm>
            <a:off x="2209800" y="4374189"/>
            <a:ext cx="7772400" cy="1860357"/>
            <a:chOff x="2084436" y="4374189"/>
            <a:chExt cx="7772400" cy="186035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FBA37C8-18C7-B884-1A43-6FC792386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260"/>
            <a:stretch/>
          </p:blipFill>
          <p:spPr>
            <a:xfrm>
              <a:off x="2084436" y="4374189"/>
              <a:ext cx="7772400" cy="337319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E519141-94D3-C894-EB57-F2796E149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5" b="39124"/>
            <a:stretch/>
          </p:blipFill>
          <p:spPr>
            <a:xfrm>
              <a:off x="2084436" y="4711508"/>
              <a:ext cx="7772400" cy="23275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2AF82205-C941-8F2C-44BD-7E14A4E58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53" b="476"/>
            <a:stretch/>
          </p:blipFill>
          <p:spPr>
            <a:xfrm>
              <a:off x="2084436" y="4955172"/>
              <a:ext cx="7772400" cy="1279374"/>
            </a:xfrm>
            <a:prstGeom prst="rect">
              <a:avLst/>
            </a:prstGeom>
          </p:spPr>
        </p:pic>
      </p:grpSp>
      <p:sp>
        <p:nvSpPr>
          <p:cNvPr id="11" name="標題 1">
            <a:extLst>
              <a:ext uri="{FF2B5EF4-FFF2-40B4-BE49-F238E27FC236}">
                <a16:creationId xmlns:a16="http://schemas.microsoft.com/office/drawing/2014/main" id="{10E5351F-BB75-A335-29DD-3A8E91939870}"/>
              </a:ext>
            </a:extLst>
          </p:cNvPr>
          <p:cNvSpPr txBox="1">
            <a:spLocks/>
          </p:cNvSpPr>
          <p:nvPr/>
        </p:nvSpPr>
        <p:spPr>
          <a:xfrm>
            <a:off x="558800" y="1015999"/>
            <a:ext cx="11099800" cy="938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b="1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defRPr>
            </a:lvl1pPr>
          </a:lstStyle>
          <a:p>
            <a:r>
              <a:rPr lang="en-US" altLang="zh-TW" sz="3200" dirty="0"/>
              <a:t>A comparison of content representations</a:t>
            </a:r>
            <a:endParaRPr lang="zh-TW" altLang="en-US" sz="32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02D4A7F-CACC-03E5-F79B-5E742C9F6458}"/>
              </a:ext>
            </a:extLst>
          </p:cNvPr>
          <p:cNvSpPr txBox="1"/>
          <p:nvPr/>
        </p:nvSpPr>
        <p:spPr>
          <a:xfrm>
            <a:off x="9970686" y="4633500"/>
            <a:ext cx="13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3E9288"/>
                </a:solidFill>
              </a:rPr>
              <a:t>SSL feature</a:t>
            </a:r>
            <a:endParaRPr kumimoji="1" lang="zh-TW" altLang="en-US" dirty="0">
              <a:solidFill>
                <a:srgbClr val="3E9288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8129EE-F23B-DE24-0F9C-3D362EB5E924}"/>
              </a:ext>
            </a:extLst>
          </p:cNvPr>
          <p:cNvSpPr txBox="1"/>
          <p:nvPr/>
        </p:nvSpPr>
        <p:spPr>
          <a:xfrm>
            <a:off x="9970686" y="4884235"/>
            <a:ext cx="60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PPG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F99F14A-0E30-79DF-BA3E-B1D378E4B718}"/>
              </a:ext>
            </a:extLst>
          </p:cNvPr>
          <p:cNvSpPr txBox="1"/>
          <p:nvPr/>
        </p:nvSpPr>
        <p:spPr>
          <a:xfrm>
            <a:off x="9970686" y="5134970"/>
            <a:ext cx="56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8A49BE"/>
                </a:solidFill>
              </a:rPr>
              <a:t>text</a:t>
            </a:r>
            <a:endParaRPr kumimoji="1" lang="zh-TW" altLang="en-US" dirty="0">
              <a:solidFill>
                <a:srgbClr val="8A49BE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594122E-A20E-8A7B-4BAC-2253BF4A3805}"/>
              </a:ext>
            </a:extLst>
          </p:cNvPr>
          <p:cNvSpPr txBox="1"/>
          <p:nvPr/>
        </p:nvSpPr>
        <p:spPr>
          <a:xfrm>
            <a:off x="9970686" y="5385705"/>
            <a:ext cx="60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PPG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E210269-9C3B-092E-25EA-D461CAB0D9CC}"/>
              </a:ext>
            </a:extLst>
          </p:cNvPr>
          <p:cNvSpPr txBox="1"/>
          <p:nvPr/>
        </p:nvSpPr>
        <p:spPr>
          <a:xfrm>
            <a:off x="9970686" y="5887175"/>
            <a:ext cx="56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8A49BE"/>
                </a:solidFill>
              </a:rPr>
              <a:t>text</a:t>
            </a:r>
            <a:endParaRPr kumimoji="1" lang="zh-TW" altLang="en-US" dirty="0">
              <a:solidFill>
                <a:srgbClr val="8A49BE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3D652DC-D949-650C-EDA0-B47277593852}"/>
              </a:ext>
            </a:extLst>
          </p:cNvPr>
          <p:cNvSpPr txBox="1"/>
          <p:nvPr/>
        </p:nvSpPr>
        <p:spPr>
          <a:xfrm>
            <a:off x="9970686" y="5636440"/>
            <a:ext cx="60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PPG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79E1B67-A2AA-DAE1-008D-0BB5253FAAB2}"/>
              </a:ext>
            </a:extLst>
          </p:cNvPr>
          <p:cNvSpPr/>
          <p:nvPr/>
        </p:nvSpPr>
        <p:spPr>
          <a:xfrm>
            <a:off x="8645740" y="5201979"/>
            <a:ext cx="1138339" cy="242858"/>
          </a:xfrm>
          <a:prstGeom prst="rect">
            <a:avLst/>
          </a:prstGeom>
          <a:noFill/>
          <a:ln w="28575">
            <a:solidFill>
              <a:srgbClr val="BE6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7954423-5564-D8D3-694C-27111D952127}"/>
              </a:ext>
            </a:extLst>
          </p:cNvPr>
          <p:cNvSpPr/>
          <p:nvPr/>
        </p:nvSpPr>
        <p:spPr>
          <a:xfrm>
            <a:off x="8645739" y="5950412"/>
            <a:ext cx="1138339" cy="242858"/>
          </a:xfrm>
          <a:prstGeom prst="rect">
            <a:avLst/>
          </a:prstGeom>
          <a:noFill/>
          <a:ln w="28575">
            <a:solidFill>
              <a:srgbClr val="BE64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16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3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C1911E-7EE9-1735-6B26-3B446C5A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Two common practices for</a:t>
            </a:r>
            <a:br>
              <a:rPr kumimoji="1" lang="en-US" altLang="zh-TW" sz="3200" dirty="0"/>
            </a:br>
            <a:r>
              <a:rPr kumimoji="1" lang="en-US" altLang="zh-TW" sz="3200" dirty="0"/>
              <a:t>speaker representation in recognition-synthesis VC</a:t>
            </a:r>
            <a:endParaRPr kumimoji="1" lang="zh-TW" altLang="en-US" sz="320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616A0E3-254B-86EA-C8DE-9E29935A2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FBE473CD-8C11-F265-95E0-752A579CD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Train a speaker encoder jointly with the synthesizer</a:t>
            </a:r>
          </a:p>
          <a:p>
            <a:pPr marL="857250" lvl="1" indent="-514350"/>
            <a:r>
              <a:rPr lang="en-US" altLang="zh-TW" dirty="0"/>
              <a:t>Advantage: better conversion quality</a:t>
            </a:r>
          </a:p>
          <a:p>
            <a:pPr marL="857250" lvl="1" indent="-514350"/>
            <a:endParaRPr lang="en-US" altLang="zh-TW" dirty="0"/>
          </a:p>
          <a:p>
            <a:pPr marL="857250" lvl="1" indent="-514350"/>
            <a:endParaRPr lang="en-US" altLang="zh-TW" dirty="0"/>
          </a:p>
          <a:p>
            <a:pPr marL="857250" lvl="1" indent="-514350"/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Pre-trained speaker encoder (ex., d-vector, x-vector)</a:t>
            </a:r>
          </a:p>
          <a:p>
            <a:pPr marL="857250" lvl="1" indent="-514350"/>
            <a:r>
              <a:rPr lang="en-US" altLang="zh-TW" dirty="0"/>
              <a:t>Advantage: better generalization ability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461BD8E-51F5-3B29-C472-52B3D71E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99" y="2988239"/>
            <a:ext cx="5040001" cy="144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DBDFAB3-572A-3D4A-C0B9-494095A36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4" y="5281923"/>
            <a:ext cx="4640000" cy="14400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F3AB976E-464C-4860-A11A-362EAFA8CD62}"/>
              </a:ext>
            </a:extLst>
          </p:cNvPr>
          <p:cNvSpPr txBox="1"/>
          <p:nvPr/>
        </p:nvSpPr>
        <p:spPr>
          <a:xfrm>
            <a:off x="6682185" y="2559910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</a:t>
            </a:r>
            <a:r>
              <a:rPr kumimoji="1" lang="en-US" altLang="zh-TW" dirty="0" err="1"/>
              <a:t>Chien</a:t>
            </a:r>
            <a:r>
              <a:rPr kumimoji="1" lang="en-US" altLang="zh-TW" dirty="0"/>
              <a:t>+ ‘21]</a:t>
            </a:r>
            <a:endParaRPr kumimoji="1"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0AB43A-9205-F207-23EB-0992641E8EEC}"/>
              </a:ext>
            </a:extLst>
          </p:cNvPr>
          <p:cNvSpPr txBox="1"/>
          <p:nvPr/>
        </p:nvSpPr>
        <p:spPr>
          <a:xfrm>
            <a:off x="10252334" y="4299155"/>
            <a:ext cx="1547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TW" dirty="0"/>
              <a:t>[</a:t>
            </a:r>
            <a:r>
              <a:rPr kumimoji="1" lang="en-US" altLang="zh-TW" dirty="0" err="1"/>
              <a:t>Variani</a:t>
            </a:r>
            <a:r>
              <a:rPr kumimoji="1" lang="en-US" altLang="zh-TW" dirty="0"/>
              <a:t>+ ‘14]</a:t>
            </a:r>
          </a:p>
          <a:p>
            <a:pPr algn="r"/>
            <a:r>
              <a:rPr kumimoji="1" lang="en-US" altLang="zh-TW" dirty="0"/>
              <a:t>[Snyder+ ‘18]</a:t>
            </a:r>
            <a:endParaRPr kumimoji="1" lang="zh-TW" altLang="en-US" dirty="0"/>
          </a:p>
        </p:txBody>
      </p:sp>
      <p:sp>
        <p:nvSpPr>
          <p:cNvPr id="16" name="テキスト ボックス 33">
            <a:extLst>
              <a:ext uri="{FF2B5EF4-FFF2-40B4-BE49-F238E27FC236}">
                <a16:creationId xmlns:a16="http://schemas.microsoft.com/office/drawing/2014/main" id="{0B2048BE-6215-108B-C4D8-4BEF40B6224F}"/>
              </a:ext>
            </a:extLst>
          </p:cNvPr>
          <p:cNvSpPr txBox="1"/>
          <p:nvPr/>
        </p:nvSpPr>
        <p:spPr>
          <a:xfrm>
            <a:off x="8388808" y="5863443"/>
            <a:ext cx="3554952" cy="646331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This is still one of the most researched direction in VC</a:t>
            </a:r>
          </a:p>
        </p:txBody>
      </p:sp>
    </p:spTree>
    <p:extLst>
      <p:ext uri="{BB962C8B-B14F-4D97-AF65-F5344CB8AC3E}">
        <p14:creationId xmlns:p14="http://schemas.microsoft.com/office/powerpoint/2010/main" val="658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Fundamentals of voice conversion</a:t>
            </a:r>
          </a:p>
          <a:p>
            <a:pPr lvl="1"/>
            <a:r>
              <a:rPr kumimoji="1" lang="en-US" altLang="zh-TW" dirty="0"/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bg1">
                  <a:lumMod val="90000"/>
                </a:schemeClr>
              </a:solidFill>
            </a:endParaRPr>
          </a:p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How deep learning changed voice conversion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bg1">
                    <a:lumMod val="9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83941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432DD-9345-87C5-A9CE-2906C4BF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FAQ: Which </a:t>
            </a:r>
            <a:r>
              <a:rPr lang="en-US" altLang="zh-TW" dirty="0"/>
              <a:t>one is better, parallel or nonparallel?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D0974F-7827-EDAF-AD65-E39E4B473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Quick answer: it all depends on the end-point application!</a:t>
            </a:r>
          </a:p>
          <a:p>
            <a:r>
              <a:rPr lang="en-US" altLang="zh-TW" dirty="0"/>
              <a:t>Is </a:t>
            </a:r>
            <a:r>
              <a:rPr lang="en-US" altLang="zh-TW" dirty="0">
                <a:solidFill>
                  <a:srgbClr val="C00000"/>
                </a:solidFill>
              </a:rPr>
              <a:t>prosody modeling</a:t>
            </a:r>
            <a:r>
              <a:rPr lang="en-US" altLang="zh-TW" dirty="0"/>
              <a:t> important in your application?</a:t>
            </a:r>
            <a:br>
              <a:rPr lang="en-US" altLang="zh-TW" dirty="0"/>
            </a:br>
            <a:r>
              <a:rPr lang="en-US" altLang="zh-TW" dirty="0"/>
              <a:t>  </a:t>
            </a:r>
            <a:r>
              <a:rPr lang="en-US" altLang="zh-TW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(ex., accent conversion) </a:t>
            </a:r>
            <a:r>
              <a:rPr lang="en-US" altLang="zh-TW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</a:t>
            </a:r>
            <a:r>
              <a:rPr kumimoji="1" lang="en-US" altLang="zh-TW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 assume parallel VC = use seq2seq</a:t>
            </a:r>
            <a:r>
              <a:rPr lang="en-US" altLang="zh-TW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br>
              <a:rPr lang="en-US" altLang="zh-TW" dirty="0"/>
            </a:br>
            <a:r>
              <a:rPr lang="en-US" altLang="zh-TW" dirty="0"/>
              <a:t>Is </a:t>
            </a:r>
            <a:r>
              <a:rPr lang="en-US" altLang="zh-TW" dirty="0">
                <a:solidFill>
                  <a:srgbClr val="C00000"/>
                </a:solidFill>
              </a:rPr>
              <a:t>recording parallel data affordable</a:t>
            </a:r>
            <a:r>
              <a:rPr lang="en-US" altLang="zh-TW" dirty="0"/>
              <a:t> in your application?</a:t>
            </a:r>
            <a:br>
              <a:rPr lang="en-US" altLang="zh-TW" dirty="0"/>
            </a:br>
            <a:r>
              <a:rPr lang="en-US" altLang="zh-TW" dirty="0"/>
              <a:t>  </a:t>
            </a:r>
            <a:r>
              <a:rPr lang="en-US" altLang="zh-TW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(ex., speaking-aid) </a:t>
            </a:r>
            <a:r>
              <a:rPr lang="en-US" altLang="zh-TW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(patients would pay whatever it takes)</a:t>
            </a:r>
            <a:br>
              <a:rPr lang="en-US" altLang="zh-TW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zh-TW" altLang="en-US" dirty="0"/>
              <a:t>⇨</a:t>
            </a:r>
            <a:r>
              <a:rPr lang="en-US" altLang="zh-TW" dirty="0"/>
              <a:t> </a:t>
            </a:r>
            <a:r>
              <a:rPr lang="en-US" altLang="zh-TW" u="sng" dirty="0"/>
              <a:t>Parallel VC</a:t>
            </a:r>
            <a:r>
              <a:rPr lang="en-US" altLang="zh-TW" dirty="0"/>
              <a:t> might be a better choice!</a:t>
            </a:r>
          </a:p>
          <a:p>
            <a:r>
              <a:rPr kumimoji="1" lang="en-US" altLang="zh-TW" dirty="0"/>
              <a:t>Otherwise, </a:t>
            </a:r>
            <a:r>
              <a:rPr lang="en-US" altLang="zh-TW" u="sng" dirty="0"/>
              <a:t>non-parallel VC</a:t>
            </a:r>
            <a:r>
              <a:rPr lang="en-US" altLang="zh-TW" dirty="0"/>
              <a:t>!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B2DE362-1AAB-3402-AB26-6D43DE53F2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How deep learning changed voice conversion: better content &amp; speaker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28486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How deep learning changed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/>
              <a:t>Challenges remaining in voice conversion</a:t>
            </a:r>
          </a:p>
          <a:p>
            <a:pPr lvl="1"/>
            <a:r>
              <a:rPr lang="en-US" altLang="zh-TW" dirty="0"/>
              <a:t>Real-time, low-latency processing</a:t>
            </a:r>
          </a:p>
          <a:p>
            <a:pPr lvl="1"/>
            <a:r>
              <a:rPr lang="en-US" altLang="zh-TW" dirty="0"/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052434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How deep learning changed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/>
              <a:t>Challenges remaining in voice conversion</a:t>
            </a:r>
          </a:p>
          <a:p>
            <a:pPr lvl="1"/>
            <a:r>
              <a:rPr lang="en-US" altLang="zh-TW" dirty="0"/>
              <a:t>Real-time, low-latency processing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327997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42992C-90F4-8BFD-85A1-06E87D01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015999"/>
            <a:ext cx="11099800" cy="938159"/>
          </a:xfrm>
        </p:spPr>
        <p:txBody>
          <a:bodyPr/>
          <a:lstStyle/>
          <a:p>
            <a:r>
              <a:rPr kumimoji="1" lang="en-US" altLang="zh-TW" dirty="0"/>
              <a:t>Real-time and low-latency are different terms!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F1E239-91AE-6D6A-0E22-B76EC2E3E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Real-time factor (RTF)</a:t>
            </a:r>
          </a:p>
          <a:p>
            <a:pPr lvl="1"/>
            <a:r>
              <a:rPr lang="en-US" altLang="zh-TW" dirty="0"/>
              <a:t>T</a:t>
            </a:r>
            <a:r>
              <a:rPr kumimoji="1" lang="en-US" altLang="zh-TW" dirty="0"/>
              <a:t>he amount of time to process one second of speech</a:t>
            </a:r>
          </a:p>
          <a:p>
            <a:pPr lvl="1"/>
            <a:r>
              <a:rPr lang="en-US" altLang="zh-TW" dirty="0"/>
              <a:t>A system is considered </a:t>
            </a:r>
            <a:r>
              <a:rPr lang="en-US" altLang="zh-TW" dirty="0">
                <a:solidFill>
                  <a:srgbClr val="C00000"/>
                </a:solidFill>
              </a:rPr>
              <a:t>real-time</a:t>
            </a:r>
            <a:r>
              <a:rPr lang="en-US" altLang="zh-TW" dirty="0"/>
              <a:t> if RTF &lt; 1</a:t>
            </a:r>
          </a:p>
          <a:p>
            <a:pPr lvl="1"/>
            <a:r>
              <a:rPr lang="en-US" altLang="zh-TW" dirty="0"/>
              <a:t>RTF is u</a:t>
            </a:r>
            <a:r>
              <a:rPr kumimoji="1" lang="en-US" altLang="zh-TW" dirty="0"/>
              <a:t>sually calculated given the whole input (i.e., batch processing)</a:t>
            </a:r>
            <a:endParaRPr lang="en-US" altLang="zh-TW" dirty="0"/>
          </a:p>
          <a:p>
            <a:pPr lvl="1"/>
            <a:r>
              <a:rPr lang="en-US" altLang="zh-TW" dirty="0"/>
              <a:t>In application like speaking-aid,</a:t>
            </a:r>
            <a:r>
              <a:rPr kumimoji="1" lang="en-US" altLang="zh-TW" dirty="0"/>
              <a:t> this is an impractical setting</a:t>
            </a:r>
          </a:p>
          <a:p>
            <a:r>
              <a:rPr lang="en-US" altLang="zh-TW" dirty="0"/>
              <a:t>Latency</a:t>
            </a:r>
            <a:endParaRPr kumimoji="1" lang="en-US" altLang="zh-TW" dirty="0"/>
          </a:p>
          <a:p>
            <a:pPr lvl="1"/>
            <a:r>
              <a:rPr kumimoji="1" lang="en" altLang="zh-TW" dirty="0"/>
              <a:t>Time difference between input/output. </a:t>
            </a:r>
            <a:r>
              <a:rPr kumimoji="1" lang="en-US" altLang="zh-TW" dirty="0"/>
              <a:t>Ex., latency=100ms means: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You here the converted speech 100 </a:t>
            </a:r>
            <a:r>
              <a:rPr lang="en-US" altLang="zh-TW" dirty="0" err="1"/>
              <a:t>ms</a:t>
            </a:r>
            <a:r>
              <a:rPr lang="en-US" altLang="zh-TW" dirty="0"/>
              <a:t> after you speak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1" lang="en-US" altLang="zh-TW" dirty="0"/>
              <a:t>The model can </a:t>
            </a:r>
            <a:r>
              <a:rPr lang="en-US" altLang="zh-TW" dirty="0"/>
              <a:t>probably see &lt; 100 </a:t>
            </a:r>
            <a:r>
              <a:rPr lang="en-US" altLang="zh-TW" dirty="0" err="1"/>
              <a:t>ms</a:t>
            </a:r>
            <a:r>
              <a:rPr lang="en-US" altLang="zh-TW" dirty="0"/>
              <a:t> of speech ahead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743A93A-27E4-93E9-C75D-F0608ADFC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Real-time, low-latency processing</a:t>
            </a:r>
          </a:p>
        </p:txBody>
      </p:sp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54B8D406-9814-D4DB-1206-BFE3444DEFE8}"/>
              </a:ext>
            </a:extLst>
          </p:cNvPr>
          <p:cNvSpPr txBox="1"/>
          <p:nvPr/>
        </p:nvSpPr>
        <p:spPr>
          <a:xfrm>
            <a:off x="7821122" y="1954158"/>
            <a:ext cx="4157519" cy="584775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Note: in some signal processing fields they have the opposite definition...</a:t>
            </a:r>
          </a:p>
        </p:txBody>
      </p:sp>
    </p:spTree>
    <p:extLst>
      <p:ext uri="{BB962C8B-B14F-4D97-AF65-F5344CB8AC3E}">
        <p14:creationId xmlns:p14="http://schemas.microsoft.com/office/powerpoint/2010/main" val="13626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D625DC-5676-B8E1-3ACC-596BFEBA9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Inability </a:t>
            </a:r>
            <a:r>
              <a:rPr kumimoji="1" lang="en-US" altLang="zh-TW" dirty="0"/>
              <a:t>to see the future hurts!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4EB8787-CAE5-A327-6213-EEAE172C5D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Real-time, low-latency processing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EC0AA6CB-3C1D-D3BB-F85B-12B1CCDD1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Ex., standard vs causal convolution</a:t>
            </a:r>
          </a:p>
          <a:p>
            <a:r>
              <a:rPr lang="en-US" altLang="zh-TW" dirty="0"/>
              <a:t>Lager the latency, the more future frames can be “peaked”</a:t>
            </a:r>
          </a:p>
          <a:p>
            <a:r>
              <a:rPr lang="en-US" altLang="zh-TW" dirty="0"/>
              <a:t>Large improvement if the model can “see the future”</a:t>
            </a:r>
          </a:p>
          <a:p>
            <a:endParaRPr lang="en-US" altLang="zh-TW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39FB60A-59C6-88E0-95F6-0BB7B25A9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41" y="4114489"/>
            <a:ext cx="6065823" cy="23535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9B03085-DE8E-73FA-EC62-5CCF3F1E8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41" y="1596334"/>
            <a:ext cx="3819440" cy="1111394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A8B363F-E260-9057-B814-8243222ED758}"/>
              </a:ext>
            </a:extLst>
          </p:cNvPr>
          <p:cNvSpPr txBox="1"/>
          <p:nvPr/>
        </p:nvSpPr>
        <p:spPr>
          <a:xfrm>
            <a:off x="10258133" y="3929823"/>
            <a:ext cx="164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[Hayashi+ ‘22]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2075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A7F099-2DA1-E2FA-5CA5-BFAE5CC1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Different applications can allow different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C2A5F1-DD59-92D2-A9FD-DB28D279D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Hand-held devices have a more strict latency tolerance</a:t>
            </a:r>
          </a:p>
          <a:p>
            <a:pPr lvl="1"/>
            <a:r>
              <a:rPr lang="en-US" altLang="zh-TW" dirty="0"/>
              <a:t>Ex., speaking-aid, Detective Conan’s voice changer</a:t>
            </a:r>
          </a:p>
          <a:p>
            <a:pPr lvl="1"/>
            <a:r>
              <a:rPr kumimoji="1" lang="en-US" altLang="zh-TW" dirty="0"/>
              <a:t>Usually nee</a:t>
            </a:r>
            <a:r>
              <a:rPr lang="en-US" altLang="zh-TW" dirty="0"/>
              <a:t>ds to be smaller than 100 </a:t>
            </a:r>
            <a:r>
              <a:rPr lang="en-US" altLang="zh-TW" dirty="0" err="1"/>
              <a:t>ms</a:t>
            </a:r>
            <a:endParaRPr lang="en-US" altLang="zh-TW" dirty="0"/>
          </a:p>
          <a:p>
            <a:r>
              <a:rPr kumimoji="1" lang="en-US" altLang="zh-TW" dirty="0"/>
              <a:t>“Transmitted” services can allow for a larger latency</a:t>
            </a:r>
          </a:p>
          <a:p>
            <a:pPr lvl="1"/>
            <a:r>
              <a:rPr lang="en-US" altLang="zh-TW" dirty="0"/>
              <a:t>Ex., accent conversion in customer service centers, </a:t>
            </a:r>
            <a:r>
              <a:rPr lang="en-US" altLang="zh-TW" dirty="0" err="1"/>
              <a:t>VTubers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B09575-A1E2-52BE-7A48-76ECEFDB74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Real-time, low-latency processing</a:t>
            </a:r>
          </a:p>
        </p:txBody>
      </p:sp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E9B1D660-A7A8-8300-3213-A770BFA70CA4}"/>
              </a:ext>
            </a:extLst>
          </p:cNvPr>
          <p:cNvSpPr txBox="1"/>
          <p:nvPr/>
        </p:nvSpPr>
        <p:spPr>
          <a:xfrm>
            <a:off x="3069409" y="5380336"/>
            <a:ext cx="6078582" cy="461665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It all depends on the edge application!</a:t>
            </a:r>
          </a:p>
        </p:txBody>
      </p:sp>
    </p:spTree>
    <p:extLst>
      <p:ext uri="{BB962C8B-B14F-4D97-AF65-F5344CB8AC3E}">
        <p14:creationId xmlns:p14="http://schemas.microsoft.com/office/powerpoint/2010/main" val="283904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Fundamentals of voice conversion</a:t>
            </a:r>
          </a:p>
          <a:p>
            <a:pPr lvl="1"/>
            <a:r>
              <a:rPr kumimoji="1"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What is voice conversion? Why do we need it?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Early approaches to voice conversion</a:t>
            </a:r>
            <a:endParaRPr kumimoji="1" lang="en-US" altLang="zh-TW" dirty="0">
              <a:solidFill>
                <a:schemeClr val="tx1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How deep learning changed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modeling tools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Better content &amp; speaker representations</a:t>
            </a:r>
          </a:p>
          <a:p>
            <a:r>
              <a:rPr lang="en-US" altLang="zh-TW" dirty="0"/>
              <a:t>Challenges remaining in voice conversion</a:t>
            </a:r>
          </a:p>
          <a:p>
            <a:pPr lvl="1"/>
            <a:r>
              <a:rPr lang="en-US" altLang="zh-TW" dirty="0">
                <a:solidFill>
                  <a:schemeClr val="tx1">
                    <a:lumMod val="20000"/>
                    <a:lumOff val="80000"/>
                  </a:schemeClr>
                </a:solidFill>
              </a:rPr>
              <a:t>Real-time, low-latency processing</a:t>
            </a:r>
          </a:p>
          <a:p>
            <a:pPr lvl="1"/>
            <a:r>
              <a:rPr lang="en-US" altLang="zh-TW" dirty="0"/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8857910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A96E9B-4B47-C010-ABAC-16F84960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New application 1: VC in noisy environment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532CDA-0F0E-E0B0-52B5-1615453ED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Sometimes we want to do VC with noise (or music, etc.)</a:t>
            </a:r>
          </a:p>
          <a:p>
            <a:pPr lvl="1"/>
            <a:r>
              <a:rPr kumimoji="1" lang="en-US" altLang="zh-TW" dirty="0"/>
              <a:t>Back to the dubbing example…</a:t>
            </a:r>
          </a:p>
          <a:p>
            <a:pPr lvl="1"/>
            <a:endParaRPr lang="en-US" altLang="zh-TW" dirty="0"/>
          </a:p>
          <a:p>
            <a:pPr lvl="1"/>
            <a:endParaRPr kumimoji="1" lang="en-US" altLang="zh-TW" dirty="0"/>
          </a:p>
          <a:p>
            <a:pPr lvl="1"/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r>
              <a:rPr kumimoji="1" lang="en-US" altLang="zh-TW" dirty="0"/>
              <a:t>Straightforward idea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154169A-4D30-F767-FD17-FEDE355DB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516B741-4FD4-69C0-FEBB-EA388A3584B7}"/>
              </a:ext>
            </a:extLst>
          </p:cNvPr>
          <p:cNvSpPr txBox="1"/>
          <p:nvPr/>
        </p:nvSpPr>
        <p:spPr>
          <a:xfrm>
            <a:off x="10577208" y="280574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[Yao+ ‘23]</a:t>
            </a:r>
            <a:endParaRPr kumimoji="1" lang="zh-TW" altLang="en-US" dirty="0"/>
          </a:p>
        </p:txBody>
      </p:sp>
      <p:pic>
        <p:nvPicPr>
          <p:cNvPr id="6" name="source">
            <a:hlinkClick r:id="" action="ppaction://media"/>
            <a:extLst>
              <a:ext uri="{FF2B5EF4-FFF2-40B4-BE49-F238E27FC236}">
                <a16:creationId xmlns:a16="http://schemas.microsoft.com/office/drawing/2014/main" id="{F006F1B2-3733-3F61-7076-35BDD7A63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1961" y="2979977"/>
            <a:ext cx="3068126" cy="1725821"/>
          </a:xfrm>
          <a:prstGeom prst="rect">
            <a:avLst/>
          </a:prstGeom>
        </p:spPr>
      </p:pic>
      <p:pic>
        <p:nvPicPr>
          <p:cNvPr id="7" name="male">
            <a:hlinkClick r:id="" action="ppaction://media"/>
            <a:extLst>
              <a:ext uri="{FF2B5EF4-FFF2-40B4-BE49-F238E27FC236}">
                <a16:creationId xmlns:a16="http://schemas.microsoft.com/office/drawing/2014/main" id="{C7FD7E74-042C-4DE5-326C-76013BDE62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1914" y="2979977"/>
            <a:ext cx="3068126" cy="172582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29A31B9-5595-4563-4072-0CCC1BD21B84}"/>
              </a:ext>
            </a:extLst>
          </p:cNvPr>
          <p:cNvSpPr txBox="1"/>
          <p:nvPr/>
        </p:nvSpPr>
        <p:spPr>
          <a:xfrm>
            <a:off x="8749717" y="2631157"/>
            <a:ext cx="3279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TW" sz="1100" dirty="0">
                <a:hlinkClick r:id="rId7"/>
              </a:rPr>
              <a:t>https://yaoxunji.github.io/background_sound_vc/</a:t>
            </a:r>
            <a:endParaRPr kumimoji="1" lang="en" altLang="zh-TW" sz="11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F62BFAA-1393-8230-058E-ECA9885AE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10" y="5274701"/>
            <a:ext cx="10478379" cy="1369451"/>
          </a:xfrm>
          <a:prstGeom prst="rect">
            <a:avLst/>
          </a:prstGeom>
        </p:spPr>
      </p:pic>
      <p:sp>
        <p:nvSpPr>
          <p:cNvPr id="11" name="テキスト ボックス 33">
            <a:extLst>
              <a:ext uri="{FF2B5EF4-FFF2-40B4-BE49-F238E27FC236}">
                <a16:creationId xmlns:a16="http://schemas.microsoft.com/office/drawing/2014/main" id="{BE56D109-3D11-B017-B8E8-0E29DBDAA7C3}"/>
              </a:ext>
            </a:extLst>
          </p:cNvPr>
          <p:cNvSpPr txBox="1"/>
          <p:nvPr/>
        </p:nvSpPr>
        <p:spPr>
          <a:xfrm>
            <a:off x="8239491" y="4846372"/>
            <a:ext cx="3554952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Difficulty: separation is hard!</a:t>
            </a:r>
          </a:p>
        </p:txBody>
      </p:sp>
      <p:sp>
        <p:nvSpPr>
          <p:cNvPr id="12" name="テキスト ボックス 33">
            <a:extLst>
              <a:ext uri="{FF2B5EF4-FFF2-40B4-BE49-F238E27FC236}">
                <a16:creationId xmlns:a16="http://schemas.microsoft.com/office/drawing/2014/main" id="{ADA7407B-C410-6D51-5893-45A1A1D4692B}"/>
              </a:ext>
            </a:extLst>
          </p:cNvPr>
          <p:cNvSpPr txBox="1"/>
          <p:nvPr/>
        </p:nvSpPr>
        <p:spPr>
          <a:xfrm>
            <a:off x="1152234" y="3612054"/>
            <a:ext cx="1675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Original</a:t>
            </a:r>
          </a:p>
        </p:txBody>
      </p:sp>
      <p:sp>
        <p:nvSpPr>
          <p:cNvPr id="13" name="テキスト ボックス 33">
            <a:extLst>
              <a:ext uri="{FF2B5EF4-FFF2-40B4-BE49-F238E27FC236}">
                <a16:creationId xmlns:a16="http://schemas.microsoft.com/office/drawing/2014/main" id="{79747C6C-1B02-7CCE-48D0-096E34B99A7A}"/>
              </a:ext>
            </a:extLst>
          </p:cNvPr>
          <p:cNvSpPr txBox="1"/>
          <p:nvPr/>
        </p:nvSpPr>
        <p:spPr>
          <a:xfrm>
            <a:off x="9512662" y="3612054"/>
            <a:ext cx="1796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Converted</a:t>
            </a:r>
          </a:p>
        </p:txBody>
      </p:sp>
    </p:spTree>
    <p:extLst>
      <p:ext uri="{BB962C8B-B14F-4D97-AF65-F5344CB8AC3E}">
        <p14:creationId xmlns:p14="http://schemas.microsoft.com/office/powerpoint/2010/main" val="1129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New application 2: Singing VC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3F2F0-D44C-B25C-1AB5-CDA68865D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What is the difference between normal VC and singing VC?</a:t>
            </a:r>
          </a:p>
          <a:p>
            <a:pPr lvl="1"/>
            <a:r>
              <a:rPr lang="en-US" altLang="zh-TW" dirty="0"/>
              <a:t>In singing VC, we want to change “singing style” but with same notes</a:t>
            </a:r>
            <a:br>
              <a:rPr lang="en-US" altLang="zh-TW" dirty="0"/>
            </a:br>
            <a:r>
              <a:rPr kumimoji="1" lang="en-US" altLang="zh-TW" dirty="0"/>
              <a:t>= add vibrato, falsetto, …, but sound like the same song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99D454C-744F-999F-7042-8D7D428F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3429000"/>
            <a:ext cx="7772400" cy="294655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B19EE68-636D-85C0-86C0-D5B6D5630305}"/>
              </a:ext>
            </a:extLst>
          </p:cNvPr>
          <p:cNvSpPr txBox="1"/>
          <p:nvPr/>
        </p:nvSpPr>
        <p:spPr>
          <a:xfrm>
            <a:off x="9561552" y="1485078"/>
            <a:ext cx="20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[Villavicencio+ ‘10]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62675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New application 2: Singing VC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3F2F0-D44C-B25C-1AB5-CDA68865D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In-domain SVC vs cross-domain SVC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6C6BB9C-E15D-7B2F-56D2-74A75EA0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40843"/>
            <a:ext cx="7772400" cy="3417482"/>
          </a:xfrm>
          <a:prstGeom prst="rect">
            <a:avLst/>
          </a:prstGeom>
        </p:spPr>
      </p:pic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FD106E74-551E-C8AB-3EBF-87BEFC9BDB0A}"/>
              </a:ext>
            </a:extLst>
          </p:cNvPr>
          <p:cNvSpPr txBox="1"/>
          <p:nvPr/>
        </p:nvSpPr>
        <p:spPr>
          <a:xfrm>
            <a:off x="8421387" y="6322227"/>
            <a:ext cx="3244587" cy="369332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Is this … possible?</a:t>
            </a:r>
            <a:endParaRPr lang="en-US" altLang="ja-JP" b="1" dirty="0">
              <a:solidFill>
                <a:schemeClr val="bg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17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FD98EC-8D25-482F-8132-04421A26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What is voice conversion (VC)?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CDB890-8D30-437B-8CC3-08166F8C7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ja-JP" dirty="0"/>
              <a:t>Definition:</a:t>
            </a:r>
            <a:br>
              <a:rPr kumimoji="1" lang="en" altLang="ja-JP" dirty="0"/>
            </a:br>
            <a:r>
              <a:rPr kumimoji="1" lang="en" altLang="ja-JP" sz="2400" dirty="0"/>
              <a:t>Converts one kind of speech to another while </a:t>
            </a:r>
            <a:r>
              <a:rPr kumimoji="1" lang="en" altLang="ja-JP" sz="2400" u="sng" dirty="0">
                <a:solidFill>
                  <a:srgbClr val="C00000"/>
                </a:solidFill>
              </a:rPr>
              <a:t>keeping the linguistic content</a:t>
            </a:r>
            <a:r>
              <a:rPr kumimoji="1" lang="en" altLang="ja-JP" sz="2400" dirty="0"/>
              <a:t>.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r>
              <a:rPr kumimoji="1" lang="en" altLang="ja-JP" dirty="0"/>
              <a:t>The most common type: speaker conversion</a:t>
            </a:r>
          </a:p>
          <a:p>
            <a:pPr lvl="1"/>
            <a:r>
              <a:rPr kumimoji="1" lang="en" altLang="ja-JP" dirty="0"/>
              <a:t>Convert between two speakers</a:t>
            </a:r>
          </a:p>
          <a:p>
            <a:pPr lvl="1"/>
            <a:r>
              <a:rPr kumimoji="1" lang="en" altLang="ja-JP" dirty="0"/>
              <a:t>Famous example (in Japan): Detective Conan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73968E-BF17-4017-AA59-5326CD607C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What is voice conversion (VC)? Why do we need it?</a:t>
            </a:r>
          </a:p>
          <a:p>
            <a:endParaRPr kumimoji="1" lang="ja-JP" alt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7732B1A-682D-7BEB-4173-947B77AC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98" y="4110475"/>
            <a:ext cx="1964615" cy="173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E220EE9-8F76-41F6-D0EF-4C2A84EF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88" y="3278419"/>
            <a:ext cx="5766424" cy="1499829"/>
          </a:xfrm>
          <a:prstGeom prst="rect">
            <a:avLst/>
          </a:prstGeom>
        </p:spPr>
      </p:pic>
      <p:sp>
        <p:nvSpPr>
          <p:cNvPr id="5" name="テキスト ボックス 33">
            <a:extLst>
              <a:ext uri="{FF2B5EF4-FFF2-40B4-BE49-F238E27FC236}">
                <a16:creationId xmlns:a16="http://schemas.microsoft.com/office/drawing/2014/main" id="{873104C9-847B-DB81-CDEE-0F8F8D36B10C}"/>
              </a:ext>
            </a:extLst>
          </p:cNvPr>
          <p:cNvSpPr txBox="1"/>
          <p:nvPr/>
        </p:nvSpPr>
        <p:spPr>
          <a:xfrm>
            <a:off x="8027772" y="5997821"/>
            <a:ext cx="3868855" cy="646331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“VC” basically refers to “speaker conversion” if not specified</a:t>
            </a:r>
          </a:p>
        </p:txBody>
      </p:sp>
    </p:spTree>
    <p:extLst>
      <p:ext uri="{BB962C8B-B14F-4D97-AF65-F5344CB8AC3E}">
        <p14:creationId xmlns:p14="http://schemas.microsoft.com/office/powerpoint/2010/main" val="388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Singing voice conversion challenge (SVCC) 2023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CB83B13-01F8-DEDF-D2F6-8387DB06CDA7}"/>
              </a:ext>
            </a:extLst>
          </p:cNvPr>
          <p:cNvSpPr txBox="1"/>
          <p:nvPr/>
        </p:nvSpPr>
        <p:spPr>
          <a:xfrm>
            <a:off x="10574059" y="1619662"/>
            <a:ext cx="15012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1800" dirty="0"/>
              <a:t>[Huang+ ‘23]</a:t>
            </a:r>
            <a:endParaRPr kumimoji="1" lang="zh-TW" altLang="en-US" dirty="0"/>
          </a:p>
        </p:txBody>
      </p:sp>
      <p:pic>
        <p:nvPicPr>
          <p:cNvPr id="18" name="內容版面配置區 6">
            <a:extLst>
              <a:ext uri="{FF2B5EF4-FFF2-40B4-BE49-F238E27FC236}">
                <a16:creationId xmlns:a16="http://schemas.microsoft.com/office/drawing/2014/main" id="{68C39C59-FF33-8C75-52C1-75B6B604F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9" r="5068" b="3464"/>
          <a:stretch/>
        </p:blipFill>
        <p:spPr>
          <a:xfrm>
            <a:off x="4913746" y="2023694"/>
            <a:ext cx="3654789" cy="477675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8E5D28A-6CE9-C81C-0A4F-A53C08C52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1" t="3689" r="5397" b="3955"/>
          <a:stretch/>
        </p:blipFill>
        <p:spPr>
          <a:xfrm>
            <a:off x="8568535" y="2023694"/>
            <a:ext cx="3506741" cy="4776756"/>
          </a:xfrm>
          <a:prstGeom prst="rect">
            <a:avLst/>
          </a:prstGeom>
        </p:spPr>
      </p:pic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36ADEBEC-5BF3-421D-E331-187166C0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05" y="2023695"/>
            <a:ext cx="4326241" cy="4561460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Two tasks:</a:t>
            </a:r>
          </a:p>
          <a:p>
            <a:pPr lvl="1"/>
            <a:r>
              <a:rPr lang="en-US" altLang="zh-TW" sz="1800" b="1" u="sng" dirty="0"/>
              <a:t>In-domain</a:t>
            </a:r>
            <a:r>
              <a:rPr lang="en-US" altLang="zh-TW" sz="1800" dirty="0"/>
              <a:t> SVC: training data is singing voice</a:t>
            </a:r>
            <a:endParaRPr lang="en-US" altLang="zh-TW" dirty="0"/>
          </a:p>
          <a:p>
            <a:pPr lvl="1"/>
            <a:r>
              <a:rPr lang="en-US" altLang="zh-TW" sz="1800" b="1" u="sng" dirty="0"/>
              <a:t>Cross-domain</a:t>
            </a:r>
            <a:r>
              <a:rPr lang="en-US" altLang="zh-TW" sz="1800" dirty="0"/>
              <a:t> SVC: training data is speech</a:t>
            </a:r>
            <a:endParaRPr lang="en-US" altLang="zh-TW" dirty="0"/>
          </a:p>
          <a:p>
            <a:r>
              <a:rPr lang="en-US" altLang="zh-TW" sz="2400" dirty="0"/>
              <a:t>Findings:</a:t>
            </a:r>
          </a:p>
          <a:p>
            <a:pPr lvl="1"/>
            <a:r>
              <a:rPr lang="en-US" altLang="zh-TW" sz="1800" dirty="0"/>
              <a:t>For </a:t>
            </a:r>
            <a:r>
              <a:rPr lang="en-US" altLang="zh-TW" sz="1800" dirty="0">
                <a:solidFill>
                  <a:srgbClr val="C00000"/>
                </a:solidFill>
              </a:rPr>
              <a:t>naturalness</a:t>
            </a:r>
            <a:r>
              <a:rPr lang="en-US" altLang="zh-TW" sz="1800" dirty="0"/>
              <a:t>, </a:t>
            </a:r>
            <a:r>
              <a:rPr lang="en-US" altLang="zh-TW" sz="1800" dirty="0">
                <a:solidFill>
                  <a:srgbClr val="C00000"/>
                </a:solidFill>
              </a:rPr>
              <a:t>3</a:t>
            </a:r>
            <a:r>
              <a:rPr lang="en-US" altLang="zh-TW" sz="1800" dirty="0"/>
              <a:t> teams were not significantly different from natural speech</a:t>
            </a:r>
          </a:p>
          <a:p>
            <a:pPr lvl="1"/>
            <a:r>
              <a:rPr lang="en-US" altLang="zh-TW" sz="1800" dirty="0"/>
              <a:t>For </a:t>
            </a:r>
            <a:r>
              <a:rPr lang="en-US" altLang="zh-TW" sz="1800" dirty="0">
                <a:solidFill>
                  <a:srgbClr val="C00000"/>
                </a:solidFill>
              </a:rPr>
              <a:t>similarity</a:t>
            </a:r>
            <a:r>
              <a:rPr lang="en-US" altLang="zh-TW" sz="1800" dirty="0"/>
              <a:t>, </a:t>
            </a:r>
            <a:r>
              <a:rPr lang="en-US" altLang="zh-TW" sz="1800" dirty="0">
                <a:solidFill>
                  <a:srgbClr val="C00000"/>
                </a:solidFill>
              </a:rPr>
              <a:t>no</a:t>
            </a:r>
            <a:r>
              <a:rPr lang="en-US" altLang="zh-TW" sz="1800" dirty="0"/>
              <a:t> teams were not significantly different from the target singers</a:t>
            </a:r>
          </a:p>
          <a:p>
            <a:pPr lvl="1"/>
            <a:r>
              <a:rPr lang="en-US" altLang="zh-TW" sz="1800" dirty="0"/>
              <a:t>Cross-domain SVC is harder than in-domain SVC</a:t>
            </a:r>
          </a:p>
        </p:txBody>
      </p:sp>
    </p:spTree>
    <p:extLst>
      <p:ext uri="{BB962C8B-B14F-4D97-AF65-F5344CB8AC3E}">
        <p14:creationId xmlns:p14="http://schemas.microsoft.com/office/powerpoint/2010/main" val="31415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3C0159-0D63-F9EE-8F1C-F35D68E9A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New application 3: accent conversion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43F2F0-D44C-B25C-1AB5-CDA68865D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099800" cy="4572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TW" dirty="0"/>
              <a:t>Convert from non-native speech </a:t>
            </a:r>
            <a:r>
              <a:rPr kumimoji="1" lang="zh-TW" altLang="en-US" dirty="0"/>
              <a:t>→</a:t>
            </a:r>
            <a:r>
              <a:rPr kumimoji="1" lang="en-US" altLang="zh-TW" dirty="0"/>
              <a:t> native speech</a:t>
            </a:r>
          </a:p>
          <a:p>
            <a:pPr marL="857250" lvl="1" indent="-514350"/>
            <a:r>
              <a:rPr kumimoji="1" lang="en-US" altLang="zh-TW" dirty="0"/>
              <a:t>Also known as foreign accent conversion (FAC)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Convert from accent 1 </a:t>
            </a:r>
            <a:r>
              <a:rPr kumimoji="1" lang="zh-TW" altLang="en-US" dirty="0"/>
              <a:t>→</a:t>
            </a:r>
            <a:r>
              <a:rPr kumimoji="1" lang="en-US" altLang="zh-TW" dirty="0"/>
              <a:t> accent 2</a:t>
            </a:r>
          </a:p>
          <a:p>
            <a:pPr marL="857250" lvl="1" indent="-514350"/>
            <a:r>
              <a:rPr lang="en-US" altLang="zh-TW" dirty="0"/>
              <a:t>Ex., American accent </a:t>
            </a:r>
            <a:r>
              <a:rPr lang="zh-TW" altLang="en-US" dirty="0"/>
              <a:t>→</a:t>
            </a:r>
            <a:r>
              <a:rPr lang="en-US" altLang="zh-TW" dirty="0"/>
              <a:t> British accent; </a:t>
            </a:r>
            <a:r>
              <a:rPr lang="zh-TW" altLang="en-US" dirty="0"/>
              <a:t>九州弁</a:t>
            </a:r>
            <a:r>
              <a:rPr lang="en-US" altLang="zh-TW" dirty="0"/>
              <a:t> </a:t>
            </a:r>
            <a:r>
              <a:rPr lang="zh-TW" altLang="en-US" dirty="0"/>
              <a:t>→</a:t>
            </a:r>
            <a:r>
              <a:rPr lang="en-US" altLang="zh-TW" dirty="0"/>
              <a:t> </a:t>
            </a:r>
            <a:r>
              <a:rPr lang="zh-TW" altLang="en-US" dirty="0"/>
              <a:t>関西弁</a:t>
            </a:r>
            <a:endParaRPr lang="en-US" altLang="zh-TW" dirty="0"/>
          </a:p>
          <a:p>
            <a:pPr marL="514350" indent="-514350"/>
            <a:r>
              <a:rPr kumimoji="1" lang="en-US" altLang="zh-TW" dirty="0"/>
              <a:t>Difficulty: usually we want to main the speaker identity!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FDC9F17-4608-6317-2AA8-0AE3CF4A8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A0108E79-19BD-E3E4-8003-5D4B60A35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12" y="4939252"/>
            <a:ext cx="8428375" cy="1442694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E11B22-2BAB-0757-B88A-F9D99AA3BB03}"/>
              </a:ext>
            </a:extLst>
          </p:cNvPr>
          <p:cNvSpPr txBox="1"/>
          <p:nvPr/>
        </p:nvSpPr>
        <p:spPr>
          <a:xfrm>
            <a:off x="9068788" y="2522027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[Zhao+ ‘18] [Zhao+ ‘21]</a:t>
            </a:r>
            <a:endParaRPr kumimoji="1"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59A9A25-B4A5-7BC6-A47F-F8027CB54818}"/>
              </a:ext>
            </a:extLst>
          </p:cNvPr>
          <p:cNvSpPr txBox="1"/>
          <p:nvPr/>
        </p:nvSpPr>
        <p:spPr>
          <a:xfrm>
            <a:off x="10160241" y="3215565"/>
            <a:ext cx="150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</a:t>
            </a:r>
            <a:r>
              <a:rPr lang="en-US" altLang="zh-TW" sz="1800" dirty="0" err="1"/>
              <a:t>Ezzerg</a:t>
            </a:r>
            <a:r>
              <a:rPr lang="en-US" altLang="zh-TW" sz="1800" dirty="0"/>
              <a:t>+ ‘23]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59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C3857F-3428-986B-B331-DEDE7CA5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”Ground-truth free” VC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DC9B3A-7C0B-60B9-BC46-D3321DCD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099800" cy="4572000"/>
          </a:xfrm>
        </p:spPr>
        <p:txBody>
          <a:bodyPr/>
          <a:lstStyle/>
          <a:p>
            <a:r>
              <a:rPr kumimoji="1" lang="en-US" altLang="zh-TW" dirty="0"/>
              <a:t>There are many applications where the “ground-truth” speech is </a:t>
            </a:r>
            <a:r>
              <a:rPr kumimoji="1" lang="en-US" altLang="zh-TW" dirty="0">
                <a:solidFill>
                  <a:srgbClr val="C00000"/>
                </a:solidFill>
              </a:rPr>
              <a:t>impossible to collect</a:t>
            </a:r>
          </a:p>
          <a:p>
            <a:r>
              <a:rPr lang="en-US" altLang="zh-TW" dirty="0"/>
              <a:t>Examples: accent conversion, pathological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CE2D16-0127-686B-6935-B920F661C4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78E0B6E-6C4C-D9C0-56DD-035284137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5" y="3842259"/>
            <a:ext cx="7262949" cy="280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BB38C-A0C9-1E29-193A-7EC18F06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Approaches to ground-truth free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1DE27E-E234-652D-B540-173E2A891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F3EF5089-BEF0-7511-8D13-BF31C900F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2013155"/>
            <a:ext cx="11099800" cy="4572000"/>
          </a:xfrm>
        </p:spPr>
        <p:txBody>
          <a:bodyPr/>
          <a:lstStyle/>
          <a:p>
            <a:r>
              <a:rPr lang="en-US" altLang="zh-TW" dirty="0"/>
              <a:t>Take FAC as example. Ingredients:</a:t>
            </a:r>
            <a:r>
              <a:rPr lang="zh-TW" altLang="en-US" dirty="0"/>
              <a:t> </a:t>
            </a:r>
            <a:r>
              <a:rPr lang="en-US" altLang="zh-TW" dirty="0"/>
              <a:t>”pseudo” parallel data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r>
              <a:rPr lang="en-US" altLang="zh-TW" dirty="0"/>
              <a:t>Straightforward approach: cascade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66DA74F-288F-579C-5686-0135C402C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34" y="2482402"/>
            <a:ext cx="6204732" cy="186739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49412FF-1AB2-FD37-B20D-95FD45F34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91" y="4886610"/>
            <a:ext cx="6915418" cy="175754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518E78-9F38-2478-F797-8B60E4158B74}"/>
              </a:ext>
            </a:extLst>
          </p:cNvPr>
          <p:cNvSpPr txBox="1"/>
          <p:nvPr/>
        </p:nvSpPr>
        <p:spPr>
          <a:xfrm>
            <a:off x="10110026" y="438463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[Huang+ ‘21]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479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BB38C-A0C9-1E29-193A-7EC18F06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Approaches to ground-truth free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1DE27E-E234-652D-B540-173E2A891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F3EF5089-BEF0-7511-8D13-BF31C900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Synthetic target generation (STG)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7A4ADD9-BD06-9278-FD24-56675685E3E9}"/>
              </a:ext>
            </a:extLst>
          </p:cNvPr>
          <p:cNvSpPr txBox="1"/>
          <p:nvPr/>
        </p:nvSpPr>
        <p:spPr>
          <a:xfrm>
            <a:off x="10273533" y="2125672"/>
            <a:ext cx="135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[Zhao+ ‘21]</a:t>
            </a:r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B7285C-36C8-28B7-D7EA-2D7730E6D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3" y="3128066"/>
            <a:ext cx="10956574" cy="27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BB38C-A0C9-1E29-193A-7EC18F06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Approaches to ground-truth free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1DE27E-E234-652D-B540-173E2A891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F3EF5089-BEF0-7511-8D13-BF31C900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Latent space conversion (LSC)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0DF662-B826-11E0-FB9D-605DEEB01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03" y="2629988"/>
            <a:ext cx="7507994" cy="399272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0EB011B-A8FE-37CE-1051-06D3C6FE092A}"/>
              </a:ext>
            </a:extLst>
          </p:cNvPr>
          <p:cNvSpPr txBox="1"/>
          <p:nvPr/>
        </p:nvSpPr>
        <p:spPr>
          <a:xfrm>
            <a:off x="9965756" y="212567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</a:t>
            </a:r>
            <a:r>
              <a:rPr lang="en-US" altLang="zh-TW" sz="1800" dirty="0" err="1"/>
              <a:t>Quamer</a:t>
            </a:r>
            <a:r>
              <a:rPr lang="en-US" altLang="zh-TW" sz="1800" dirty="0"/>
              <a:t>+ ‘22]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58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BB38C-A0C9-1E29-193A-7EC18F06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Approaches to ground-truth free VC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1DE27E-E234-652D-B540-173E2A891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F3EF5089-BEF0-7511-8D13-BF31C900F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Which one is the best? </a:t>
            </a:r>
            <a:r>
              <a:rPr lang="en-US" altLang="zh-TW" dirty="0">
                <a:solidFill>
                  <a:srgbClr val="C00000"/>
                </a:solidFill>
              </a:rPr>
              <a:t>None of them!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EB011B-A8FE-37CE-1051-06D3C6FE092A}"/>
              </a:ext>
            </a:extLst>
          </p:cNvPr>
          <p:cNvSpPr txBox="1"/>
          <p:nvPr/>
        </p:nvSpPr>
        <p:spPr>
          <a:xfrm>
            <a:off x="10110026" y="2125672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TW" sz="1800" dirty="0"/>
              <a:t>[Huang+ ‘23]</a:t>
            </a:r>
            <a:endParaRPr kumimoji="1" lang="zh-TW" altLang="en-US" dirty="0"/>
          </a:p>
        </p:txBody>
      </p:sp>
      <p:graphicFrame>
        <p:nvGraphicFramePr>
          <p:cNvPr id="3" name="表格 80">
            <a:extLst>
              <a:ext uri="{FF2B5EF4-FFF2-40B4-BE49-F238E27FC236}">
                <a16:creationId xmlns:a16="http://schemas.microsoft.com/office/drawing/2014/main" id="{543F3F4C-608C-5577-2FBF-A62F9CB54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137364"/>
              </p:ext>
            </p:extLst>
          </p:nvPr>
        </p:nvGraphicFramePr>
        <p:xfrm>
          <a:off x="1921868" y="2635726"/>
          <a:ext cx="8076514" cy="399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497">
                  <a:extLst>
                    <a:ext uri="{9D8B030D-6E8A-4147-A177-3AD203B41FA5}">
                      <a16:colId xmlns:a16="http://schemas.microsoft.com/office/drawing/2014/main" val="1529908926"/>
                    </a:ext>
                  </a:extLst>
                </a:gridCol>
                <a:gridCol w="1373937">
                  <a:extLst>
                    <a:ext uri="{9D8B030D-6E8A-4147-A177-3AD203B41FA5}">
                      <a16:colId xmlns:a16="http://schemas.microsoft.com/office/drawing/2014/main" val="4031081189"/>
                    </a:ext>
                  </a:extLst>
                </a:gridCol>
                <a:gridCol w="1504363">
                  <a:extLst>
                    <a:ext uri="{9D8B030D-6E8A-4147-A177-3AD203B41FA5}">
                      <a16:colId xmlns:a16="http://schemas.microsoft.com/office/drawing/2014/main" val="37680564"/>
                    </a:ext>
                  </a:extLst>
                </a:gridCol>
                <a:gridCol w="1662717">
                  <a:extLst>
                    <a:ext uri="{9D8B030D-6E8A-4147-A177-3AD203B41FA5}">
                      <a16:colId xmlns:a16="http://schemas.microsoft.com/office/drawing/2014/main" val="95487356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837466356"/>
                    </a:ext>
                  </a:extLst>
                </a:gridCol>
              </a:tblGrid>
              <a:tr h="458403"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Subjective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800" b="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4800" b="0" dirty="0"/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679430"/>
                  </a:ext>
                </a:extLst>
              </a:tr>
              <a:tr h="763050">
                <a:tc vMerge="1">
                  <a:txBody>
                    <a:bodyPr/>
                    <a:lstStyle/>
                    <a:p>
                      <a:pPr algn="l"/>
                      <a:r>
                        <a:rPr lang="zh-TW" altLang="en-US" sz="4800" b="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手法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 error rate</a:t>
                      </a: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Naturalness </a:t>
                      </a: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speaker similarity </a:t>
                      </a: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↑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Accentedness</a:t>
                      </a:r>
                      <a:r>
                        <a:rPr lang="zh-TW" altLang="en-US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↓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524756"/>
                  </a:ext>
                </a:extLst>
              </a:tr>
              <a:tr h="46223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nonnative speech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4.18 ± 0.19 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6.06 ± 0.38 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529296"/>
                  </a:ext>
                </a:extLst>
              </a:tr>
              <a:tr h="458403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Cascade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52.7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3.50 ± 0.22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45.7% ± 7.3%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4.18 ± 0.30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327171"/>
                  </a:ext>
                </a:extLst>
              </a:tr>
              <a:tr h="46223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Synthetic target generation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40.9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3.66 ± 0.20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57.3% ± 7.8%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4.36 ± 0.32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008822"/>
                  </a:ext>
                </a:extLst>
              </a:tr>
              <a:tr h="462236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Latent space conversion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 ± 0.22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43.8% ± 7.5%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3.95 ± 0.31 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7559216"/>
                  </a:ext>
                </a:extLst>
              </a:tr>
              <a:tr h="462236">
                <a:tc>
                  <a:txBody>
                    <a:bodyPr/>
                    <a:lstStyle/>
                    <a:p>
                      <a:pPr marL="0" marR="0" lvl="0" indent="0" algn="l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Reference native speech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 ± 0.18 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3027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 ± 0.21 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S Gothic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1487308"/>
                  </a:ext>
                </a:extLst>
              </a:tr>
            </a:tbl>
          </a:graphicData>
        </a:graphic>
      </p:graphicFrame>
      <p:pic>
        <p:nvPicPr>
          <p:cNvPr id="6" name="source">
            <a:hlinkClick r:id="" action="ppaction://media"/>
            <a:extLst>
              <a:ext uri="{FF2B5EF4-FFF2-40B4-BE49-F238E27FC236}">
                <a16:creationId xmlns:a16="http://schemas.microsoft.com/office/drawing/2014/main" id="{53670AD4-D690-494F-42E4-AF787A46C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8207" y="3887858"/>
            <a:ext cx="540000" cy="540000"/>
          </a:xfrm>
          <a:prstGeom prst="rect">
            <a:avLst/>
          </a:prstGeom>
        </p:spPr>
      </p:pic>
      <p:pic>
        <p:nvPicPr>
          <p:cNvPr id="7" name="target">
            <a:hlinkClick r:id="" action="ppaction://media"/>
            <a:extLst>
              <a:ext uri="{FF2B5EF4-FFF2-40B4-BE49-F238E27FC236}">
                <a16:creationId xmlns:a16="http://schemas.microsoft.com/office/drawing/2014/main" id="{1C439102-C83D-F3BC-F2AE-E18839602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8207" y="6047521"/>
            <a:ext cx="540000" cy="540000"/>
          </a:xfrm>
          <a:prstGeom prst="rect">
            <a:avLst/>
          </a:prstGeom>
        </p:spPr>
      </p:pic>
      <p:pic>
        <p:nvPicPr>
          <p:cNvPr id="10" name="arctic_b0490_lsc_ppg_sxliu">
            <a:hlinkClick r:id="" action="ppaction://media"/>
            <a:extLst>
              <a:ext uri="{FF2B5EF4-FFF2-40B4-BE49-F238E27FC236}">
                <a16:creationId xmlns:a16="http://schemas.microsoft.com/office/drawing/2014/main" id="{17F6EB1A-BAA0-DFD4-AE07-12C8CC5B517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8207" y="5473729"/>
            <a:ext cx="540000" cy="540000"/>
          </a:xfrm>
          <a:prstGeom prst="rect">
            <a:avLst/>
          </a:prstGeom>
        </p:spPr>
      </p:pic>
      <p:pic>
        <p:nvPicPr>
          <p:cNvPr id="11" name="arctic_b0490_stg_ppg_sxliu">
            <a:hlinkClick r:id="" action="ppaction://media"/>
            <a:extLst>
              <a:ext uri="{FF2B5EF4-FFF2-40B4-BE49-F238E27FC236}">
                <a16:creationId xmlns:a16="http://schemas.microsoft.com/office/drawing/2014/main" id="{6B381548-5D5B-54AA-1E08-5A430DD977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8207" y="4899938"/>
            <a:ext cx="540000" cy="540000"/>
          </a:xfrm>
          <a:prstGeom prst="rect">
            <a:avLst/>
          </a:prstGeom>
        </p:spPr>
      </p:pic>
      <p:pic>
        <p:nvPicPr>
          <p:cNvPr id="12" name="arctic_b0490_cascade_ppg_sxliu">
            <a:hlinkClick r:id="" action="ppaction://media"/>
            <a:extLst>
              <a:ext uri="{FF2B5EF4-FFF2-40B4-BE49-F238E27FC236}">
                <a16:creationId xmlns:a16="http://schemas.microsoft.com/office/drawing/2014/main" id="{01D74D3F-A299-16B0-DC9F-F737CE8EA71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8207" y="44262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494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FAB221-72D0-1645-2166-D135FEEF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/>
              <a:t>Different VC application require</a:t>
            </a:r>
            <a:br>
              <a:rPr kumimoji="1" lang="en-US" altLang="zh-TW" sz="3200" dirty="0"/>
            </a:br>
            <a:r>
              <a:rPr kumimoji="1" lang="en-US" altLang="zh-TW" sz="3200" dirty="0"/>
              <a:t>different evaluation aspects</a:t>
            </a:r>
            <a:endParaRPr kumimoji="1"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DDDDAF-F7C1-7B19-0A28-BFFCB8DF3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Can you tell</a:t>
            </a:r>
            <a:r>
              <a:rPr kumimoji="1" lang="en-US" altLang="zh-TW" dirty="0"/>
              <a:t> these two samples are from the same person?</a:t>
            </a:r>
            <a:endParaRPr lang="en-US" altLang="zh-TW" dirty="0"/>
          </a:p>
          <a:p>
            <a:endParaRPr kumimoji="1" lang="en-US" altLang="zh-TW" dirty="0"/>
          </a:p>
          <a:p>
            <a:r>
              <a:rPr lang="en-US" altLang="zh-TW" dirty="0"/>
              <a:t>Can you rate which sample has a heavier accent?</a:t>
            </a:r>
          </a:p>
          <a:p>
            <a:endParaRPr kumimoji="1" lang="en-US" altLang="zh-TW" dirty="0"/>
          </a:p>
          <a:p>
            <a:r>
              <a:rPr lang="en-US" altLang="zh-TW" dirty="0"/>
              <a:t>Can you rate which sample is closer to the reference?</a:t>
            </a:r>
            <a:endParaRPr kumimoji="1"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C41D577-1860-7B41-BFA2-74C580AD23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TW" dirty="0"/>
              <a:t>Challenges remaining in voice conversion: beyond “normal” voice conversion</a:t>
            </a:r>
          </a:p>
        </p:txBody>
      </p:sp>
      <p:pic>
        <p:nvPicPr>
          <p:cNvPr id="5" name="CDF_30008">
            <a:hlinkClick r:id="" action="ppaction://media"/>
            <a:extLst>
              <a:ext uri="{FF2B5EF4-FFF2-40B4-BE49-F238E27FC236}">
                <a16:creationId xmlns:a16="http://schemas.microsoft.com/office/drawing/2014/main" id="{CFEDFD8A-9AD8-BC71-8A36-4B464837C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4343" y="2519766"/>
            <a:ext cx="812800" cy="812800"/>
          </a:xfrm>
          <a:prstGeom prst="rect">
            <a:avLst/>
          </a:prstGeom>
        </p:spPr>
      </p:pic>
      <p:pic>
        <p:nvPicPr>
          <p:cNvPr id="6" name="CDF_30020">
            <a:hlinkClick r:id="" action="ppaction://media"/>
            <a:extLst>
              <a:ext uri="{FF2B5EF4-FFF2-40B4-BE49-F238E27FC236}">
                <a16:creationId xmlns:a16="http://schemas.microsoft.com/office/drawing/2014/main" id="{5A307107-A1E3-DAD3-9406-C86A3ACDE7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94858" y="2519766"/>
            <a:ext cx="812800" cy="812800"/>
          </a:xfrm>
          <a:prstGeom prst="rect">
            <a:avLst/>
          </a:prstGeom>
        </p:spPr>
      </p:pic>
      <p:pic>
        <p:nvPicPr>
          <p:cNvPr id="8" name="arctic_b0490">
            <a:hlinkClick r:id="" action="ppaction://media"/>
            <a:extLst>
              <a:ext uri="{FF2B5EF4-FFF2-40B4-BE49-F238E27FC236}">
                <a16:creationId xmlns:a16="http://schemas.microsoft.com/office/drawing/2014/main" id="{DA7B5847-EFB4-5C98-1904-6CF1C0A8BE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4343" y="3960845"/>
            <a:ext cx="812800" cy="812800"/>
          </a:xfrm>
          <a:prstGeom prst="rect">
            <a:avLst/>
          </a:prstGeom>
        </p:spPr>
      </p:pic>
      <p:pic>
        <p:nvPicPr>
          <p:cNvPr id="9" name="arctic_b0490">
            <a:hlinkClick r:id="" action="ppaction://media"/>
            <a:extLst>
              <a:ext uri="{FF2B5EF4-FFF2-40B4-BE49-F238E27FC236}">
                <a16:creationId xmlns:a16="http://schemas.microsoft.com/office/drawing/2014/main" id="{8C88A889-A814-52AD-8BEE-AA655C6823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94858" y="3959010"/>
            <a:ext cx="812800" cy="812800"/>
          </a:xfrm>
          <a:prstGeom prst="rect">
            <a:avLst/>
          </a:prstGeom>
        </p:spPr>
      </p:pic>
      <p:pic>
        <p:nvPicPr>
          <p:cNvPr id="10" name="jvs091_jvs092_parallel_VOICEACTRESS100_092">
            <a:hlinkClick r:id="" action="ppaction://media"/>
            <a:extLst>
              <a:ext uri="{FF2B5EF4-FFF2-40B4-BE49-F238E27FC236}">
                <a16:creationId xmlns:a16="http://schemas.microsoft.com/office/drawing/2014/main" id="{24746A9E-A6C5-DD3C-F8D9-78D1F0DAE5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84343" y="5398254"/>
            <a:ext cx="812800" cy="812800"/>
          </a:xfrm>
          <a:prstGeom prst="rect">
            <a:avLst/>
          </a:prstGeom>
        </p:spPr>
      </p:pic>
      <p:pic>
        <p:nvPicPr>
          <p:cNvPr id="11" name="jvs091_jvs092_parallel_VOICEACTRESS100_092">
            <a:hlinkClick r:id="" action="ppaction://media"/>
            <a:extLst>
              <a:ext uri="{FF2B5EF4-FFF2-40B4-BE49-F238E27FC236}">
                <a16:creationId xmlns:a16="http://schemas.microsoft.com/office/drawing/2014/main" id="{3B2FFF79-530C-FBEA-7D88-0ACD45D6ACE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94858" y="5398254"/>
            <a:ext cx="812800" cy="812800"/>
          </a:xfrm>
          <a:prstGeom prst="rect">
            <a:avLst/>
          </a:prstGeom>
        </p:spPr>
      </p:pic>
      <p:pic>
        <p:nvPicPr>
          <p:cNvPr id="12" name="jvs092_nonparallel_TRAVEL1000_0940">
            <a:hlinkClick r:id="" action="ppaction://media"/>
            <a:extLst>
              <a:ext uri="{FF2B5EF4-FFF2-40B4-BE49-F238E27FC236}">
                <a16:creationId xmlns:a16="http://schemas.microsoft.com/office/drawing/2014/main" id="{AECEEA10-A0F7-5A6C-F017-C6E2927326D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58597" y="5398254"/>
            <a:ext cx="812800" cy="812800"/>
          </a:xfrm>
          <a:prstGeom prst="rect">
            <a:avLst/>
          </a:prstGeom>
        </p:spPr>
      </p:pic>
      <p:sp>
        <p:nvSpPr>
          <p:cNvPr id="13" name="テキスト ボックス 33">
            <a:extLst>
              <a:ext uri="{FF2B5EF4-FFF2-40B4-BE49-F238E27FC236}">
                <a16:creationId xmlns:a16="http://schemas.microsoft.com/office/drawing/2014/main" id="{2A3DA960-7053-84C2-A99E-85C36AEC69E4}"/>
              </a:ext>
            </a:extLst>
          </p:cNvPr>
          <p:cNvSpPr txBox="1"/>
          <p:nvPr/>
        </p:nvSpPr>
        <p:spPr>
          <a:xfrm>
            <a:off x="8333294" y="2519766"/>
            <a:ext cx="3332679" cy="923330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same singer can sound very differently in different parts of the same song</a:t>
            </a:r>
          </a:p>
        </p:txBody>
      </p:sp>
      <p:sp>
        <p:nvSpPr>
          <p:cNvPr id="14" name="テキスト ボックス 33">
            <a:extLst>
              <a:ext uri="{FF2B5EF4-FFF2-40B4-BE49-F238E27FC236}">
                <a16:creationId xmlns:a16="http://schemas.microsoft.com/office/drawing/2014/main" id="{07963541-12F9-39C4-9079-F6B214908827}"/>
              </a:ext>
            </a:extLst>
          </p:cNvPr>
          <p:cNvSpPr txBox="1"/>
          <p:nvPr/>
        </p:nvSpPr>
        <p:spPr>
          <a:xfrm>
            <a:off x="8842342" y="3903745"/>
            <a:ext cx="2790858" cy="923330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Even native speakers can have a hard time giving a judgement</a:t>
            </a:r>
          </a:p>
        </p:txBody>
      </p:sp>
      <p:sp>
        <p:nvSpPr>
          <p:cNvPr id="15" name="テキスト ボックス 33">
            <a:extLst>
              <a:ext uri="{FF2B5EF4-FFF2-40B4-BE49-F238E27FC236}">
                <a16:creationId xmlns:a16="http://schemas.microsoft.com/office/drawing/2014/main" id="{395744D6-12DB-842D-BC80-7CE77F3A88DD}"/>
              </a:ext>
            </a:extLst>
          </p:cNvPr>
          <p:cNvSpPr txBox="1"/>
          <p:nvPr/>
        </p:nvSpPr>
        <p:spPr>
          <a:xfrm>
            <a:off x="8120605" y="5382949"/>
            <a:ext cx="3512595" cy="646331"/>
          </a:xfrm>
          <a:prstGeom prst="rect">
            <a:avLst/>
          </a:prstGeom>
          <a:solidFill>
            <a:srgbClr val="3E928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Even in speaker conversion, It can be just… difficult</a:t>
            </a:r>
          </a:p>
        </p:txBody>
      </p:sp>
    </p:spTree>
    <p:extLst>
      <p:ext uri="{BB962C8B-B14F-4D97-AF65-F5344CB8AC3E}">
        <p14:creationId xmlns:p14="http://schemas.microsoft.com/office/powerpoint/2010/main" val="26371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7D32CE-8FD6-41F0-C746-9076C7EE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3C97E-8C83-FA91-FE87-D0D55B95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Fundamentals of voice conversion</a:t>
            </a:r>
          </a:p>
          <a:p>
            <a:pPr lvl="1"/>
            <a:r>
              <a:rPr kumimoji="1" lang="en-US" altLang="zh-TW" dirty="0"/>
              <a:t>What is voice conversion? Why do we need it?</a:t>
            </a:r>
          </a:p>
          <a:p>
            <a:pPr lvl="1"/>
            <a:r>
              <a:rPr lang="en-US" altLang="zh-TW" dirty="0"/>
              <a:t>Early approaches to voice conversion</a:t>
            </a:r>
            <a:endParaRPr kumimoji="1" lang="en-US" altLang="zh-TW" dirty="0"/>
          </a:p>
          <a:p>
            <a:r>
              <a:rPr lang="en-US" altLang="zh-TW" dirty="0"/>
              <a:t>How deep learning changed voice conversion</a:t>
            </a:r>
          </a:p>
          <a:p>
            <a:pPr lvl="1"/>
            <a:r>
              <a:rPr lang="en-US" altLang="zh-TW" dirty="0"/>
              <a:t>Better modeling tools</a:t>
            </a:r>
          </a:p>
          <a:p>
            <a:pPr lvl="1"/>
            <a:r>
              <a:rPr lang="en-US" altLang="zh-TW" dirty="0"/>
              <a:t>Better content &amp; speaker representations</a:t>
            </a:r>
          </a:p>
          <a:p>
            <a:r>
              <a:rPr lang="en-US" altLang="zh-TW" dirty="0"/>
              <a:t>Challenges remaining in voice conversion</a:t>
            </a:r>
          </a:p>
          <a:p>
            <a:pPr lvl="1"/>
            <a:r>
              <a:rPr lang="en-US" altLang="zh-TW" dirty="0"/>
              <a:t>Real-time, low-latency processing</a:t>
            </a:r>
          </a:p>
          <a:p>
            <a:pPr lvl="1"/>
            <a:r>
              <a:rPr lang="en-US" altLang="zh-TW" dirty="0"/>
              <a:t>Beyond “normal” voice conversion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2DD973-D2E2-CFF3-E6FD-B2A03EE8E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9809626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1E3C75-3408-5B55-80E0-4AE5EAC4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Concluding remarks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70ECAA-F8D4-B171-7010-480D26634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VC has many applications </a:t>
            </a:r>
            <a:r>
              <a:rPr kumimoji="1" lang="zh-TW" altLang="en-US" dirty="0"/>
              <a:t>→</a:t>
            </a:r>
            <a:r>
              <a:rPr kumimoji="1" lang="en-US" altLang="zh-TW" dirty="0"/>
              <a:t> it is considered an important and fundamental technique</a:t>
            </a:r>
          </a:p>
          <a:p>
            <a:r>
              <a:rPr kumimoji="1" lang="en-US" altLang="zh-TW" dirty="0"/>
              <a:t>Many people think VC is solved… is it?</a:t>
            </a:r>
            <a:endParaRPr lang="en-US" altLang="zh-TW" dirty="0"/>
          </a:p>
          <a:p>
            <a:pPr lvl="1"/>
            <a:r>
              <a:rPr kumimoji="1" lang="en-US" altLang="zh-TW" dirty="0"/>
              <a:t>Most papers use a very ideal experimental setting!</a:t>
            </a:r>
          </a:p>
          <a:p>
            <a:r>
              <a:rPr kumimoji="1" lang="en-US" altLang="zh-TW" dirty="0"/>
              <a:t>VC is useful only when used to improve people’s lives</a:t>
            </a:r>
          </a:p>
          <a:p>
            <a:pPr lvl="1"/>
            <a:r>
              <a:rPr lang="en-US" altLang="zh-TW" dirty="0"/>
              <a:t>Same for any AI technique!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DBE619B-367B-DE5D-155F-59489A4B1A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8475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2B8315-B216-D11C-2726-126A7EFA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VC can be dangerous: deep fake (singer copying)</a:t>
            </a:r>
            <a:endParaRPr kumimoji="1" lang="zh-TW" altLang="en-US" dirty="0"/>
          </a:p>
        </p:txBody>
      </p:sp>
      <p:pic>
        <p:nvPicPr>
          <p:cNvPr id="5" name="線上媒體 4" descr="【AI 孙燕姿】 《发如雪》cover 周杰伦">
            <a:hlinkClick r:id="" action="ppaction://media"/>
            <a:extLst>
              <a:ext uri="{FF2B5EF4-FFF2-40B4-BE49-F238E27FC236}">
                <a16:creationId xmlns:a16="http://schemas.microsoft.com/office/drawing/2014/main" id="{E18A2460-3012-BE03-7DA7-1FE96B853A5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843225" y="2152031"/>
            <a:ext cx="3822749" cy="2160000"/>
          </a:xfrm>
          <a:prstGeom prst="rect">
            <a:avLst/>
          </a:prstGeom>
        </p:spPr>
      </p:pic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2AE94F-A874-979F-C00E-532A4A7F6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pic>
        <p:nvPicPr>
          <p:cNvPr id="6" name="線上媒體 5" descr="发如雪 周杰伦 (歌词版)">
            <a:hlinkClick r:id="" action="ppaction://media"/>
            <a:extLst>
              <a:ext uri="{FF2B5EF4-FFF2-40B4-BE49-F238E27FC236}">
                <a16:creationId xmlns:a16="http://schemas.microsoft.com/office/drawing/2014/main" id="{B94B321D-AFA6-5D94-D4B1-D3CA213F104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58800" y="2152031"/>
            <a:ext cx="3823009" cy="2160000"/>
          </a:xfrm>
          <a:prstGeom prst="rect">
            <a:avLst/>
          </a:prstGeom>
        </p:spPr>
      </p:pic>
      <p:sp>
        <p:nvSpPr>
          <p:cNvPr id="7" name="テキスト ボックス 33">
            <a:extLst>
              <a:ext uri="{FF2B5EF4-FFF2-40B4-BE49-F238E27FC236}">
                <a16:creationId xmlns:a16="http://schemas.microsoft.com/office/drawing/2014/main" id="{E257F2B5-FABD-DD55-D9B3-68ADCE67944E}"/>
              </a:ext>
            </a:extLst>
          </p:cNvPr>
          <p:cNvSpPr txBox="1"/>
          <p:nvPr/>
        </p:nvSpPr>
        <p:spPr>
          <a:xfrm>
            <a:off x="558800" y="4433297"/>
            <a:ext cx="3823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Original song</a:t>
            </a:r>
          </a:p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From Taiwanese singer Jay Chou</a:t>
            </a:r>
          </a:p>
        </p:txBody>
      </p:sp>
      <p:pic>
        <p:nvPicPr>
          <p:cNvPr id="8" name="線上媒體 7" descr="孫燕姿 Sun Yan-Zi - 我不難過 I Am Fine (official 官方完整版MV)">
            <a:hlinkClick r:id="" action="ppaction://media"/>
            <a:extLst>
              <a:ext uri="{FF2B5EF4-FFF2-40B4-BE49-F238E27FC236}">
                <a16:creationId xmlns:a16="http://schemas.microsoft.com/office/drawing/2014/main" id="{6FC10063-AD71-BA78-9019-2EE24EFC750D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672517" y="2152031"/>
            <a:ext cx="2880000" cy="2160000"/>
          </a:xfrm>
          <a:prstGeom prst="rect">
            <a:avLst/>
          </a:prstGeom>
        </p:spPr>
      </p:pic>
      <p:sp>
        <p:nvSpPr>
          <p:cNvPr id="9" name="テキスト ボックス 33">
            <a:extLst>
              <a:ext uri="{FF2B5EF4-FFF2-40B4-BE49-F238E27FC236}">
                <a16:creationId xmlns:a16="http://schemas.microsoft.com/office/drawing/2014/main" id="{AD9F9313-D578-9322-57BD-7F556758D22A}"/>
              </a:ext>
            </a:extLst>
          </p:cNvPr>
          <p:cNvSpPr txBox="1"/>
          <p:nvPr/>
        </p:nvSpPr>
        <p:spPr>
          <a:xfrm>
            <a:off x="4523345" y="4433297"/>
            <a:ext cx="3170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Classical song from Singapore singer Stefanie Sun</a:t>
            </a:r>
          </a:p>
        </p:txBody>
      </p:sp>
      <p:sp>
        <p:nvSpPr>
          <p:cNvPr id="10" name="テキスト ボックス 33">
            <a:extLst>
              <a:ext uri="{FF2B5EF4-FFF2-40B4-BE49-F238E27FC236}">
                <a16:creationId xmlns:a16="http://schemas.microsoft.com/office/drawing/2014/main" id="{1E9FD463-9E1F-97DC-A371-9F685AA43E2B}"/>
              </a:ext>
            </a:extLst>
          </p:cNvPr>
          <p:cNvSpPr txBox="1"/>
          <p:nvPr/>
        </p:nvSpPr>
        <p:spPr>
          <a:xfrm>
            <a:off x="8568959" y="4433297"/>
            <a:ext cx="23712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ysClr val="windowText" lastClr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Copied song</a:t>
            </a:r>
          </a:p>
        </p:txBody>
      </p:sp>
      <p:sp>
        <p:nvSpPr>
          <p:cNvPr id="11" name="テキスト ボックス 33">
            <a:extLst>
              <a:ext uri="{FF2B5EF4-FFF2-40B4-BE49-F238E27FC236}">
                <a16:creationId xmlns:a16="http://schemas.microsoft.com/office/drawing/2014/main" id="{7E3A0780-B79F-4FC5-A875-D024ED2B9D4A}"/>
              </a:ext>
            </a:extLst>
          </p:cNvPr>
          <p:cNvSpPr txBox="1"/>
          <p:nvPr/>
        </p:nvSpPr>
        <p:spPr>
          <a:xfrm>
            <a:off x="3896792" y="5760474"/>
            <a:ext cx="4423815" cy="830997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singer did not know her voice was being copied!</a:t>
            </a:r>
          </a:p>
        </p:txBody>
      </p:sp>
    </p:spTree>
    <p:extLst>
      <p:ext uri="{BB962C8B-B14F-4D97-AF65-F5344CB8AC3E}">
        <p14:creationId xmlns:p14="http://schemas.microsoft.com/office/powerpoint/2010/main" val="94275829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C0A3A0-906D-DD23-23FB-7044A50D8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Useful materials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3A3408-3763-2C08-763E-6A0760F8F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" altLang="zh-TW" dirty="0"/>
              <a:t>Advanced Voice Conversion</a:t>
            </a:r>
          </a:p>
          <a:p>
            <a:pPr lvl="1"/>
            <a:r>
              <a:rPr kumimoji="1" lang="en" altLang="zh-TW" dirty="0">
                <a:hlinkClick r:id="rId2"/>
              </a:rPr>
              <a:t>https://www.slideshare.net/slideshow/advanced-voice-conversion/107923321#2</a:t>
            </a:r>
            <a:endParaRPr kumimoji="1" lang="en" altLang="zh-TW" dirty="0"/>
          </a:p>
          <a:p>
            <a:r>
              <a:rPr kumimoji="1" lang="en" altLang="zh-TW" dirty="0"/>
              <a:t>An Overview of Voice Conversion and its Challenges: From Statistical Modeling to Deep Learning</a:t>
            </a:r>
          </a:p>
          <a:p>
            <a:pPr lvl="1"/>
            <a:r>
              <a:rPr kumimoji="1" lang="en" altLang="zh-TW" dirty="0">
                <a:hlinkClick r:id="rId3"/>
              </a:rPr>
              <a:t>https://arxiv.org/abs/2008.03648</a:t>
            </a:r>
            <a:endParaRPr lang="en" altLang="zh-TW" dirty="0"/>
          </a:p>
          <a:p>
            <a:pPr lvl="1"/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0C64114-1577-5BB0-4A1E-10AC7324D0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545753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A648F2-15C8-4566-A78D-10E9580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References (in chronological order)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1AA577-607D-EEAA-A36E-D4589DA1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984873"/>
            <a:ext cx="11099800" cy="452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200" dirty="0"/>
              <a:t>[Abe+ ’90] Abe, Masanobu, et al. "Voice conversion through vector quantization." Journal of the Acoustical Society of Japan (E) 11.2 (1990): 71-76.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Stylianou</a:t>
            </a:r>
            <a:r>
              <a:rPr lang="en-US" altLang="zh-TW" sz="1200" dirty="0"/>
              <a:t>+ ‘98] </a:t>
            </a:r>
            <a:r>
              <a:rPr lang="en-US" altLang="zh-TW" sz="1200" dirty="0" err="1"/>
              <a:t>Stylianou</a:t>
            </a:r>
            <a:r>
              <a:rPr lang="en-US" altLang="zh-TW" sz="1200" dirty="0"/>
              <a:t>, Yannis, Olivier </a:t>
            </a:r>
            <a:r>
              <a:rPr lang="en-US" altLang="zh-TW" sz="1200" dirty="0" err="1"/>
              <a:t>Cappé</a:t>
            </a:r>
            <a:r>
              <a:rPr lang="en-US" altLang="zh-TW" sz="1200" dirty="0"/>
              <a:t>, and Eric </a:t>
            </a:r>
            <a:r>
              <a:rPr lang="en-US" altLang="zh-TW" sz="1200" dirty="0" err="1"/>
              <a:t>Moulines</a:t>
            </a:r>
            <a:r>
              <a:rPr lang="en-US" altLang="zh-TW" sz="1200" dirty="0"/>
              <a:t>. "Continuous probabilistic transform for voice conversion." IEEE Transactions on speech and audio processing 6.2 (1998): 131-142.</a:t>
            </a:r>
            <a:br>
              <a:rPr lang="en-US" altLang="zh-TW" sz="1200" dirty="0"/>
            </a:br>
            <a:r>
              <a:rPr lang="en-US" altLang="zh-TW" sz="1200" dirty="0"/>
              <a:t>[Villavicencio+ ‘10] Villavicencio, Fernando, and Jordi </a:t>
            </a:r>
            <a:r>
              <a:rPr lang="en-US" altLang="zh-TW" sz="1200" dirty="0" err="1"/>
              <a:t>Bonada</a:t>
            </a:r>
            <a:r>
              <a:rPr lang="en-US" altLang="zh-TW" sz="1200" dirty="0"/>
              <a:t>. "Applying voice conversion to concatenative singing-voice synthesis." </a:t>
            </a:r>
            <a:r>
              <a:rPr lang="en-US" altLang="zh-TW" sz="1200" dirty="0" err="1"/>
              <a:t>Interspeech</a:t>
            </a:r>
            <a:r>
              <a:rPr lang="en-US" altLang="zh-TW" sz="1200" dirty="0"/>
              <a:t>. 2010.</a:t>
            </a:r>
            <a:br>
              <a:rPr lang="en-US" altLang="zh-TW" sz="1200" dirty="0"/>
            </a:br>
            <a:r>
              <a:rPr lang="en-US" altLang="zh-TW" sz="1200" dirty="0"/>
              <a:t>[Toda ‘14] T. Toda, "Augmented speech production based on real-time statistical voice conversion," 2014 IEEE Global Conference on Signal and Information Processing (</a:t>
            </a:r>
            <a:r>
              <a:rPr lang="en-US" altLang="zh-TW" sz="1200" dirty="0" err="1"/>
              <a:t>GlobalSIP</a:t>
            </a:r>
            <a:r>
              <a:rPr lang="en-US" altLang="zh-TW" sz="1200" dirty="0"/>
              <a:t>), Atlanta, GA, USA, 2014, pp. 592-596</a:t>
            </a:r>
            <a:br>
              <a:rPr lang="en-US" altLang="zh-TW" sz="1200" dirty="0"/>
            </a:br>
            <a:r>
              <a:rPr lang="en-US" altLang="zh-TW" sz="1200" dirty="0"/>
              <a:t>[Goodfellow+ ‘14] Goodfellow, Ian, et al. "Generative adversarial nets." Advances in neural information processing systems 27 (2014).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Dinh</a:t>
            </a:r>
            <a:r>
              <a:rPr lang="en-US" altLang="zh-TW" sz="1200" dirty="0"/>
              <a:t>+ ‘14] </a:t>
            </a:r>
            <a:r>
              <a:rPr lang="en-US" altLang="zh-TW" sz="1200" dirty="0" err="1"/>
              <a:t>Dinh</a:t>
            </a:r>
            <a:r>
              <a:rPr lang="en-US" altLang="zh-TW" sz="1200" dirty="0"/>
              <a:t>, Laurent, David Krueger, and </a:t>
            </a:r>
            <a:r>
              <a:rPr lang="en-US" altLang="zh-TW" sz="1200" dirty="0" err="1"/>
              <a:t>Yoshua</a:t>
            </a:r>
            <a:r>
              <a:rPr lang="en-US" altLang="zh-TW" sz="1200" dirty="0"/>
              <a:t> </a:t>
            </a:r>
            <a:r>
              <a:rPr lang="en-US" altLang="zh-TW" sz="1200" dirty="0" err="1"/>
              <a:t>Bengio</a:t>
            </a:r>
            <a:r>
              <a:rPr lang="en-US" altLang="zh-TW" sz="1200" dirty="0"/>
              <a:t>. "Nice: Non-linear independent components estimation."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arXiv:1410.8516 (2014).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Variani</a:t>
            </a:r>
            <a:r>
              <a:rPr lang="en-US" altLang="zh-TW" sz="1200" dirty="0"/>
              <a:t>+ ‘14] </a:t>
            </a:r>
            <a:r>
              <a:rPr lang="en-US" altLang="zh-TW" sz="1200" dirty="0" err="1"/>
              <a:t>Variani</a:t>
            </a:r>
            <a:r>
              <a:rPr lang="en-US" altLang="zh-TW" sz="1200" dirty="0"/>
              <a:t>, Ehsan, et al. "Deep neural networks for small footprint text-dependent speaker verification." Proc. ICASSP 2014.</a:t>
            </a:r>
            <a:br>
              <a:rPr lang="en-US" altLang="zh-TW" sz="1200" dirty="0"/>
            </a:br>
            <a:r>
              <a:rPr lang="en-US" altLang="zh-TW" sz="1200" dirty="0"/>
              <a:t>[Sun+ ‘16] L. Sun, K. Li, H. Wang, S. Kang and H. Meng, "Phonetic </a:t>
            </a:r>
            <a:r>
              <a:rPr lang="en-US" altLang="zh-TW" sz="1200" dirty="0" err="1"/>
              <a:t>posteriorgrams</a:t>
            </a:r>
            <a:r>
              <a:rPr lang="en-US" altLang="zh-TW" sz="1200" dirty="0"/>
              <a:t> for many-to-one voice conversion without parallel data training," Proc. ICME, 2016, pp. 1-6.</a:t>
            </a:r>
            <a:br>
              <a:rPr lang="en-US" altLang="zh-TW" sz="1200" dirty="0"/>
            </a:br>
            <a:r>
              <a:rPr lang="en-US" altLang="zh-TW" sz="1200" dirty="0"/>
              <a:t>[van den Oord+ ‘16] Oord, Aaron van den, et al. "</a:t>
            </a:r>
            <a:r>
              <a:rPr lang="en-US" altLang="zh-TW" sz="1200" dirty="0" err="1"/>
              <a:t>Wavenet</a:t>
            </a:r>
            <a:r>
              <a:rPr lang="en-US" altLang="zh-TW" sz="1200" dirty="0"/>
              <a:t>: A generative model for raw audio."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arXiv:1609.03499 (2016).</a:t>
            </a:r>
            <a:br>
              <a:rPr lang="en-US" altLang="zh-TW" sz="1200" dirty="0"/>
            </a:br>
            <a:r>
              <a:rPr lang="en-US" altLang="zh-TW" sz="1200" dirty="0"/>
              <a:t>[Hsu+ ‘17] Hsu, C.-C., Hwang, H.-T., Wu, Y.-C., Tsao, Y., Wang, H.-M. (2017) Voice Conversion from Unaligned Corpora Using Variational Autoencoding Wasserstein Generative Adversarial Networks. Proc. </a:t>
            </a:r>
            <a:r>
              <a:rPr lang="en-US" altLang="zh-TW" sz="1200" dirty="0" err="1"/>
              <a:t>Interspeech</a:t>
            </a:r>
            <a:r>
              <a:rPr lang="en-US" altLang="zh-TW" sz="1200" dirty="0"/>
              <a:t> 2017, 3364-3368</a:t>
            </a:r>
            <a:br>
              <a:rPr lang="en-US" altLang="zh-TW" sz="1200" dirty="0"/>
            </a:br>
            <a:r>
              <a:rPr lang="en-US" altLang="zh-TW" sz="1200" dirty="0"/>
              <a:t>[Chou+ ‘18] Chou, J.-c., Yeh, C.-c., Lee, H.-y., Lee, L.-s. (2018) Multi-target Voice Conversion without Parallel Data by </a:t>
            </a:r>
            <a:r>
              <a:rPr lang="en-US" altLang="zh-TW" sz="1200" dirty="0" err="1"/>
              <a:t>Adversarially</a:t>
            </a:r>
            <a:r>
              <a:rPr lang="en-US" altLang="zh-TW" sz="1200" dirty="0"/>
              <a:t> Learning Disentangled Audio Representations. Proc. </a:t>
            </a:r>
            <a:r>
              <a:rPr lang="en-US" altLang="zh-TW" sz="1200" dirty="0" err="1"/>
              <a:t>Interspeech</a:t>
            </a:r>
            <a:r>
              <a:rPr lang="en-US" altLang="zh-TW" sz="1200" dirty="0"/>
              <a:t> 2018, 501-505</a:t>
            </a:r>
            <a:br>
              <a:rPr lang="en-US" altLang="zh-TW" sz="1200" dirty="0"/>
            </a:br>
            <a:r>
              <a:rPr lang="en-US" altLang="zh-TW" sz="1200" dirty="0"/>
              <a:t>[Kaneko+ ‘18] Kaneko, </a:t>
            </a:r>
            <a:r>
              <a:rPr lang="en-US" altLang="zh-TW" sz="1200" dirty="0" err="1"/>
              <a:t>Takuhiro</a:t>
            </a:r>
            <a:r>
              <a:rPr lang="en-US" altLang="zh-TW" sz="1200" dirty="0"/>
              <a:t>, and </a:t>
            </a:r>
            <a:r>
              <a:rPr lang="en-US" altLang="zh-TW" sz="1200" dirty="0" err="1"/>
              <a:t>Hirokazu</a:t>
            </a:r>
            <a:r>
              <a:rPr lang="en-US" altLang="zh-TW" sz="1200" dirty="0"/>
              <a:t> </a:t>
            </a:r>
            <a:r>
              <a:rPr lang="en-US" altLang="zh-TW" sz="1200" dirty="0" err="1"/>
              <a:t>Kameoka</a:t>
            </a:r>
            <a:r>
              <a:rPr lang="en-US" altLang="zh-TW" sz="1200" dirty="0"/>
              <a:t>. "</a:t>
            </a:r>
            <a:r>
              <a:rPr lang="en-US" altLang="zh-TW" sz="1200" dirty="0" err="1"/>
              <a:t>Cyclegan-vc</a:t>
            </a:r>
            <a:r>
              <a:rPr lang="en-US" altLang="zh-TW" sz="1200" dirty="0"/>
              <a:t>: Non-parallel voice conversion using cycle-consistent adversarial networks." Proc. EUSIPCO, 2018.</a:t>
            </a:r>
            <a:br>
              <a:rPr lang="en-US" altLang="zh-TW" sz="1200" dirty="0"/>
            </a:br>
            <a:r>
              <a:rPr lang="en-US" altLang="zh-TW" sz="1200" dirty="0"/>
              <a:t>[Snyder+ ‘18] Snyder, David, et al. "X-vectors: Robust </a:t>
            </a:r>
            <a:r>
              <a:rPr lang="en-US" altLang="zh-TW" sz="1200" dirty="0" err="1"/>
              <a:t>dnn</a:t>
            </a:r>
            <a:r>
              <a:rPr lang="en-US" altLang="zh-TW" sz="1200" dirty="0"/>
              <a:t> embeddings for speaker recognition." Proc. ICASSP 2018</a:t>
            </a:r>
            <a:br>
              <a:rPr lang="en-US" altLang="zh-TW" sz="1200" dirty="0"/>
            </a:br>
            <a:r>
              <a:rPr lang="en-US" altLang="zh-TW" sz="1200" dirty="0"/>
              <a:t>[Zhao+ ‘18] Zhao, </a:t>
            </a:r>
            <a:r>
              <a:rPr lang="en-US" altLang="zh-TW" sz="1200" dirty="0" err="1"/>
              <a:t>Guanlong</a:t>
            </a:r>
            <a:r>
              <a:rPr lang="en-US" altLang="zh-TW" sz="1200" dirty="0"/>
              <a:t>, et al. "Accent conversion using phonetic </a:t>
            </a:r>
            <a:r>
              <a:rPr lang="en-US" altLang="zh-TW" sz="1200" dirty="0" err="1"/>
              <a:t>posteriorgrams</a:t>
            </a:r>
            <a:r>
              <a:rPr lang="en-US" altLang="zh-TW" sz="1200" dirty="0"/>
              <a:t>." Proc. ICASSP, 2018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1CA9E1-1A00-8971-4888-F9BC6A138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487550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A648F2-15C8-4566-A78D-10E9580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References (in chronological order)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1AA577-607D-EEAA-A36E-D4589DA1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984873"/>
            <a:ext cx="11099800" cy="4524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200" dirty="0"/>
              <a:t>[Wagner+ ‘19] Wagner, P., </a:t>
            </a:r>
            <a:r>
              <a:rPr lang="en-US" altLang="zh-TW" sz="1200" dirty="0" err="1"/>
              <a:t>Beskow</a:t>
            </a:r>
            <a:r>
              <a:rPr lang="en-US" altLang="zh-TW" sz="1200" dirty="0"/>
              <a:t>, J., Betz, S., </a:t>
            </a:r>
            <a:r>
              <a:rPr lang="en-US" altLang="zh-TW" sz="1200" dirty="0" err="1"/>
              <a:t>Edlund</a:t>
            </a:r>
            <a:r>
              <a:rPr lang="en-US" altLang="zh-TW" sz="1200" dirty="0"/>
              <a:t>, J., Gustafson, J., </a:t>
            </a:r>
            <a:r>
              <a:rPr lang="en-US" altLang="zh-TW" sz="1200" dirty="0" err="1"/>
              <a:t>Eje</a:t>
            </a:r>
            <a:r>
              <a:rPr lang="en-US" altLang="zh-TW" sz="1200" dirty="0"/>
              <a:t> </a:t>
            </a:r>
            <a:r>
              <a:rPr lang="en-US" altLang="zh-TW" sz="1200" dirty="0" err="1"/>
              <a:t>Henter</a:t>
            </a:r>
            <a:r>
              <a:rPr lang="en-US" altLang="zh-TW" sz="1200" dirty="0"/>
              <a:t>, G., Le </a:t>
            </a:r>
            <a:r>
              <a:rPr lang="en-US" altLang="zh-TW" sz="1200" dirty="0" err="1"/>
              <a:t>Maguer</a:t>
            </a:r>
            <a:r>
              <a:rPr lang="en-US" altLang="zh-TW" sz="1200" dirty="0"/>
              <a:t>, S., </a:t>
            </a:r>
            <a:r>
              <a:rPr lang="en-US" altLang="zh-TW" sz="1200" dirty="0" err="1"/>
              <a:t>Malisz</a:t>
            </a:r>
            <a:r>
              <a:rPr lang="en-US" altLang="zh-TW" sz="1200" dirty="0"/>
              <a:t>, Z., </a:t>
            </a:r>
            <a:r>
              <a:rPr lang="en-US" altLang="zh-TW" sz="1200" dirty="0" err="1"/>
              <a:t>Székely</a:t>
            </a:r>
            <a:r>
              <a:rPr lang="en-US" altLang="zh-TW" sz="1200" dirty="0"/>
              <a:t>, </a:t>
            </a:r>
            <a:r>
              <a:rPr lang="en-US" altLang="zh-TW" sz="1200" dirty="0" err="1"/>
              <a:t>É</a:t>
            </a:r>
            <a:r>
              <a:rPr lang="en-US" altLang="zh-TW" sz="1200" dirty="0"/>
              <a:t>., </a:t>
            </a:r>
            <a:r>
              <a:rPr lang="en-US" altLang="zh-TW" sz="1200" dirty="0" err="1"/>
              <a:t>Tånnander</a:t>
            </a:r>
            <a:r>
              <a:rPr lang="en-US" altLang="zh-TW" sz="1200" dirty="0"/>
              <a:t>, C., </a:t>
            </a:r>
            <a:r>
              <a:rPr lang="en-US" altLang="zh-TW" sz="1200" dirty="0" err="1"/>
              <a:t>Voße</a:t>
            </a:r>
            <a:r>
              <a:rPr lang="en-US" altLang="zh-TW" sz="1200" dirty="0"/>
              <a:t>, J. (2019) Speech Synthesis Evaluation — State-of-the-Art Assessment and Suggestion for a Novel Research Program. Proc. 10th ISCA Workshop on Speech Synthesis (SSW 10), 105-110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Prenger</a:t>
            </a:r>
            <a:r>
              <a:rPr lang="en-US" altLang="zh-TW" sz="1200" dirty="0"/>
              <a:t>+ ‘19] R. </a:t>
            </a:r>
            <a:r>
              <a:rPr lang="en-US" altLang="zh-TW" sz="1200" dirty="0" err="1"/>
              <a:t>Prenger</a:t>
            </a:r>
            <a:r>
              <a:rPr lang="en-US" altLang="zh-TW" sz="1200" dirty="0"/>
              <a:t>, R. Valle and B. Catanzaro, "</a:t>
            </a:r>
            <a:r>
              <a:rPr lang="en-US" altLang="zh-TW" sz="1200" dirty="0" err="1"/>
              <a:t>Waveglow</a:t>
            </a:r>
            <a:r>
              <a:rPr lang="en-US" altLang="zh-TW" sz="1200" dirty="0"/>
              <a:t>: A Flow-based Generative Network for Speech Synthesis," Proc. ICASSP 2019, pp. 3617-3621</a:t>
            </a:r>
            <a:br>
              <a:rPr lang="en-US" altLang="zh-TW" sz="1200" dirty="0"/>
            </a:br>
            <a:r>
              <a:rPr lang="en-US" altLang="zh-TW" sz="1200" dirty="0"/>
              <a:t>[Tanaka+ ‘19] K. Tanaka, H. </a:t>
            </a:r>
            <a:r>
              <a:rPr lang="en-US" altLang="zh-TW" sz="1200" dirty="0" err="1"/>
              <a:t>Kameoka</a:t>
            </a:r>
            <a:r>
              <a:rPr lang="en-US" altLang="zh-TW" sz="1200" dirty="0"/>
              <a:t>, T. Kaneko and N. </a:t>
            </a:r>
            <a:r>
              <a:rPr lang="en-US" altLang="zh-TW" sz="1200" dirty="0" err="1"/>
              <a:t>Hojo</a:t>
            </a:r>
            <a:r>
              <a:rPr lang="en-US" altLang="zh-TW" sz="1200" dirty="0"/>
              <a:t>, "ATTS2S-VC: Sequence-to-sequence Voice Conversion with Attention and Context Preservation Mechanisms," Proc. ICASSP, 2019, pp. 6805-6809 </a:t>
            </a:r>
            <a:br>
              <a:rPr lang="en-US" altLang="zh-TW" sz="1200" dirty="0"/>
            </a:br>
            <a:r>
              <a:rPr lang="en-US" altLang="zh-TW" sz="1200" dirty="0"/>
              <a:t>[Huang+ ‘20] W.-C., Hayashi, T., Wu, Y.-C., </a:t>
            </a:r>
            <a:r>
              <a:rPr lang="en-US" altLang="zh-TW" sz="1200" dirty="0" err="1"/>
              <a:t>Kameoka</a:t>
            </a:r>
            <a:r>
              <a:rPr lang="en-US" altLang="zh-TW" sz="1200" dirty="0"/>
              <a:t>, H., Toda, T. (2020) Voice Transformer Network: Sequence-to-Sequence Voice Conversion Using Transformer with Text-to-Speech Pretraining. Proc. </a:t>
            </a:r>
            <a:r>
              <a:rPr lang="en-US" altLang="zh-TW" sz="1200" dirty="0" err="1"/>
              <a:t>Interspeech</a:t>
            </a:r>
            <a:r>
              <a:rPr lang="en-US" altLang="zh-TW" sz="1200" dirty="0"/>
              <a:t> 2020, 4676-4680</a:t>
            </a:r>
            <a:br>
              <a:rPr lang="en-US" altLang="zh-TW" sz="1200" dirty="0"/>
            </a:br>
            <a:r>
              <a:rPr lang="en-US" altLang="zh-TW" sz="1200" dirty="0"/>
              <a:t>[Zhao+ ‘20] Z. Yi, W.-C. Huang, X. Tian, J. Yamagishi, R.K. Das, T. </a:t>
            </a:r>
            <a:r>
              <a:rPr lang="en-US" altLang="zh-TW" sz="1200" dirty="0" err="1"/>
              <a:t>Kinnunen</a:t>
            </a:r>
            <a:r>
              <a:rPr lang="en-US" altLang="zh-TW" sz="1200" dirty="0"/>
              <a:t>, Z. Ling, T. Toda, "Voice Conversion Challenge 2020 -- intra-lingual semi-parallel and cross-lingual voice conversion --" Proc. Joint workshop for the Blizzard Challenge and Voice Conversion Challenge 2020, pp. 80-98, Oct. 2020.</a:t>
            </a:r>
            <a:br>
              <a:rPr lang="en-US" altLang="zh-TW" sz="1200" dirty="0"/>
            </a:br>
            <a:r>
              <a:rPr lang="en-US" altLang="zh-TW" sz="1200" dirty="0"/>
              <a:t>[Ho+ ‘20] Ho, Jonathan, Ajay Jain, and Pieter </a:t>
            </a:r>
            <a:r>
              <a:rPr lang="en-US" altLang="zh-TW" sz="1200" dirty="0" err="1"/>
              <a:t>Abbeel</a:t>
            </a:r>
            <a:r>
              <a:rPr lang="en-US" altLang="zh-TW" sz="1200" dirty="0"/>
              <a:t>. "Denoising diffusion probabilistic models." Advances in neural information processing systems 33 (2020): 6840-6851.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Baevski</a:t>
            </a:r>
            <a:r>
              <a:rPr lang="en-US" altLang="zh-TW" sz="1200" dirty="0"/>
              <a:t>+ ‘21] </a:t>
            </a:r>
            <a:r>
              <a:rPr lang="en-US" altLang="zh-TW" sz="1200" dirty="0" err="1"/>
              <a:t>Baevski</a:t>
            </a:r>
            <a:r>
              <a:rPr lang="en-US" altLang="zh-TW" sz="1200" dirty="0"/>
              <a:t>, Alexei, et al. "wav2vec 2.0: A framework for self-supervised learning of speech representations." Advances in neural information processing systems 33 (2020): 12449-12460.</a:t>
            </a:r>
            <a:br>
              <a:rPr lang="en-US" altLang="zh-TW" sz="1200" dirty="0"/>
            </a:br>
            <a:r>
              <a:rPr lang="en-US" altLang="zh-TW" sz="1200" dirty="0"/>
              <a:t>[Hsu+ ‘21] W. -N. Hsu, Y. -H. H. Tsai, B. Bolte, R. </a:t>
            </a:r>
            <a:r>
              <a:rPr lang="en-US" altLang="zh-TW" sz="1200" dirty="0" err="1"/>
              <a:t>Salakhutdinov</a:t>
            </a:r>
            <a:r>
              <a:rPr lang="en-US" altLang="zh-TW" sz="1200" dirty="0"/>
              <a:t> and A. Mohamed, "Hubert: How Much Can a Bad Teacher Benefit ASR Pre-Training?," Proc. ICASSP, 2021, pp. 6533-6537.</a:t>
            </a:r>
            <a:br>
              <a:rPr lang="en-US" altLang="zh-TW" sz="1200" dirty="0"/>
            </a:br>
            <a:r>
              <a:rPr lang="en-US" altLang="zh-TW" sz="1200" dirty="0"/>
              <a:t>[Liu+ ‘21] Liu, </a:t>
            </a:r>
            <a:r>
              <a:rPr lang="en-US" altLang="zh-TW" sz="1200" dirty="0" err="1"/>
              <a:t>Songxiang</a:t>
            </a:r>
            <a:r>
              <a:rPr lang="en-US" altLang="zh-TW" sz="1200" dirty="0"/>
              <a:t>, et al. "Any-to-many voice conversion with location-relative sequence-to-sequence modeling." IEEE/ACM Transactions on Audio, Speech, and Language Processing 29 (2021): 1717-1728.</a:t>
            </a:r>
            <a:br>
              <a:rPr lang="en-US" altLang="zh-TW" sz="1200" dirty="0"/>
            </a:br>
            <a:r>
              <a:rPr lang="en-US" altLang="zh-TW" sz="1200" dirty="0"/>
              <a:t>[Bai+ ‘21] Bai, Ye, et al. "Integrating knowledge into end-to-end speech recognition from external text-only data." IEEE/ACM Transactions on Audio, Speech, and Language Processing 29 (2021): 1340-1351.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1CA9E1-1A00-8971-4888-F9BC6A138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21995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A648F2-15C8-4566-A78D-10E95805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References (in chronological order)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1AA577-607D-EEAA-A36E-D4589DA1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984874"/>
            <a:ext cx="11099800" cy="4736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200" dirty="0"/>
              <a:t>[Kong+ ‘21] </a:t>
            </a:r>
            <a:r>
              <a:rPr lang="en-US" altLang="zh-TW" sz="1200" dirty="0" err="1"/>
              <a:t>Jaehyeon</a:t>
            </a:r>
            <a:r>
              <a:rPr lang="en-US" altLang="zh-TW" sz="1200" dirty="0"/>
              <a:t> Kim, </a:t>
            </a:r>
            <a:r>
              <a:rPr lang="en-US" altLang="zh-TW" sz="1200" dirty="0" err="1"/>
              <a:t>Jungil</a:t>
            </a:r>
            <a:r>
              <a:rPr lang="en-US" altLang="zh-TW" sz="1200" dirty="0"/>
              <a:t> Kong, </a:t>
            </a:r>
            <a:r>
              <a:rPr lang="en-US" altLang="zh-TW" sz="1200" dirty="0" err="1"/>
              <a:t>Juhee</a:t>
            </a:r>
            <a:r>
              <a:rPr lang="en-US" altLang="zh-TW" sz="1200" dirty="0"/>
              <a:t> Son, “Conditional Variational Autoencoder with Adversarial Learning for End-to-End Text-to-Speech,” Proc. ICML, 2021, 5530-5540.</a:t>
            </a:r>
            <a:br>
              <a:rPr lang="en-US" altLang="zh-TW" sz="1200" dirty="0"/>
            </a:br>
            <a:r>
              <a:rPr lang="en-US" altLang="zh-TW" sz="1200" dirty="0"/>
              <a:t>[Yang+ ‘21] Song, Yang, et al. "Score-based generative modeling through stochastic differential equations." Proc. ICLR; 2021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Chien</a:t>
            </a:r>
            <a:r>
              <a:rPr lang="en-US" altLang="zh-TW" sz="1200" dirty="0"/>
              <a:t>+ ‘21] C. -M. </a:t>
            </a:r>
            <a:r>
              <a:rPr lang="en-US" altLang="zh-TW" sz="1200" dirty="0" err="1"/>
              <a:t>Chien</a:t>
            </a:r>
            <a:r>
              <a:rPr lang="en-US" altLang="zh-TW" sz="1200" dirty="0"/>
              <a:t>, J. -H. Lin, C. -y. Huang, P. -c. Hsu and H. -y. Lee, "Investigating on Incorporating Pretrained and Learnable Speaker Representations for Multi-Speaker Multi-Style Text-to-Speech," Proc. ICASSP 2021, pp. 8588-8592</a:t>
            </a:r>
            <a:br>
              <a:rPr lang="en-US" altLang="zh-TW" sz="1200" dirty="0"/>
            </a:br>
            <a:r>
              <a:rPr lang="en-US" altLang="zh-TW" sz="1200" dirty="0"/>
              <a:t>[Zhao+ ‘21] G. Zhao, S. Ding and R. Gutierrez-Osuna, "Converting Foreign Accent Speech Without a Reference," in IEEE/ACM TASLP, vol. 29, pp. 2367-2381, 2021</a:t>
            </a:r>
            <a:br>
              <a:rPr lang="en-US" altLang="zh-TW" sz="1200" dirty="0"/>
            </a:br>
            <a:r>
              <a:rPr lang="en-US" altLang="zh-TW" sz="1200" dirty="0"/>
              <a:t>[Huang+ ‘22] Huang, Wen-Chin, et al. "A comparative study of self-supervised speech representation based voice conversion." IEEE Journal of Selected Topics in Signal Processing 16.6 (2022): 1308-1318.</a:t>
            </a:r>
            <a:br>
              <a:rPr lang="en-US" altLang="zh-TW" sz="1200" dirty="0"/>
            </a:br>
            <a:r>
              <a:rPr lang="en-US" altLang="zh-TW" sz="1200" dirty="0"/>
              <a:t>[Gan+ ‘22] Gan, </a:t>
            </a:r>
            <a:r>
              <a:rPr lang="en-US" altLang="zh-TW" sz="1200" dirty="0" err="1"/>
              <a:t>Wendong</a:t>
            </a:r>
            <a:r>
              <a:rPr lang="en-US" altLang="zh-TW" sz="1200" dirty="0"/>
              <a:t>, et al. "</a:t>
            </a:r>
            <a:r>
              <a:rPr lang="en-US" altLang="zh-TW" sz="1200" dirty="0" err="1"/>
              <a:t>Iqdubbing</a:t>
            </a:r>
            <a:r>
              <a:rPr lang="en-US" altLang="zh-TW" sz="1200" dirty="0"/>
              <a:t>: Prosody modeling based on discrete self-supervised speech representation for expressive voice conversion."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arXiv:2201.00269 (2022).</a:t>
            </a:r>
            <a:br>
              <a:rPr lang="en-US" altLang="zh-TW" sz="1200" dirty="0"/>
            </a:br>
            <a:r>
              <a:rPr lang="en-US" altLang="zh-TW" sz="1200" dirty="0"/>
              <a:t>[Chen+ ‘22] S. Chen et al., "</a:t>
            </a:r>
            <a:r>
              <a:rPr lang="en-US" altLang="zh-TW" sz="1200" dirty="0" err="1"/>
              <a:t>WavLM</a:t>
            </a:r>
            <a:r>
              <a:rPr lang="en-US" altLang="zh-TW" sz="1200" dirty="0"/>
              <a:t>: Large-Scale Self-Supervised Pre-Training for Full Stack Speech Processing," in IEEE Journal of Selected Topics in Signal Processing, vol. 16, no. 6, pp. 1505-1518, Oct. 2022.</a:t>
            </a:r>
            <a:br>
              <a:rPr lang="en-US" altLang="zh-TW" sz="1200" dirty="0"/>
            </a:br>
            <a:r>
              <a:rPr lang="en-US" altLang="zh-TW" sz="1200" dirty="0"/>
              <a:t>[Liu+ ‘22] Liu, </a:t>
            </a:r>
            <a:r>
              <a:rPr lang="en-US" altLang="zh-TW" sz="1200" dirty="0" err="1"/>
              <a:t>Jinglin</a:t>
            </a:r>
            <a:r>
              <a:rPr lang="en-US" altLang="zh-TW" sz="1200" dirty="0"/>
              <a:t>, et al. "</a:t>
            </a:r>
            <a:r>
              <a:rPr lang="en-US" altLang="zh-TW" sz="1200" dirty="0" err="1"/>
              <a:t>Diffsinger</a:t>
            </a:r>
            <a:r>
              <a:rPr lang="en-US" altLang="zh-TW" sz="1200" dirty="0"/>
              <a:t>: Singing voice synthesis via shallow diffusion mechanism." Proc. AAAI, Vol. 36. No. 10. 2022.</a:t>
            </a:r>
            <a:br>
              <a:rPr lang="en-US" altLang="zh-TW" sz="1200" dirty="0"/>
            </a:br>
            <a:r>
              <a:rPr lang="en-US" altLang="zh-TW" sz="1200" dirty="0"/>
              <a:t>[Radford+ ‘23] Radford, Alec, et al. "Robust speech recognition via large-scale weak supervision." International conference on machine learning. PMLR, 2023.</a:t>
            </a:r>
            <a:br>
              <a:rPr lang="en-US" altLang="zh-TW" sz="1200" dirty="0"/>
            </a:br>
            <a:r>
              <a:rPr lang="en-US" altLang="zh-TW" sz="1200" dirty="0"/>
              <a:t>[Yao+ ‘23] Yao, </a:t>
            </a:r>
            <a:r>
              <a:rPr lang="en-US" altLang="zh-TW" sz="1200" dirty="0" err="1"/>
              <a:t>Jixun</a:t>
            </a:r>
            <a:r>
              <a:rPr lang="en-US" altLang="zh-TW" sz="1200" dirty="0"/>
              <a:t>, et al. "Preserving background sound in noise-robust voice conversion via multi-task learning." Proc. ICASSP, 2023.</a:t>
            </a:r>
            <a:br>
              <a:rPr lang="en-US" altLang="zh-TW" sz="1200" dirty="0"/>
            </a:br>
            <a:r>
              <a:rPr lang="en-US" altLang="zh-TW" sz="1200" dirty="0"/>
              <a:t>[Huang+ ‘23] Huang, Wen-Chin, et al. "The singing voice conversion challenge 2023." Proc. Automatic Speech Recognition and Understanding Workshop (ASRU). 2023.</a:t>
            </a:r>
            <a:br>
              <a:rPr lang="en-US" altLang="zh-TW" sz="1200" dirty="0"/>
            </a:br>
            <a:r>
              <a:rPr lang="en-US" altLang="zh-TW" sz="1200" dirty="0"/>
              <a:t>[</a:t>
            </a:r>
            <a:r>
              <a:rPr lang="en-US" altLang="zh-TW" sz="1200" dirty="0" err="1"/>
              <a:t>Ezzerg</a:t>
            </a:r>
            <a:r>
              <a:rPr lang="en-US" altLang="zh-TW" sz="1200" dirty="0"/>
              <a:t>+ ‘23] </a:t>
            </a:r>
            <a:r>
              <a:rPr lang="en-US" altLang="zh-TW" sz="1200" dirty="0" err="1"/>
              <a:t>Ezzerg</a:t>
            </a:r>
            <a:r>
              <a:rPr lang="en-US" altLang="zh-TW" sz="1200" dirty="0"/>
              <a:t>, Abdelhamid, et al. "Remap, warp and attend: Non-parallel many-to-many accent conversion with normalizing flows." Proc. IEEE Spoken Language Technology Workshop (SLT). 2023.</a:t>
            </a:r>
            <a:br>
              <a:rPr lang="en-US" altLang="zh-TW" sz="1200" dirty="0"/>
            </a:br>
            <a:r>
              <a:rPr lang="en-US" altLang="zh-TW" sz="1200" dirty="0"/>
              <a:t>[Ju+ ‘24] Ju, </a:t>
            </a:r>
            <a:r>
              <a:rPr lang="en-US" altLang="zh-TW" sz="1200" dirty="0" err="1"/>
              <a:t>Zeqian</a:t>
            </a:r>
            <a:r>
              <a:rPr lang="en-US" altLang="zh-TW" sz="1200" dirty="0"/>
              <a:t>, et al. "</a:t>
            </a:r>
            <a:r>
              <a:rPr lang="en-US" altLang="zh-TW" sz="1200" dirty="0" err="1"/>
              <a:t>Naturalspeech</a:t>
            </a:r>
            <a:r>
              <a:rPr lang="en-US" altLang="zh-TW" sz="1200" dirty="0"/>
              <a:t> 3: Zero-shot speech synthesis with factorized codec and diffusion models." </a:t>
            </a:r>
            <a:r>
              <a:rPr lang="en-US" altLang="zh-TW" sz="1200" dirty="0" err="1"/>
              <a:t>arXiv</a:t>
            </a:r>
            <a:r>
              <a:rPr lang="en-US" altLang="zh-TW" sz="1200" dirty="0"/>
              <a:t> preprint arXiv:2403.03100 (2024).</a:t>
            </a:r>
            <a:br>
              <a:rPr lang="en-US" altLang="zh-TW" sz="1200" dirty="0"/>
            </a:br>
            <a:br>
              <a:rPr lang="en-US" altLang="zh-TW" sz="1200" dirty="0"/>
            </a:br>
            <a:br>
              <a:rPr lang="en-US" altLang="zh-TW" sz="1200" dirty="0"/>
            </a:br>
            <a:endParaRPr lang="en-US" altLang="zh-TW" sz="1200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1CA9E1-1A00-8971-4888-F9BC6A1385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800" dirty="0"/>
              <a:t>2024/8/14 CITI Talk </a:t>
            </a:r>
            <a:endParaRPr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961078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067436-14B8-8BBF-0684-47AAF2DD5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VC can be dangerous: fraud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2C8B02C-216F-202C-FB83-60D176393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CB99DB-39B1-E8BD-0121-93B361F4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2" y="2055367"/>
            <a:ext cx="8087120" cy="19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BBB8E75-104D-075F-1E20-E18BB505D721}"/>
              </a:ext>
            </a:extLst>
          </p:cNvPr>
          <p:cNvSpPr txBox="1"/>
          <p:nvPr/>
        </p:nvSpPr>
        <p:spPr>
          <a:xfrm>
            <a:off x="8889615" y="2275593"/>
            <a:ext cx="2288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techcrunch.com</a:t>
            </a: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/2021/08/31/sanas-aims-to-convert-one-accent-to-another-in-real-time-for-smoother-customer-service-calls/</a:t>
            </a:r>
            <a:endParaRPr lang="en" altLang="zh-TW" b="0" dirty="0">
              <a:effectLst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3520DAC-F252-AF86-147A-6C216CD4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04" y="3119850"/>
            <a:ext cx="5801256" cy="265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FFEA9FB-C393-40D1-0EBE-25B549655C5B}"/>
              </a:ext>
            </a:extLst>
          </p:cNvPr>
          <p:cNvSpPr txBox="1"/>
          <p:nvPr/>
        </p:nvSpPr>
        <p:spPr>
          <a:xfrm>
            <a:off x="3106309" y="4650101"/>
            <a:ext cx="23759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www.forbes.com</a:t>
            </a: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/sites/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thomasbrewster</a:t>
            </a: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/2021/10/14/huge-bank-fraud-uses-deep-fake-voice-tech-to-steal-millions/?</a:t>
            </a:r>
            <a:r>
              <a:rPr lang="en" altLang="zh-TW" sz="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</a:t>
            </a:r>
            <a:r>
              <a:rPr lang="en" altLang="zh-TW" sz="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=3eb9bf375591</a:t>
            </a:r>
            <a:endParaRPr lang="en" altLang="zh-TW" b="0" dirty="0">
              <a:effectLst/>
            </a:endParaRPr>
          </a:p>
        </p:txBody>
      </p:sp>
      <p:sp>
        <p:nvSpPr>
          <p:cNvPr id="9" name="テキスト ボックス 33">
            <a:extLst>
              <a:ext uri="{FF2B5EF4-FFF2-40B4-BE49-F238E27FC236}">
                <a16:creationId xmlns:a16="http://schemas.microsoft.com/office/drawing/2014/main" id="{6F5D1666-D101-3D22-435F-0870833F2ABB}"/>
              </a:ext>
            </a:extLst>
          </p:cNvPr>
          <p:cNvSpPr txBox="1"/>
          <p:nvPr/>
        </p:nvSpPr>
        <p:spPr>
          <a:xfrm>
            <a:off x="3582049" y="5994619"/>
            <a:ext cx="5053301" cy="461665"/>
          </a:xfrm>
          <a:prstGeom prst="rect">
            <a:avLst/>
          </a:prstGeom>
          <a:solidFill>
            <a:srgbClr val="C03835"/>
          </a:solidFill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It should be used in a good way!</a:t>
            </a:r>
          </a:p>
        </p:txBody>
      </p:sp>
    </p:spTree>
    <p:extLst>
      <p:ext uri="{BB962C8B-B14F-4D97-AF65-F5344CB8AC3E}">
        <p14:creationId xmlns:p14="http://schemas.microsoft.com/office/powerpoint/2010/main" val="96124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BBA0B3-C259-1BEF-EE4A-C15DF45A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So why do we need VC? – An ultimate goal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204411-9FE5-81D3-F8D7-B7DD2030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Augmented Communication</a:t>
            </a:r>
          </a:p>
          <a:p>
            <a:pPr lvl="1"/>
            <a:r>
              <a:rPr kumimoji="1" lang="en" altLang="zh-TW" dirty="0"/>
              <a:t>Physical condition of the human body limits the production of speech.</a:t>
            </a:r>
          </a:p>
          <a:p>
            <a:pPr lvl="1"/>
            <a:r>
              <a:rPr lang="en" altLang="zh-TW" dirty="0"/>
              <a:t>VC can be used to break the barrier.</a:t>
            </a:r>
            <a:endParaRPr kumimoji="1" lang="en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24CB90-97D3-7BCA-3095-A960B0AC6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/>
              <a:t>Fundamentals of voice conversion</a:t>
            </a:r>
            <a:endParaRPr kumimoji="1" lang="zh-TW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B07CE6-31BD-521A-6181-61C5EE4A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49" y="3073940"/>
            <a:ext cx="4392929" cy="33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3A787702-2DB0-DFC9-171F-2463256682FA}"/>
              </a:ext>
            </a:extLst>
          </p:cNvPr>
          <p:cNvSpPr/>
          <p:nvPr/>
        </p:nvSpPr>
        <p:spPr>
          <a:xfrm>
            <a:off x="1049236" y="3935428"/>
            <a:ext cx="5585028" cy="928991"/>
          </a:xfrm>
          <a:prstGeom prst="wedgeRoundRectCallout">
            <a:avLst>
              <a:gd name="adj1" fmla="val 60901"/>
              <a:gd name="adj2" fmla="val 5923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ja-JP" sz="2400" b="1" dirty="0"/>
              <a:t>Ex 1. Deficient control of the organs</a:t>
            </a:r>
          </a:p>
          <a:p>
            <a:r>
              <a:rPr kumimoji="1" lang="en" altLang="ja-JP" sz="2400" dirty="0"/>
              <a:t>         Result: accented voice</a:t>
            </a:r>
          </a:p>
        </p:txBody>
      </p:sp>
      <p:sp>
        <p:nvSpPr>
          <p:cNvPr id="9" name="圓角矩形圖說文字 8">
            <a:extLst>
              <a:ext uri="{FF2B5EF4-FFF2-40B4-BE49-F238E27FC236}">
                <a16:creationId xmlns:a16="http://schemas.microsoft.com/office/drawing/2014/main" id="{D7E4C5B5-002C-B1EC-3274-1E8AAFBD0780}"/>
              </a:ext>
            </a:extLst>
          </p:cNvPr>
          <p:cNvSpPr/>
          <p:nvPr/>
        </p:nvSpPr>
        <p:spPr>
          <a:xfrm>
            <a:off x="1049235" y="5192534"/>
            <a:ext cx="5585029" cy="1064506"/>
          </a:xfrm>
          <a:prstGeom prst="wedgeRoundRectCallout">
            <a:avLst>
              <a:gd name="adj1" fmla="val 62147"/>
              <a:gd name="adj2" fmla="val -20829"/>
              <a:gd name="adj3" fmla="val 16667"/>
            </a:avLst>
          </a:prstGeom>
          <a:solidFill>
            <a:srgbClr val="3E92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" altLang="ja-JP" sz="2400" b="1" dirty="0"/>
              <a:t>Ex 2. Damaged speech organs</a:t>
            </a:r>
          </a:p>
          <a:p>
            <a:r>
              <a:rPr kumimoji="1" lang="en" altLang="ja-JP" sz="2400" dirty="0"/>
              <a:t>         Result: severe vocal disorders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C5DAEF4-C0C0-EC04-DF85-99CBD00ED4F0}"/>
              </a:ext>
            </a:extLst>
          </p:cNvPr>
          <p:cNvSpPr txBox="1"/>
          <p:nvPr/>
        </p:nvSpPr>
        <p:spPr>
          <a:xfrm>
            <a:off x="10546500" y="1300412"/>
            <a:ext cx="117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[Toda ‘14]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13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研究発表スライドマスタ">
  <a:themeElements>
    <a:clrScheme name="ユーザー定義 8">
      <a:dk1>
        <a:srgbClr val="4D4D4D"/>
      </a:dk1>
      <a:lt1>
        <a:srgbClr val="F8F8F8"/>
      </a:lt1>
      <a:dk2>
        <a:srgbClr val="7F7F7F"/>
      </a:dk2>
      <a:lt2>
        <a:srgbClr val="B2B2B2"/>
      </a:lt2>
      <a:accent1>
        <a:srgbClr val="2E5B96"/>
      </a:accent1>
      <a:accent2>
        <a:srgbClr val="C03936"/>
      </a:accent2>
      <a:accent3>
        <a:srgbClr val="ED7D31"/>
      </a:accent3>
      <a:accent4>
        <a:srgbClr val="3E9288"/>
      </a:accent4>
      <a:accent5>
        <a:srgbClr val="4747C1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Segoe UI"/>
        <a:ea typeface="游ゴシック Medium"/>
        <a:cs typeface=""/>
      </a:majorFont>
      <a:minorFont>
        <a:latin typeface="Segoe UI"/>
        <a:ea typeface="游ゴシック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6" id="{BAC14E07-0BD7-2142-A58F-BA0C9579E328}" vid="{649389A1-A1BA-0F4E-9065-0ACE679E66C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7783413B678BA4F83764129A5DB4607" ma:contentTypeVersion="0" ma:contentTypeDescription="新しいドキュメントを作成します。" ma:contentTypeScope="" ma:versionID="36bbfa3e05015206d9e02241ed477da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fa5fc393d419cfd9816b88a984ff78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FD21F3-24CC-4605-A5CE-D678D2531A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74453E-F96D-478A-A3EE-1788D5BEB2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B33ED81-A378-482E-B710-0D21A32023B2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研究発表スライドマスタ</Template>
  <TotalTime>16651</TotalTime>
  <Words>6565</Words>
  <Application>Microsoft Macintosh PowerPoint</Application>
  <PresentationFormat>寬螢幕</PresentationFormat>
  <Paragraphs>736</Paragraphs>
  <Slides>73</Slides>
  <Notes>0</Notes>
  <HiddenSlides>0</HiddenSlides>
  <MMClips>35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5" baseType="lpstr">
      <vt:lpstr>Google Sans</vt:lpstr>
      <vt:lpstr>Slack-Lato</vt:lpstr>
      <vt:lpstr>Yu Gothic</vt:lpstr>
      <vt:lpstr>Yu Gothic</vt:lpstr>
      <vt:lpstr>游ゴシック Medium</vt:lpstr>
      <vt:lpstr>Yu Gothic UI</vt:lpstr>
      <vt:lpstr>Arial</vt:lpstr>
      <vt:lpstr>Cambria Math</vt:lpstr>
      <vt:lpstr>Helvetica</vt:lpstr>
      <vt:lpstr>Segoe UI</vt:lpstr>
      <vt:lpstr>Wingdings</vt:lpstr>
      <vt:lpstr>研究発表スライドマスタ</vt:lpstr>
      <vt:lpstr>Fundamentals, Prospectives and Challenges in Deep-learning based Voice Conversion</vt:lpstr>
      <vt:lpstr>Link to today’s slides</vt:lpstr>
      <vt:lpstr>Self introduction</vt:lpstr>
      <vt:lpstr>Outline</vt:lpstr>
      <vt:lpstr>Outline</vt:lpstr>
      <vt:lpstr>What is voice conversion (VC)?</vt:lpstr>
      <vt:lpstr>VC can be dangerous: deep fake (singer copying)</vt:lpstr>
      <vt:lpstr>VC can be dangerous: fraud</vt:lpstr>
      <vt:lpstr>So why do we need VC? – An ultimate goal</vt:lpstr>
      <vt:lpstr>We can think of a lot of applications…</vt:lpstr>
      <vt:lpstr>Interesting application that I really like: dubbing</vt:lpstr>
      <vt:lpstr>Outline</vt:lpstr>
      <vt:lpstr>What would you do if YOU were asked to perform VC?</vt:lpstr>
      <vt:lpstr>Parallel VC: how people did VC research 30 years ago</vt:lpstr>
      <vt:lpstr>Parallel VC: how people did VC research 30 years ago</vt:lpstr>
      <vt:lpstr>On the size of a parallel dataset</vt:lpstr>
      <vt:lpstr>Parallel VC: how people did VC research 30 years ago</vt:lpstr>
      <vt:lpstr>Speech processing 101: features</vt:lpstr>
      <vt:lpstr>Parallel VC: how people did VC research 30 years ago</vt:lpstr>
      <vt:lpstr>Categorize VC based on “what speaker can be handled”</vt:lpstr>
      <vt:lpstr>Ultimate goal: any-to-any VC</vt:lpstr>
      <vt:lpstr>Evaluation in VC (and speech synthesis in general)</vt:lpstr>
      <vt:lpstr>Aspects to evaluate in VC</vt:lpstr>
      <vt:lpstr>The voice conversion challenge (VCC) series</vt:lpstr>
      <vt:lpstr>Normal VC seems to be “solved”</vt:lpstr>
      <vt:lpstr>Outline</vt:lpstr>
      <vt:lpstr>Flaws in a traditional parallel VC system</vt:lpstr>
      <vt:lpstr>Outline</vt:lpstr>
      <vt:lpstr>Sequence-to-sequence (seq2seq) modeling</vt:lpstr>
      <vt:lpstr>Non-autoregressive seq2seq modeling</vt:lpstr>
      <vt:lpstr>Non-autoregressive seq2seq VC</vt:lpstr>
      <vt:lpstr>In pursue of greater modeling power</vt:lpstr>
      <vt:lpstr>Technique 1: autoregressive modeling</vt:lpstr>
      <vt:lpstr>Technique 2: generative adversarial net (GAN)</vt:lpstr>
      <vt:lpstr>Technique 3: normalizing flow</vt:lpstr>
      <vt:lpstr>Technique 4: diffusion modeling</vt:lpstr>
      <vt:lpstr>Outline</vt:lpstr>
      <vt:lpstr>Let’s think again: what would you do if YOU were asked to perform VC?</vt:lpstr>
      <vt:lpstr>This is called “recognition-synthesis” VC</vt:lpstr>
      <vt:lpstr>Two ways to categorize recognition-synthesis VC</vt:lpstr>
      <vt:lpstr>Autoencoder-based VC was HOT in 2018-2022</vt:lpstr>
      <vt:lpstr>Two ways to categorize recognition-synthesis VC</vt:lpstr>
      <vt:lpstr>Auto-encoder based VC was outperformed</vt:lpstr>
      <vt:lpstr>Content representation is important</vt:lpstr>
      <vt:lpstr>Phonetic posteriorgram (PPG)/ ASR encoder outputs</vt:lpstr>
      <vt:lpstr>Self-supervised learning (SSL) features</vt:lpstr>
      <vt:lpstr>S3PRL-VC</vt:lpstr>
      <vt:lpstr>A comparison of different features</vt:lpstr>
      <vt:lpstr>Two common practices for speaker representation in recognition-synthesis VC</vt:lpstr>
      <vt:lpstr>FAQ: Which one is better, parallel or nonparallel?</vt:lpstr>
      <vt:lpstr>Outline</vt:lpstr>
      <vt:lpstr>Outline</vt:lpstr>
      <vt:lpstr>Real-time and low-latency are different terms!</vt:lpstr>
      <vt:lpstr>Inability to see the future hurts!</vt:lpstr>
      <vt:lpstr>Different applications can allow different</vt:lpstr>
      <vt:lpstr>Outline</vt:lpstr>
      <vt:lpstr>New application 1: VC in noisy environment</vt:lpstr>
      <vt:lpstr>New application 2: Singing VC</vt:lpstr>
      <vt:lpstr>New application 2: Singing VC</vt:lpstr>
      <vt:lpstr>Singing voice conversion challenge (SVCC) 2023</vt:lpstr>
      <vt:lpstr>New application 3: accent conversion</vt:lpstr>
      <vt:lpstr>”Ground-truth free” VC</vt:lpstr>
      <vt:lpstr>Approaches to ground-truth free VC</vt:lpstr>
      <vt:lpstr>Approaches to ground-truth free VC</vt:lpstr>
      <vt:lpstr>Approaches to ground-truth free VC</vt:lpstr>
      <vt:lpstr>Approaches to ground-truth free VC</vt:lpstr>
      <vt:lpstr>Different VC application require different evaluation aspects</vt:lpstr>
      <vt:lpstr>Outline</vt:lpstr>
      <vt:lpstr>Concluding remarks</vt:lpstr>
      <vt:lpstr>Useful materials</vt:lpstr>
      <vt:lpstr>References (in chronological order)</vt:lpstr>
      <vt:lpstr>References (in chronological order)</vt:lpstr>
      <vt:lpstr>References (in chronological order)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音声変換・自動評価の紹介 (Introduction to voice conversion and evaluation)</dc:title>
  <dc:creator>文勁 黃</dc:creator>
  <cp:lastModifiedBy>文勁 黃</cp:lastModifiedBy>
  <cp:revision>24</cp:revision>
  <dcterms:created xsi:type="dcterms:W3CDTF">2024-06-21T11:06:54Z</dcterms:created>
  <dcterms:modified xsi:type="dcterms:W3CDTF">2024-08-13T16:13:32Z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0x010100E7783413B678BA4F83764129A5DB4607</vt:lpwstr>
  </property>
</Properties>
</file>